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56" r:id="rId6"/>
    <p:sldId id="279" r:id="rId7"/>
    <p:sldId id="292" r:id="rId8"/>
    <p:sldId id="277" r:id="rId9"/>
    <p:sldId id="286" r:id="rId10"/>
    <p:sldId id="300" r:id="rId11"/>
    <p:sldId id="308" r:id="rId12"/>
    <p:sldId id="290" r:id="rId13"/>
    <p:sldId id="309" r:id="rId14"/>
    <p:sldId id="310" r:id="rId15"/>
    <p:sldId id="311" r:id="rId16"/>
    <p:sldId id="313" r:id="rId17"/>
    <p:sldId id="314" r:id="rId18"/>
    <p:sldId id="315" r:id="rId19"/>
    <p:sldId id="316" r:id="rId2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76" autoAdjust="0"/>
  </p:normalViewPr>
  <p:slideViewPr>
    <p:cSldViewPr>
      <p:cViewPr varScale="1">
        <p:scale>
          <a:sx n="68" d="100"/>
          <a:sy n="68" d="100"/>
        </p:scale>
        <p:origin x="127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02" y="15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CE4AC-A26C-4C47-B8B8-038C2F0DBB15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53B8E8-CDFC-4300-96C4-502D3C756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26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CAD0F-AE09-43A3-A1AF-C578FB899C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8E0621B-9575-493E-B1E6-207CE3EDC805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FB6EE-326B-4F72-AC08-656E2D8651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FB6EE-326B-4F72-AC08-656E2D8651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FB6EE-326B-4F72-AC08-656E2D8651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FB6EE-326B-4F72-AC08-656E2D8651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0811-9029-4815-94A7-6DDF906E88F4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57CB-02E9-48D7-A0E3-BBFB96A1A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7C5D-5AA4-4F53-8911-6A453EE25587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DF92-1360-4F5B-BA6B-4C3EBDEA9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C4EE-2383-4250-ADF7-B2256A5E07E7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B048-5C80-4CA0-A536-81C4A66F3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1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0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7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0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0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46B-A73B-45D4-B027-758E9E6987CA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A6BD-37F1-4591-A898-789D0E108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6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7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77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85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76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5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8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1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BB33-F047-4B4A-A32B-F8C8E2B2C87C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3097-F56B-4418-9570-77847037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6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89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4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3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43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8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8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4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3580-A93C-41A5-ADEC-976B94126921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03CB-9642-4B03-A697-1258972C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58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1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62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2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74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3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85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99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17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D7D8-487A-429E-A662-8064666B77CA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A870-A2AD-4703-A3E3-8E5AE31A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65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68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17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84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BBB5-2C34-4816-8497-CA34DDFD79F9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8282-4268-47F1-B300-1DCB97673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A6E2-2B56-4162-BC78-24120D41E41F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4EA3-0EE8-4739-B1CF-979622E7C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53B2-91DA-4862-A64A-507710F53A9D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EA9E-63D2-4F35-9FFA-2056B991A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DC45-768C-4A0D-A800-792E83AC0178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9D0B-AA47-4F78-8AAE-C0C8D0898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E4A3B-F046-4D81-9946-76178914358B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C08EE-5CED-499E-B791-90988220F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07.05.2025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3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07.05.2025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37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07.05.2025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D32810-7142-4726-B39A-A8F3C6FE2AB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07.05.2025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68D461-642F-45E3-8B3F-4BCA890232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1989138"/>
            <a:ext cx="5343525" cy="1079500"/>
          </a:xfrm>
        </p:spPr>
        <p:txBody>
          <a:bodyPr/>
          <a:lstStyle/>
          <a:p>
            <a:pPr eaLnBrk="1" hangingPunct="1"/>
            <a:br>
              <a:rPr lang="ru-RU" sz="8000"/>
            </a:br>
            <a:br>
              <a:rPr lang="ru-RU" sz="8000"/>
            </a:br>
            <a:r>
              <a:rPr lang="ru-RU" sz="8000" b="1"/>
              <a:t>КНИГА ПАМЯТИ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12913" y="4656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br>
              <a:rPr lang="ru-RU" sz="1200">
                <a:solidFill>
                  <a:srgbClr val="333333"/>
                </a:solidFill>
                <a:cs typeface="Times New Roman" pitchFamily="18" charset="0"/>
              </a:rPr>
            </a:br>
            <a:endParaRPr lang="ru-RU" sz="1200">
              <a:solidFill>
                <a:srgbClr val="333333"/>
              </a:solidFill>
              <a:cs typeface="Times New Roman" pitchFamily="18" charset="0"/>
            </a:endParaRPr>
          </a:p>
        </p:txBody>
      </p:sp>
      <p:pic>
        <p:nvPicPr>
          <p:cNvPr id="21510" name="Рисунок 9" descr="http://podvignaroda.ru/img/awards/award15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4716463"/>
            <a:ext cx="746125" cy="1371600"/>
          </a:xfrm>
          <a:prstGeom prst="rect">
            <a:avLst/>
          </a:prstGeom>
          <a:noFill/>
        </p:spPr>
      </p:pic>
      <p:pic>
        <p:nvPicPr>
          <p:cNvPr id="3074" name="Picture 2" descr="C:\Users\1\Desktop\IMG_44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6" b="4968"/>
          <a:stretch/>
        </p:blipFill>
        <p:spPr bwMode="auto">
          <a:xfrm>
            <a:off x="5385048" y="908720"/>
            <a:ext cx="4428492" cy="48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MG_44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 b="2710"/>
          <a:stretch/>
        </p:blipFill>
        <p:spPr bwMode="auto">
          <a:xfrm>
            <a:off x="848544" y="169201"/>
            <a:ext cx="4712873" cy="31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3272" y="31829"/>
            <a:ext cx="440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Безногов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Дмитрий Сидорович</a:t>
            </a:r>
          </a:p>
        </p:txBody>
      </p:sp>
    </p:spTree>
    <p:extLst>
      <p:ext uri="{BB962C8B-B14F-4D97-AF65-F5344CB8AC3E}">
        <p14:creationId xmlns:p14="http://schemas.microsoft.com/office/powerpoint/2010/main" val="338959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12913" y="4656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br>
              <a:rPr lang="ru-RU" sz="1200">
                <a:solidFill>
                  <a:srgbClr val="333333"/>
                </a:solidFill>
                <a:cs typeface="Times New Roman" pitchFamily="18" charset="0"/>
              </a:rPr>
            </a:br>
            <a:endParaRPr lang="ru-RU" sz="1200">
              <a:solidFill>
                <a:srgbClr val="333333"/>
              </a:solidFill>
              <a:cs typeface="Times New Roman" pitchFamily="18" charset="0"/>
            </a:endParaRPr>
          </a:p>
        </p:txBody>
      </p:sp>
      <p:pic>
        <p:nvPicPr>
          <p:cNvPr id="21510" name="Рисунок 9" descr="http://podvignaroda.ru/img/awards/award15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4716463"/>
            <a:ext cx="746125" cy="13716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16632"/>
            <a:ext cx="4347437" cy="5796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68" y="25870"/>
            <a:ext cx="4278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Двойнев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Василий Леонтьевич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16.03.1900 г. – декабрь 1942 г.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Дедушка воспитателя Костиной Л.В.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6" y="999432"/>
            <a:ext cx="4752770" cy="3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497" y="260648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465167" y="764704"/>
            <a:ext cx="3324369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/>
              <a:t>Застыли ели в карауле,</a:t>
            </a:r>
          </a:p>
          <a:p>
            <a:pPr marL="0" indent="0">
              <a:buNone/>
            </a:pPr>
            <a:r>
              <a:rPr lang="ru-RU" sz="2300" b="1" dirty="0"/>
              <a:t>Синь неба мирного ясна.</a:t>
            </a:r>
          </a:p>
          <a:p>
            <a:pPr marL="0" indent="0">
              <a:buNone/>
            </a:pPr>
            <a:r>
              <a:rPr lang="ru-RU" sz="2300" b="1" dirty="0"/>
              <a:t>Идут года. В тревожном гуле</a:t>
            </a:r>
          </a:p>
          <a:p>
            <a:pPr marL="0" indent="0">
              <a:buNone/>
            </a:pPr>
            <a:r>
              <a:rPr lang="ru-RU" sz="2300" b="1" dirty="0"/>
              <a:t>Осталась далеко война.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</a:p>
          <a:p>
            <a:pPr marL="0" indent="0">
              <a:buNone/>
            </a:pPr>
            <a:r>
              <a:rPr lang="ru-RU" sz="2300" b="1" dirty="0"/>
              <a:t>Но здесь, у граней обелиска,</a:t>
            </a:r>
          </a:p>
          <a:p>
            <a:pPr marL="0" indent="0">
              <a:buNone/>
            </a:pPr>
            <a:r>
              <a:rPr lang="ru-RU" sz="2300" b="1" dirty="0"/>
              <a:t>В молчанье голову склонив,</a:t>
            </a:r>
          </a:p>
          <a:p>
            <a:pPr marL="0" indent="0">
              <a:buNone/>
            </a:pPr>
            <a:r>
              <a:rPr lang="ru-RU" sz="2300" b="1" dirty="0"/>
              <a:t>Мы слышим грохот танков близко</a:t>
            </a:r>
          </a:p>
          <a:p>
            <a:pPr marL="0" indent="0">
              <a:buNone/>
            </a:pPr>
            <a:r>
              <a:rPr lang="ru-RU" sz="2300" b="1" dirty="0"/>
              <a:t>И рвущий душу бомб разрыв.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</a:p>
          <a:p>
            <a:pPr marL="0" indent="0">
              <a:buNone/>
            </a:pPr>
            <a:r>
              <a:rPr lang="ru-RU" sz="2300" b="1" dirty="0"/>
              <a:t>Мы видим их - солдат России,</a:t>
            </a:r>
          </a:p>
          <a:p>
            <a:pPr marL="0" indent="0">
              <a:buNone/>
            </a:pPr>
            <a:r>
              <a:rPr lang="ru-RU" sz="2300" b="1" dirty="0"/>
              <a:t>Что в тот далёкий грозный час</a:t>
            </a:r>
          </a:p>
          <a:p>
            <a:pPr marL="0" indent="0">
              <a:buNone/>
            </a:pPr>
            <a:r>
              <a:rPr lang="ru-RU" sz="2300" b="1" dirty="0"/>
              <a:t>Своею жизнью заплатили</a:t>
            </a:r>
          </a:p>
          <a:p>
            <a:pPr marL="0" indent="0">
              <a:buNone/>
            </a:pPr>
            <a:r>
              <a:rPr lang="ru-RU" sz="2300" b="1" dirty="0"/>
              <a:t>За счастье светлое для нас.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632" y="476672"/>
            <a:ext cx="46025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890" y="4797153"/>
            <a:ext cx="232515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7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990600" y="620688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16696" y="3789040"/>
            <a:ext cx="320435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Гремит над Родиной салют</a:t>
            </a:r>
          </a:p>
          <a:p>
            <a:pPr marL="0" indent="0">
              <a:buNone/>
            </a:pPr>
            <a:r>
              <a:rPr lang="ru-RU" sz="1600" b="1" dirty="0"/>
              <a:t>В великий день Победы.</a:t>
            </a:r>
          </a:p>
          <a:p>
            <a:pPr marL="0" indent="0">
              <a:buNone/>
            </a:pPr>
            <a:r>
              <a:rPr lang="ru-RU" sz="1600" b="1" dirty="0"/>
              <a:t>И снова в памяти встают</a:t>
            </a:r>
          </a:p>
          <a:p>
            <a:pPr marL="0" indent="0">
              <a:buNone/>
            </a:pPr>
            <a:r>
              <a:rPr lang="ru-RU" sz="1600" b="1" dirty="0"/>
              <a:t>Дела отцов и дедов.</a:t>
            </a:r>
          </a:p>
          <a:p>
            <a:pPr marL="0" indent="0">
              <a:buNone/>
            </a:pPr>
            <a:r>
              <a:rPr lang="ru-RU" sz="1600" b="1" dirty="0"/>
              <a:t>С врагом жестокий бой вели</a:t>
            </a:r>
          </a:p>
          <a:p>
            <a:pPr marL="0" indent="0">
              <a:buNone/>
            </a:pPr>
            <a:r>
              <a:rPr lang="ru-RU" sz="1600" b="1" dirty="0"/>
              <a:t>Четыре долгих года.</a:t>
            </a:r>
          </a:p>
          <a:p>
            <a:pPr marL="0" indent="0">
              <a:buNone/>
            </a:pPr>
            <a:r>
              <a:rPr lang="ru-RU" sz="1600" b="1" dirty="0"/>
              <a:t>Освободители земли,</a:t>
            </a:r>
          </a:p>
          <a:p>
            <a:pPr marL="0" indent="0">
              <a:buNone/>
            </a:pPr>
            <a:r>
              <a:rPr lang="ru-RU" sz="1600" b="1" dirty="0"/>
              <a:t>Вы в памяти народа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21152" y="620688"/>
            <a:ext cx="324036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Склонили головы цветы</a:t>
            </a:r>
          </a:p>
          <a:p>
            <a:pPr marL="0" indent="0">
              <a:buNone/>
            </a:pPr>
            <a:r>
              <a:rPr lang="ru-RU" sz="1600" b="1" dirty="0"/>
              <a:t>Над братскою могилой.</a:t>
            </a:r>
          </a:p>
          <a:p>
            <a:pPr marL="0" indent="0">
              <a:buNone/>
            </a:pPr>
            <a:r>
              <a:rPr lang="ru-RU" sz="1600" b="1" dirty="0"/>
              <a:t>За подвиг высшей Чистоты</a:t>
            </a:r>
          </a:p>
          <a:p>
            <a:pPr marL="0" indent="0">
              <a:buNone/>
            </a:pPr>
            <a:r>
              <a:rPr lang="ru-RU" sz="1600" b="1" dirty="0"/>
              <a:t>Салют вам, дорогие.</a:t>
            </a:r>
          </a:p>
          <a:p>
            <a:pPr marL="0" indent="0">
              <a:buNone/>
            </a:pPr>
            <a:r>
              <a:rPr lang="ru-RU" sz="1600" b="1" dirty="0"/>
              <a:t>Мы вспомним всех по именам,</a:t>
            </a:r>
          </a:p>
          <a:p>
            <a:pPr marL="0" indent="0">
              <a:buNone/>
            </a:pPr>
            <a:r>
              <a:rPr lang="ru-RU" sz="1600" b="1" dirty="0"/>
              <a:t>Кто пал на поле брани.</a:t>
            </a:r>
          </a:p>
          <a:p>
            <a:pPr marL="0" indent="0">
              <a:buNone/>
            </a:pPr>
            <a:r>
              <a:rPr lang="ru-RU" sz="1600" b="1" dirty="0"/>
              <a:t>И замолкает вся страна</a:t>
            </a:r>
          </a:p>
          <a:p>
            <a:pPr marL="0" indent="0">
              <a:buNone/>
            </a:pPr>
            <a:r>
              <a:rPr lang="ru-RU" sz="1600" b="1" dirty="0"/>
              <a:t>На пять минут молчания.</a:t>
            </a:r>
          </a:p>
          <a:p>
            <a:pPr marL="0" indent="0">
              <a:buNone/>
            </a:pPr>
            <a:r>
              <a:rPr lang="ru-RU" sz="1600" b="1" dirty="0"/>
              <a:t>Не залечить душевных ран,</a:t>
            </a:r>
          </a:p>
          <a:p>
            <a:pPr marL="0" indent="0">
              <a:buNone/>
            </a:pPr>
            <a:r>
              <a:rPr lang="ru-RU" sz="1600" b="1" dirty="0"/>
              <a:t>Хоть годы миновали.</a:t>
            </a:r>
          </a:p>
          <a:p>
            <a:pPr marL="0" indent="0">
              <a:buNone/>
            </a:pPr>
            <a:r>
              <a:rPr lang="ru-RU" sz="1600" b="1" dirty="0"/>
              <a:t>И седовласый ветеран</a:t>
            </a:r>
          </a:p>
          <a:p>
            <a:pPr marL="0" indent="0">
              <a:buNone/>
            </a:pPr>
            <a:r>
              <a:rPr lang="ru-RU" sz="1600" b="1" dirty="0"/>
              <a:t>Кропит слезой медали</a:t>
            </a:r>
          </a:p>
          <a:p>
            <a:pPr marL="0" indent="0">
              <a:buNone/>
            </a:pPr>
            <a:r>
              <a:rPr lang="ru-RU" sz="1600" b="1" dirty="0"/>
              <a:t>Пусть россыпь радужных огней</a:t>
            </a:r>
          </a:p>
          <a:p>
            <a:pPr marL="0" indent="0">
              <a:buNone/>
            </a:pPr>
            <a:r>
              <a:rPr lang="ru-RU" sz="1600" b="1" dirty="0"/>
              <a:t>Взлетает в поднебесье.</a:t>
            </a:r>
          </a:p>
          <a:p>
            <a:pPr marL="0" indent="0">
              <a:buNone/>
            </a:pPr>
            <a:r>
              <a:rPr lang="ru-RU" sz="1600" b="1" dirty="0"/>
              <a:t>Салют, как реквием о тех,</a:t>
            </a:r>
          </a:p>
          <a:p>
            <a:pPr marL="0" indent="0">
              <a:buNone/>
            </a:pPr>
            <a:r>
              <a:rPr lang="ru-RU" sz="1600" b="1" dirty="0"/>
              <a:t>Кого мы помним вечно.</a:t>
            </a:r>
          </a:p>
          <a:p>
            <a:pPr marL="0" indent="0">
              <a:buNone/>
            </a:pPr>
            <a:r>
              <a:rPr lang="ru-RU" sz="1600" b="1" dirty="0"/>
              <a:t>За этот мирный небосклон,</a:t>
            </a:r>
          </a:p>
          <a:p>
            <a:pPr marL="0" indent="0">
              <a:buNone/>
            </a:pPr>
            <a:r>
              <a:rPr lang="ru-RU" sz="1600" b="1" dirty="0"/>
              <a:t>За звёзды в небе синем,</a:t>
            </a:r>
          </a:p>
          <a:p>
            <a:pPr marL="0" indent="0">
              <a:buNone/>
            </a:pPr>
            <a:r>
              <a:rPr lang="ru-RU" sz="1600" b="1" dirty="0"/>
              <a:t>Примите низкий наш поклон</a:t>
            </a:r>
          </a:p>
          <a:p>
            <a:pPr marL="0" indent="0">
              <a:buNone/>
            </a:pPr>
            <a:r>
              <a:rPr lang="ru-RU" sz="1600" b="1" dirty="0"/>
              <a:t>Сыны Святой России.</a:t>
            </a:r>
          </a:p>
          <a:p>
            <a:endParaRPr lang="ru-RU" sz="16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27" y="332656"/>
            <a:ext cx="42904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7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744" y="208113"/>
            <a:ext cx="72572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09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79" y="332656"/>
            <a:ext cx="546060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	Без памяти о прошлом ни у одного народа не может быть  будущего. Горечь и скорбь до сих пор живут в сердцах многих наших граждан, пытающихся выяснить судьбу своих близких, пропавших без вести в Великую Отечественную войну. За многие тысячи километров едут они к местам былых сражений, где сложили свои головы дорогие им люди.</a:t>
            </a:r>
          </a:p>
          <a:p>
            <a:pPr marL="0" indent="0">
              <a:buNone/>
            </a:pPr>
            <a:r>
              <a:rPr lang="ru-RU" sz="2000" b="1" dirty="0"/>
              <a:t>	Низкий поклон всем, вынесшим на своих плечах тяготы и лишения военного лихолетья, превозмогавшим боль, кровь и смерть!</a:t>
            </a:r>
          </a:p>
          <a:p>
            <a:pPr marL="0" indent="0">
              <a:buNone/>
            </a:pPr>
            <a:r>
              <a:rPr lang="ru-RU" sz="2000" b="1" dirty="0"/>
              <a:t> 	Низкий поклон и благодарность потомков всем, кто поднял страну из руин, кто всей своей жизнью показал, каким должно быть поколение Победителей!!!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590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536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85900" y="476250"/>
            <a:ext cx="8220075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</a:rPr>
              <a:t>Филиал  МДОУ -  детский  сад № 3  </a:t>
            </a:r>
            <a:r>
              <a:rPr lang="ru-RU" sz="1800" dirty="0" err="1">
                <a:solidFill>
                  <a:schemeClr val="tx1"/>
                </a:solidFill>
              </a:rPr>
              <a:t>р.п</a:t>
            </a:r>
            <a:r>
              <a:rPr lang="ru-RU" sz="1800" dirty="0">
                <a:solidFill>
                  <a:schemeClr val="tx1"/>
                </a:solidFill>
              </a:rPr>
              <a:t>. Земетчино</a:t>
            </a:r>
          </a:p>
          <a:p>
            <a:pPr algn="l" eaLnBrk="1" hangingPunct="1">
              <a:lnSpc>
                <a:spcPct val="80000"/>
              </a:lnSpc>
            </a:pPr>
            <a:endParaRPr lang="ru-RU" sz="3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3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3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30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3000" b="1" dirty="0">
                <a:solidFill>
                  <a:schemeClr val="tx1"/>
                </a:solidFill>
              </a:rPr>
              <a:t>КНИГА ПАМЯТИ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i="1" dirty="0">
                <a:solidFill>
                  <a:schemeClr val="tx1"/>
                </a:solidFill>
              </a:rPr>
              <a:t>Посвящается  80 – </a:t>
            </a:r>
            <a:r>
              <a:rPr lang="ru-RU" sz="1900" i="1" dirty="0" err="1">
                <a:solidFill>
                  <a:schemeClr val="tx1"/>
                </a:solidFill>
              </a:rPr>
              <a:t>летию</a:t>
            </a:r>
            <a:r>
              <a:rPr lang="ru-RU" sz="1900" i="1" dirty="0">
                <a:solidFill>
                  <a:schemeClr val="tx1"/>
                </a:solidFill>
              </a:rPr>
              <a:t>  Победы в Великой Отечественной войне</a:t>
            </a:r>
          </a:p>
          <a:p>
            <a:pPr eaLnBrk="1" hangingPunct="1">
              <a:lnSpc>
                <a:spcPct val="80000"/>
              </a:lnSpc>
            </a:pPr>
            <a:endParaRPr lang="ru-RU" sz="19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dirty="0">
                <a:solidFill>
                  <a:schemeClr val="tx1"/>
                </a:solidFill>
              </a:rPr>
              <a:t>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ru-RU" sz="19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dirty="0">
                <a:solidFill>
                  <a:schemeClr val="tx1"/>
                </a:solidFill>
              </a:rPr>
              <a:t>2025 год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990600" y="620713"/>
            <a:ext cx="891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52813" y="3286125"/>
            <a:ext cx="2571750" cy="2643188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Гремит над Родиной салют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В великий день Победы.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И снова в памяти встают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Дела отцов и дедов.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С врагом жестокий бой вели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Четыре долгих года.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Освободители земли,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/>
              <a:t>Вы в памяти народа</a:t>
            </a:r>
            <a:r>
              <a:rPr lang="ru-RU" sz="16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21425" y="285750"/>
            <a:ext cx="3240088" cy="59515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Склонили головы цветы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Над братскою могилой.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За подвиг высшей Чистоты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Салют вам, дорогие.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Мы вспомним всех по именам,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Кто пал на поле брани.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И замолкает вся страна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На пять минут молчания.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Не залечить душевных ран,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Хоть годы миновали.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И седовласый ветеран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Кропит слезой медали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Пусть россыпь радужных огней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Взлетает в поднебесье.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Салют, как реквием о тех,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Кого мы помним вечно.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За этот мирный небосклон,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За звёзды в небе синем,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Примите низкий наш поклон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500" b="1" dirty="0"/>
              <a:t>Сыны Святой России.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dirty="0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09538"/>
            <a:ext cx="35004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98613" y="260350"/>
            <a:ext cx="77454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568450" y="4581525"/>
            <a:ext cx="8027988" cy="1439863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/>
              <a:t>Цель проекта «Книга Памяти»: приобщение детей старшего дошкольного возраста к истории Великой Отечественной войны через историю их семей, сохранение памяти об участниках войны и тружениках тыла.</a:t>
            </a:r>
            <a:r>
              <a:rPr lang="ru-RU" sz="2000" dirty="0"/>
              <a:t>  </a:t>
            </a:r>
            <a:endParaRPr lang="ru-RU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32488" y="547688"/>
            <a:ext cx="3814762" cy="3529012"/>
          </a:xfrm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497013" y="549275"/>
            <a:ext cx="4368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latin typeface="+mn-lt"/>
                <a:cs typeface="+mn-cs"/>
              </a:rPr>
              <a:t>День Победы в Великой Отечественной войне - всенародный праздник.</a:t>
            </a:r>
          </a:p>
          <a:p>
            <a:pPr algn="just">
              <a:defRPr/>
            </a:pPr>
            <a:r>
              <a:rPr lang="ru-RU" sz="2000" b="1" dirty="0">
                <a:latin typeface="+mn-lt"/>
                <a:cs typeface="+mn-cs"/>
              </a:rPr>
              <a:t>Нет в России семьи, которую война обошла стороной. Поэтому в этот день в каждой семье чествуют ветеранов, вспоминают тех, кто остался на полях сражений, и тех, кто после войны налаживал мирную жизнь.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98613" y="260350"/>
            <a:ext cx="77454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8435" name="Объект 1"/>
          <p:cNvSpPr>
            <a:spLocks noGrp="1"/>
          </p:cNvSpPr>
          <p:nvPr>
            <p:ph sz="half" idx="2"/>
          </p:nvPr>
        </p:nvSpPr>
        <p:spPr>
          <a:xfrm>
            <a:off x="1497013" y="115888"/>
            <a:ext cx="8208962" cy="34575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/>
              <a:t>Вспомним всех поименно,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/>
              <a:t>Сердцем вспомним своим.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/>
              <a:t>Это нужно не мертвым,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/>
              <a:t>Это нужно живым.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/>
              <a:t> </a:t>
            </a: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/>
              <a:t>При создании «Книги Памяти» мы руководствовались идеей и долгом – хранить память об участниках войны, передать священную память о павших, воспитывать в душе каждого ребенка чувство благодарности  к родному человеку из его семьи, отдавшему свой гражданский долг на ратном и трудовом фронтах войны.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000">
              <a:solidFill>
                <a:srgbClr val="333333"/>
              </a:solidFill>
              <a:latin typeface="Helvetica Neue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000">
              <a:solidFill>
                <a:srgbClr val="333333"/>
              </a:solidFill>
              <a:latin typeface="Helvetica Neue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000">
              <a:solidFill>
                <a:srgbClr val="333333"/>
              </a:solidFill>
              <a:latin typeface="Helvetica Neue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>
                <a:solidFill>
                  <a:srgbClr val="333333"/>
                </a:solidFill>
                <a:latin typeface="Helvetica Neue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000">
              <a:solidFill>
                <a:srgbClr val="333333"/>
              </a:solidFill>
              <a:latin typeface="Helvetica Neue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>
                <a:solidFill>
                  <a:srgbClr val="333333"/>
                </a:solidFill>
                <a:latin typeface="Helvetica Neue"/>
              </a:rPr>
              <a:t> </a:t>
            </a:r>
            <a:endParaRPr lang="ru-RU" sz="200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9634"/>
          <a:stretch>
            <a:fillRect/>
          </a:stretch>
        </p:blipFill>
        <p:spPr>
          <a:xfrm>
            <a:off x="1568450" y="3500438"/>
            <a:ext cx="4105275" cy="2305050"/>
          </a:xfrm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963" y="4365625"/>
            <a:ext cx="3498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c51185bf-bf5c-4380-a408-2cee9c9f3f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53525"/>
            <a:ext cx="4248472" cy="56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084" y="0"/>
            <a:ext cx="4922053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Ласкин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Илья Дмитриевич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16.08.1918 г. – 13.10.2005 г.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Прадедушка Сони Ш.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18 лет был призван в ряды Советской армии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прохождения воинской службы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Николо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Пестровским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РВК,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с.Серман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Пензенской области.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период прохождения службы началась Великая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Отечественная война.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Воевал в воинской части 76 мотострелкового полка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36 мотострелковой дивизии.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Награды: медаль «За отвагу»,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орден Отечественной войны 2 степени.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Имел 5 детей, 8 внуков, 11 правнуков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079de930-2da3-4145-81c7-cc0e9da3b6b4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0" y="112213"/>
            <a:ext cx="2440934" cy="28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497" y="196499"/>
            <a:ext cx="671863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Ёрин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Семён Терентьевич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02.11.1925 г. – 22.12.1988 г.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Прадедушка Вари Н.</a:t>
            </a:r>
          </a:p>
          <a:p>
            <a:endParaRPr lang="ru-RU" dirty="0"/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18 апреля 1943 года был призван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Земетчинским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РВК на защиту Родины и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зачислен в 376 запасной стрелковый полк, в 1-ый стрелковый батальон.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25 марта 1944 года был ранен в левое бедро и получил множественные осколочные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ранения. В госпитале №1757 пролечился по июль месяц 1944 года, затем был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 в 145-ый запасной стрелковый полк. С июля 1944 года по июль 1945 года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участвовал в боях в составе 30-го отдельного батальона охраны – стрелком.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составе 1-го Прибалтийского фронта участвовал в операциях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освобождению Латвии и Литвы.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июля по ноябрь 1945 года продолжал участвовать в боях в составе 66 отдельного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батальона охраны. С ноября 1945 года еще целых 3 года воевал с недобитыми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фашистами в Румынии, Венгрии, в горах Югославии, боролся с «лесными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братьями» в Риге,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бандеровцами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Западной Украине. 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Домой вернулся только в 1948 году.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Награжден Орденом Отечественной войны 2 степени, медалями «За боевые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заслуги», «За отвагу», «За победу над Германией в Великой Отечественной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войне 1941-1945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.», «За взятие Кенигсберга», «20 лет Победы в ВОВ»,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«30 лет Победы в ВОВ»,«40 лет Победы в ВОВ», Знаком «25 лет Победы в ВОВ»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др. наградами.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Вырастил четверых детей – трех дочерей и сына.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12913" y="4656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br>
              <a:rPr lang="ru-RU" sz="1200">
                <a:solidFill>
                  <a:srgbClr val="333333"/>
                </a:solidFill>
                <a:cs typeface="Times New Roman" pitchFamily="18" charset="0"/>
              </a:rPr>
            </a:br>
            <a:endParaRPr lang="ru-RU" sz="1200">
              <a:solidFill>
                <a:srgbClr val="333333"/>
              </a:solidFill>
              <a:cs typeface="Times New Roman" pitchFamily="18" charset="0"/>
            </a:endParaRPr>
          </a:p>
        </p:txBody>
      </p:sp>
      <p:pic>
        <p:nvPicPr>
          <p:cNvPr id="21510" name="Рисунок 9" descr="http://podvignaroda.ru/img/awards/award15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4716463"/>
            <a:ext cx="746125" cy="1371600"/>
          </a:xfrm>
          <a:prstGeom prst="rect">
            <a:avLst/>
          </a:prstGeom>
          <a:noFill/>
        </p:spPr>
      </p:pic>
      <p:pic>
        <p:nvPicPr>
          <p:cNvPr id="1026" name="Picture 2" descr="C:\Users\1\Desktop\IMG_4410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26064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7767" y="-35914"/>
            <a:ext cx="543424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Берняков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Павел Дмитриевич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1905г. – сентябрь 1942 г.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Прапрадедушка Ильи 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фронт  Павла, отца шестерых детей, призвали летом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1941 года, ему было 36 лет. В составе 5-го конного корпуса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сдерживал натиск врага на северо-востоке Украины.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Войска отходили, и сентябрь 1942 года Павел встретил под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Сталинградом. Оборона высоты 220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Чепелев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курган)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рядом с хутором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Калмыковским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стала для него последним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боем. Жене Ефросинье принесли извещение из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военкомта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том, что ее муж пропал  без вести. Разбирать тела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погибших  при обороне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Чепелева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кургана стали только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окончания Сталинградской битвы (2 февраля 1943 г.)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марте 1943 года. В братской могиле захоронено около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500 солдат. Среди них и Павел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Берняков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C:\Users\1\Desktop\ebeb299b-aa40-49a6-8af0-cd0b709e67f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4209567"/>
            <a:ext cx="3528392" cy="23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12913" y="4656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br>
              <a:rPr lang="ru-RU" sz="1200">
                <a:solidFill>
                  <a:srgbClr val="333333"/>
                </a:solidFill>
                <a:cs typeface="Times New Roman" pitchFamily="18" charset="0"/>
              </a:rPr>
            </a:br>
            <a:endParaRPr lang="ru-RU" sz="1200">
              <a:solidFill>
                <a:srgbClr val="333333"/>
              </a:solidFill>
              <a:cs typeface="Times New Roman" pitchFamily="18" charset="0"/>
            </a:endParaRPr>
          </a:p>
        </p:txBody>
      </p:sp>
      <p:pic>
        <p:nvPicPr>
          <p:cNvPr id="21510" name="Рисунок 9" descr="http://podvignaroda.ru/img/awards/award15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4716463"/>
            <a:ext cx="746125" cy="1371600"/>
          </a:xfrm>
          <a:prstGeom prst="rect">
            <a:avLst/>
          </a:prstGeom>
          <a:noFill/>
        </p:spPr>
      </p:pic>
      <p:pic>
        <p:nvPicPr>
          <p:cNvPr id="2050" name="Picture 2" descr="C:\Users\1\Desktop\WNPE0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27" y="332657"/>
            <a:ext cx="3814879" cy="50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536" y="188639"/>
            <a:ext cx="5479385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Лазуков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Петр Игнатьевич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1926 г.р. – 28.10.1985 г.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Прапрадедушка Мелании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02.11.1942 года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Земетчинским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РВК был призван на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службу в Советскую Армию. Звание – рядовой, красно-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армеец. Являясь наводчиком орудия 193-го артиллерий-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полка, 6-й гвардейской дивизии, 2-го Прибалтийского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Фронта, в боях за г. Шауляй Литовской ССР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23 февраля 1945 года в наступлении был тяжело ранен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разрывной пулей в левую ногу ( справка эвакогоспиталя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№1371за №804 от 16.08.1945 г.)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Награжден медалями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«За победу над Германией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в ВОВ 1941-1945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                     и «За отвагу».</a:t>
            </a:r>
          </a:p>
        </p:txBody>
      </p:sp>
    </p:spTree>
    <p:extLst>
      <p:ext uri="{BB962C8B-B14F-4D97-AF65-F5344CB8AC3E}">
        <p14:creationId xmlns:p14="http://schemas.microsoft.com/office/powerpoint/2010/main" val="3646066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1234</Words>
  <Application>Microsoft Office PowerPoint</Application>
  <PresentationFormat>Лист A4 (210x297 мм)</PresentationFormat>
  <Paragraphs>196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 Neue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  КНИГА ПАМЯТИ</vt:lpstr>
      <vt:lpstr>      </vt:lpstr>
      <vt:lpstr>      </vt:lpstr>
      <vt:lpstr>     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     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ROYAL</cp:lastModifiedBy>
  <cp:revision>296</cp:revision>
  <dcterms:created xsi:type="dcterms:W3CDTF">2015-04-22T17:56:23Z</dcterms:created>
  <dcterms:modified xsi:type="dcterms:W3CDTF">2025-05-07T06:18:36Z</dcterms:modified>
</cp:coreProperties>
</file>