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2FC08E-3734-49B7-B2A2-ED1DA697278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CB5B8EB-4CD4-4C78-A648-C8155F65919E}">
      <dgm:prSet phldrT="[Текст]"/>
      <dgm:spPr/>
      <dgm:t>
        <a:bodyPr/>
        <a:lstStyle/>
        <a:p>
          <a:r>
            <a:rPr lang="ru-RU" b="1" dirty="0" smtClean="0"/>
            <a:t>Доступное ДОД </a:t>
          </a:r>
          <a:endParaRPr lang="ru-RU" b="1" dirty="0"/>
        </a:p>
      </dgm:t>
    </dgm:pt>
    <dgm:pt modelId="{7FF79DBC-8313-41D2-90F8-0FF39B97A077}" type="parTrans" cxnId="{871232E5-330A-4E9B-B3E9-93F8F9EC5316}">
      <dgm:prSet/>
      <dgm:spPr/>
      <dgm:t>
        <a:bodyPr/>
        <a:lstStyle/>
        <a:p>
          <a:endParaRPr lang="ru-RU"/>
        </a:p>
      </dgm:t>
    </dgm:pt>
    <dgm:pt modelId="{ABE4D820-228E-44FC-81E2-D6EECEA8C391}" type="sibTrans" cxnId="{871232E5-330A-4E9B-B3E9-93F8F9EC5316}">
      <dgm:prSet/>
      <dgm:spPr/>
      <dgm:t>
        <a:bodyPr/>
        <a:lstStyle/>
        <a:p>
          <a:endParaRPr lang="ru-RU"/>
        </a:p>
      </dgm:t>
    </dgm:pt>
    <dgm:pt modelId="{019A642F-1D57-4AFB-AE86-713DF87DD657}">
      <dgm:prSet phldrT="[Текст]"/>
      <dgm:spPr/>
      <dgm:t>
        <a:bodyPr/>
        <a:lstStyle/>
        <a:p>
          <a:r>
            <a:rPr lang="ru-RU" b="1" dirty="0" smtClean="0"/>
            <a:t>«Успех каждого ребенка»</a:t>
          </a:r>
          <a:endParaRPr lang="ru-RU" b="1" dirty="0"/>
        </a:p>
      </dgm:t>
    </dgm:pt>
    <dgm:pt modelId="{B2274CA8-FF52-4859-8A0B-29C1DC4AB652}" type="parTrans" cxnId="{E496D294-6394-4307-86D0-E1D634AA6A4A}">
      <dgm:prSet/>
      <dgm:spPr/>
      <dgm:t>
        <a:bodyPr/>
        <a:lstStyle/>
        <a:p>
          <a:endParaRPr lang="ru-RU"/>
        </a:p>
      </dgm:t>
    </dgm:pt>
    <dgm:pt modelId="{D6B66D9C-3BC8-4E3B-A7E5-5CEA7D325BA0}" type="sibTrans" cxnId="{E496D294-6394-4307-86D0-E1D634AA6A4A}">
      <dgm:prSet/>
      <dgm:spPr/>
      <dgm:t>
        <a:bodyPr/>
        <a:lstStyle/>
        <a:p>
          <a:endParaRPr lang="ru-RU"/>
        </a:p>
      </dgm:t>
    </dgm:pt>
    <dgm:pt modelId="{682318B8-859F-45FB-964B-FC42AC9D42A9}">
      <dgm:prSet phldrT="[Текст]"/>
      <dgm:spPr/>
      <dgm:t>
        <a:bodyPr/>
        <a:lstStyle/>
        <a:p>
          <a:r>
            <a:rPr lang="ru-RU" b="1" dirty="0" smtClean="0"/>
            <a:t>Образование</a:t>
          </a:r>
          <a:endParaRPr lang="ru-RU" b="1" dirty="0"/>
        </a:p>
      </dgm:t>
    </dgm:pt>
    <dgm:pt modelId="{0E24B296-E371-4646-8C58-A7055B8C170B}" type="parTrans" cxnId="{075A4B25-5C17-4265-B34E-335A2985D191}">
      <dgm:prSet/>
      <dgm:spPr/>
      <dgm:t>
        <a:bodyPr/>
        <a:lstStyle/>
        <a:p>
          <a:endParaRPr lang="ru-RU"/>
        </a:p>
      </dgm:t>
    </dgm:pt>
    <dgm:pt modelId="{1DAFC8CE-82D3-4B4F-AD29-9542C7A6B26A}" type="sibTrans" cxnId="{075A4B25-5C17-4265-B34E-335A2985D191}">
      <dgm:prSet/>
      <dgm:spPr/>
      <dgm:t>
        <a:bodyPr/>
        <a:lstStyle/>
        <a:p>
          <a:endParaRPr lang="ru-RU"/>
        </a:p>
      </dgm:t>
    </dgm:pt>
    <dgm:pt modelId="{39B006FE-A213-42B5-9CF2-57B1673A8D97}" type="pres">
      <dgm:prSet presAssocID="{992FC08E-3734-49B7-B2A2-ED1DA6972785}" presName="Name0" presStyleCnt="0">
        <dgm:presLayoutVars>
          <dgm:dir/>
          <dgm:resizeHandles val="exact"/>
        </dgm:presLayoutVars>
      </dgm:prSet>
      <dgm:spPr/>
    </dgm:pt>
    <dgm:pt modelId="{D7E73AE2-E64C-4816-9547-DA4B59C28E0C}" type="pres">
      <dgm:prSet presAssocID="{ACB5B8EB-4CD4-4C78-A648-C8155F65919E}" presName="node" presStyleLbl="node1" presStyleIdx="0" presStyleCnt="3" custScaleY="166023" custLinFactNeighborX="-1085" custLinFactNeighborY="-289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E8D329-99E5-402C-B107-3E31F47CB38D}" type="pres">
      <dgm:prSet presAssocID="{ABE4D820-228E-44FC-81E2-D6EECEA8C391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8FC6D73-E540-499E-980D-C374A7273E2E}" type="pres">
      <dgm:prSet presAssocID="{ABE4D820-228E-44FC-81E2-D6EECEA8C391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EA5A4F1D-B9F0-4C1E-9661-3EB2E8451B7E}" type="pres">
      <dgm:prSet presAssocID="{019A642F-1D57-4AFB-AE86-713DF87DD657}" presName="node" presStyleLbl="node1" presStyleIdx="1" presStyleCnt="3" custScaleY="157704" custLinFactNeighborX="-10845" custLinFactNeighborY="-38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54BF22-FA7D-4711-B1FD-2C0238CE6414}" type="pres">
      <dgm:prSet presAssocID="{D6B66D9C-3BC8-4E3B-A7E5-5CEA7D325BA0}" presName="sibTrans" presStyleLbl="sibTrans2D1" presStyleIdx="1" presStyleCnt="2"/>
      <dgm:spPr/>
      <dgm:t>
        <a:bodyPr/>
        <a:lstStyle/>
        <a:p>
          <a:endParaRPr lang="ru-RU"/>
        </a:p>
      </dgm:t>
    </dgm:pt>
    <dgm:pt modelId="{04B5935C-C237-4181-B502-8A8C3A8C1262}" type="pres">
      <dgm:prSet presAssocID="{D6B66D9C-3BC8-4E3B-A7E5-5CEA7D325BA0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C11B2EA2-732E-4FEF-8966-115338C39DE0}" type="pres">
      <dgm:prSet presAssocID="{682318B8-859F-45FB-964B-FC42AC9D42A9}" presName="node" presStyleLbl="node1" presStyleIdx="2" presStyleCnt="3" custScaleY="141796" custLinFactNeighborX="-5423" custLinFactNeighborY="-384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B2E91FB-C4D5-4257-A2E9-166B36355F6A}" type="presOf" srcId="{682318B8-859F-45FB-964B-FC42AC9D42A9}" destId="{C11B2EA2-732E-4FEF-8966-115338C39DE0}" srcOrd="0" destOrd="0" presId="urn:microsoft.com/office/officeart/2005/8/layout/process1"/>
    <dgm:cxn modelId="{4916C25B-F206-408E-B22F-3FD47BBAF9C8}" type="presOf" srcId="{ACB5B8EB-4CD4-4C78-A648-C8155F65919E}" destId="{D7E73AE2-E64C-4816-9547-DA4B59C28E0C}" srcOrd="0" destOrd="0" presId="urn:microsoft.com/office/officeart/2005/8/layout/process1"/>
    <dgm:cxn modelId="{7578ADFD-B6A6-492B-B7CA-11EC1939A11F}" type="presOf" srcId="{ABE4D820-228E-44FC-81E2-D6EECEA8C391}" destId="{A8FC6D73-E540-499E-980D-C374A7273E2E}" srcOrd="1" destOrd="0" presId="urn:microsoft.com/office/officeart/2005/8/layout/process1"/>
    <dgm:cxn modelId="{225E078F-71FE-4464-A0CD-4B53B1F8B5EA}" type="presOf" srcId="{ABE4D820-228E-44FC-81E2-D6EECEA8C391}" destId="{C9E8D329-99E5-402C-B107-3E31F47CB38D}" srcOrd="0" destOrd="0" presId="urn:microsoft.com/office/officeart/2005/8/layout/process1"/>
    <dgm:cxn modelId="{E496D294-6394-4307-86D0-E1D634AA6A4A}" srcId="{992FC08E-3734-49B7-B2A2-ED1DA6972785}" destId="{019A642F-1D57-4AFB-AE86-713DF87DD657}" srcOrd="1" destOrd="0" parTransId="{B2274CA8-FF52-4859-8A0B-29C1DC4AB652}" sibTransId="{D6B66D9C-3BC8-4E3B-A7E5-5CEA7D325BA0}"/>
    <dgm:cxn modelId="{65FEC9A0-8367-4ABE-BB7A-51FB25911E98}" type="presOf" srcId="{D6B66D9C-3BC8-4E3B-A7E5-5CEA7D325BA0}" destId="{8154BF22-FA7D-4711-B1FD-2C0238CE6414}" srcOrd="0" destOrd="0" presId="urn:microsoft.com/office/officeart/2005/8/layout/process1"/>
    <dgm:cxn modelId="{FF4691D4-467D-4BFB-A392-DBB4F021AE91}" type="presOf" srcId="{D6B66D9C-3BC8-4E3B-A7E5-5CEA7D325BA0}" destId="{04B5935C-C237-4181-B502-8A8C3A8C1262}" srcOrd="1" destOrd="0" presId="urn:microsoft.com/office/officeart/2005/8/layout/process1"/>
    <dgm:cxn modelId="{B33E7D5D-56F6-4B1F-8E01-7044F63DE45D}" type="presOf" srcId="{019A642F-1D57-4AFB-AE86-713DF87DD657}" destId="{EA5A4F1D-B9F0-4C1E-9661-3EB2E8451B7E}" srcOrd="0" destOrd="0" presId="urn:microsoft.com/office/officeart/2005/8/layout/process1"/>
    <dgm:cxn modelId="{075A4B25-5C17-4265-B34E-335A2985D191}" srcId="{992FC08E-3734-49B7-B2A2-ED1DA6972785}" destId="{682318B8-859F-45FB-964B-FC42AC9D42A9}" srcOrd="2" destOrd="0" parTransId="{0E24B296-E371-4646-8C58-A7055B8C170B}" sibTransId="{1DAFC8CE-82D3-4B4F-AD29-9542C7A6B26A}"/>
    <dgm:cxn modelId="{871232E5-330A-4E9B-B3E9-93F8F9EC5316}" srcId="{992FC08E-3734-49B7-B2A2-ED1DA6972785}" destId="{ACB5B8EB-4CD4-4C78-A648-C8155F65919E}" srcOrd="0" destOrd="0" parTransId="{7FF79DBC-8313-41D2-90F8-0FF39B97A077}" sibTransId="{ABE4D820-228E-44FC-81E2-D6EECEA8C391}"/>
    <dgm:cxn modelId="{EAB6FC3D-A086-4335-B264-7B50A2A5AB62}" type="presOf" srcId="{992FC08E-3734-49B7-B2A2-ED1DA6972785}" destId="{39B006FE-A213-42B5-9CF2-57B1673A8D97}" srcOrd="0" destOrd="0" presId="urn:microsoft.com/office/officeart/2005/8/layout/process1"/>
    <dgm:cxn modelId="{0C1EF7E6-9779-44E2-9839-B6917674C56E}" type="presParOf" srcId="{39B006FE-A213-42B5-9CF2-57B1673A8D97}" destId="{D7E73AE2-E64C-4816-9547-DA4B59C28E0C}" srcOrd="0" destOrd="0" presId="urn:microsoft.com/office/officeart/2005/8/layout/process1"/>
    <dgm:cxn modelId="{BE338CC5-DF00-4569-9DAC-C8337A47E2C9}" type="presParOf" srcId="{39B006FE-A213-42B5-9CF2-57B1673A8D97}" destId="{C9E8D329-99E5-402C-B107-3E31F47CB38D}" srcOrd="1" destOrd="0" presId="urn:microsoft.com/office/officeart/2005/8/layout/process1"/>
    <dgm:cxn modelId="{2B4084AE-8772-4938-A78A-8D0C5B37E7E5}" type="presParOf" srcId="{C9E8D329-99E5-402C-B107-3E31F47CB38D}" destId="{A8FC6D73-E540-499E-980D-C374A7273E2E}" srcOrd="0" destOrd="0" presId="urn:microsoft.com/office/officeart/2005/8/layout/process1"/>
    <dgm:cxn modelId="{E2928673-0F3B-40DB-BFDF-9AEC17DF7A61}" type="presParOf" srcId="{39B006FE-A213-42B5-9CF2-57B1673A8D97}" destId="{EA5A4F1D-B9F0-4C1E-9661-3EB2E8451B7E}" srcOrd="2" destOrd="0" presId="urn:microsoft.com/office/officeart/2005/8/layout/process1"/>
    <dgm:cxn modelId="{C4476A48-248C-4B95-9B40-5B357CC7EDAC}" type="presParOf" srcId="{39B006FE-A213-42B5-9CF2-57B1673A8D97}" destId="{8154BF22-FA7D-4711-B1FD-2C0238CE6414}" srcOrd="3" destOrd="0" presId="urn:microsoft.com/office/officeart/2005/8/layout/process1"/>
    <dgm:cxn modelId="{001428C4-4801-4AFA-85C3-840D2A29486B}" type="presParOf" srcId="{8154BF22-FA7D-4711-B1FD-2C0238CE6414}" destId="{04B5935C-C237-4181-B502-8A8C3A8C1262}" srcOrd="0" destOrd="0" presId="urn:microsoft.com/office/officeart/2005/8/layout/process1"/>
    <dgm:cxn modelId="{E0B41CF9-EE1A-4C1E-945A-4508A6826EF2}" type="presParOf" srcId="{39B006FE-A213-42B5-9CF2-57B1673A8D97}" destId="{C11B2EA2-732E-4FEF-8966-115338C39DE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C5AC8A-E096-46B2-8AF7-1AA81EC38695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B90C762-FB18-4C6C-A09A-E9771E03F81E}">
      <dgm:prSet phldrT="[Текст]"/>
      <dgm:spPr/>
      <dgm:t>
        <a:bodyPr/>
        <a:lstStyle/>
        <a:p>
          <a:r>
            <a:rPr lang="ru-RU" dirty="0" smtClean="0"/>
            <a:t>«</a:t>
          </a:r>
          <a:r>
            <a:rPr lang="ru-RU" b="1" dirty="0" smtClean="0"/>
            <a:t>Культурная среда»</a:t>
          </a:r>
          <a:endParaRPr lang="ru-RU" b="1" dirty="0"/>
        </a:p>
      </dgm:t>
    </dgm:pt>
    <dgm:pt modelId="{F79369C9-3DDE-4A6B-874D-12C67349477E}" type="parTrans" cxnId="{777AFC90-2CEA-40B1-83DF-E54018D5630F}">
      <dgm:prSet/>
      <dgm:spPr/>
      <dgm:t>
        <a:bodyPr/>
        <a:lstStyle/>
        <a:p>
          <a:endParaRPr lang="ru-RU"/>
        </a:p>
      </dgm:t>
    </dgm:pt>
    <dgm:pt modelId="{87927234-1397-4BCF-8904-A8863E1031C7}" type="sibTrans" cxnId="{777AFC90-2CEA-40B1-83DF-E54018D5630F}">
      <dgm:prSet/>
      <dgm:spPr/>
      <dgm:t>
        <a:bodyPr/>
        <a:lstStyle/>
        <a:p>
          <a:endParaRPr lang="ru-RU"/>
        </a:p>
      </dgm:t>
    </dgm:pt>
    <dgm:pt modelId="{F82114FD-B36F-40F0-BB1A-069F8BA411C2}">
      <dgm:prSet phldrT="[Текст]"/>
      <dgm:spPr/>
      <dgm:t>
        <a:bodyPr/>
        <a:lstStyle/>
        <a:p>
          <a:r>
            <a:rPr lang="ru-RU" b="1" dirty="0" smtClean="0"/>
            <a:t>Культура</a:t>
          </a:r>
          <a:endParaRPr lang="ru-RU" b="1" dirty="0"/>
        </a:p>
      </dgm:t>
    </dgm:pt>
    <dgm:pt modelId="{3078F9B4-B2AB-4331-A733-33A2EB6BACD2}" type="parTrans" cxnId="{602E13BA-9000-4FED-A8A5-9D873D5B6D72}">
      <dgm:prSet/>
      <dgm:spPr/>
      <dgm:t>
        <a:bodyPr/>
        <a:lstStyle/>
        <a:p>
          <a:endParaRPr lang="ru-RU"/>
        </a:p>
      </dgm:t>
    </dgm:pt>
    <dgm:pt modelId="{E2AF55A3-A42B-4A15-8A31-6656167DDFB6}" type="sibTrans" cxnId="{602E13BA-9000-4FED-A8A5-9D873D5B6D72}">
      <dgm:prSet/>
      <dgm:spPr/>
      <dgm:t>
        <a:bodyPr/>
        <a:lstStyle/>
        <a:p>
          <a:endParaRPr lang="ru-RU"/>
        </a:p>
      </dgm:t>
    </dgm:pt>
    <dgm:pt modelId="{2A4B6BBD-D9DE-4161-902A-4E1D99DFB532}" type="pres">
      <dgm:prSet presAssocID="{3BC5AC8A-E096-46B2-8AF7-1AA81EC38695}" presName="Name0" presStyleCnt="0">
        <dgm:presLayoutVars>
          <dgm:dir/>
          <dgm:resizeHandles val="exact"/>
        </dgm:presLayoutVars>
      </dgm:prSet>
      <dgm:spPr/>
    </dgm:pt>
    <dgm:pt modelId="{BCA73BE8-E4E0-41F1-AEA6-2641967AED1E}" type="pres">
      <dgm:prSet presAssocID="{AB90C762-FB18-4C6C-A09A-E9771E03F81E}" presName="node" presStyleLbl="node1" presStyleIdx="0" presStyleCnt="2" custLinFactNeighborX="-22790" custLinFactNeighborY="275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626248-C1FA-45EA-BF1C-20F6CB869FC9}" type="pres">
      <dgm:prSet presAssocID="{87927234-1397-4BCF-8904-A8863E1031C7}" presName="sibTrans" presStyleLbl="sibTrans2D1" presStyleIdx="0" presStyleCnt="1"/>
      <dgm:spPr/>
      <dgm:t>
        <a:bodyPr/>
        <a:lstStyle/>
        <a:p>
          <a:endParaRPr lang="ru-RU"/>
        </a:p>
      </dgm:t>
    </dgm:pt>
    <dgm:pt modelId="{D8F20C6A-ECCE-4ACA-B634-447508FD8382}" type="pres">
      <dgm:prSet presAssocID="{87927234-1397-4BCF-8904-A8863E1031C7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C05ACFCB-3495-4FAC-9149-988473D6BCC3}" type="pres">
      <dgm:prSet presAssocID="{F82114FD-B36F-40F0-BB1A-069F8BA411C2}" presName="node" presStyleLbl="node1" presStyleIdx="1" presStyleCnt="2" custLinFactNeighborX="-1571" custLinFactNeighborY="25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2E13BA-9000-4FED-A8A5-9D873D5B6D72}" srcId="{3BC5AC8A-E096-46B2-8AF7-1AA81EC38695}" destId="{F82114FD-B36F-40F0-BB1A-069F8BA411C2}" srcOrd="1" destOrd="0" parTransId="{3078F9B4-B2AB-4331-A733-33A2EB6BACD2}" sibTransId="{E2AF55A3-A42B-4A15-8A31-6656167DDFB6}"/>
    <dgm:cxn modelId="{91E70C77-57E2-44CF-884E-50128DE6F7CA}" type="presOf" srcId="{AB90C762-FB18-4C6C-A09A-E9771E03F81E}" destId="{BCA73BE8-E4E0-41F1-AEA6-2641967AED1E}" srcOrd="0" destOrd="0" presId="urn:microsoft.com/office/officeart/2005/8/layout/process1"/>
    <dgm:cxn modelId="{B12BF8E7-D5A7-464C-BF83-3D3353EBD61A}" type="presOf" srcId="{F82114FD-B36F-40F0-BB1A-069F8BA411C2}" destId="{C05ACFCB-3495-4FAC-9149-988473D6BCC3}" srcOrd="0" destOrd="0" presId="urn:microsoft.com/office/officeart/2005/8/layout/process1"/>
    <dgm:cxn modelId="{7AEFB380-07E9-4869-9B61-C6EF38FF8035}" type="presOf" srcId="{3BC5AC8A-E096-46B2-8AF7-1AA81EC38695}" destId="{2A4B6BBD-D9DE-4161-902A-4E1D99DFB532}" srcOrd="0" destOrd="0" presId="urn:microsoft.com/office/officeart/2005/8/layout/process1"/>
    <dgm:cxn modelId="{777AFC90-2CEA-40B1-83DF-E54018D5630F}" srcId="{3BC5AC8A-E096-46B2-8AF7-1AA81EC38695}" destId="{AB90C762-FB18-4C6C-A09A-E9771E03F81E}" srcOrd="0" destOrd="0" parTransId="{F79369C9-3DDE-4A6B-874D-12C67349477E}" sibTransId="{87927234-1397-4BCF-8904-A8863E1031C7}"/>
    <dgm:cxn modelId="{E3C9FD4E-BEA7-4C15-8323-E7CB51DB5493}" type="presOf" srcId="{87927234-1397-4BCF-8904-A8863E1031C7}" destId="{06626248-C1FA-45EA-BF1C-20F6CB869FC9}" srcOrd="0" destOrd="0" presId="urn:microsoft.com/office/officeart/2005/8/layout/process1"/>
    <dgm:cxn modelId="{93B9AD8E-018D-4CAF-9DBE-ECF627581C46}" type="presOf" srcId="{87927234-1397-4BCF-8904-A8863E1031C7}" destId="{D8F20C6A-ECCE-4ACA-B634-447508FD8382}" srcOrd="1" destOrd="0" presId="urn:microsoft.com/office/officeart/2005/8/layout/process1"/>
    <dgm:cxn modelId="{EAFC4A70-4214-4C3C-BD68-9DEEE11A5FF3}" type="presParOf" srcId="{2A4B6BBD-D9DE-4161-902A-4E1D99DFB532}" destId="{BCA73BE8-E4E0-41F1-AEA6-2641967AED1E}" srcOrd="0" destOrd="0" presId="urn:microsoft.com/office/officeart/2005/8/layout/process1"/>
    <dgm:cxn modelId="{AB46B00E-F1F5-4F78-93D5-43F242F58F0A}" type="presParOf" srcId="{2A4B6BBD-D9DE-4161-902A-4E1D99DFB532}" destId="{06626248-C1FA-45EA-BF1C-20F6CB869FC9}" srcOrd="1" destOrd="0" presId="urn:microsoft.com/office/officeart/2005/8/layout/process1"/>
    <dgm:cxn modelId="{2886338D-2A6D-4136-B665-E77C8ECB68C6}" type="presParOf" srcId="{06626248-C1FA-45EA-BF1C-20F6CB869FC9}" destId="{D8F20C6A-ECCE-4ACA-B634-447508FD8382}" srcOrd="0" destOrd="0" presId="urn:microsoft.com/office/officeart/2005/8/layout/process1"/>
    <dgm:cxn modelId="{2614D3B5-6026-44D5-8BCD-632D9C362DE2}" type="presParOf" srcId="{2A4B6BBD-D9DE-4161-902A-4E1D99DFB532}" destId="{C05ACFCB-3495-4FAC-9149-988473D6BCC3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E73AE2-E64C-4816-9547-DA4B59C28E0C}">
      <dsp:nvSpPr>
        <dsp:cNvPr id="0" name=""/>
        <dsp:cNvSpPr/>
      </dsp:nvSpPr>
      <dsp:spPr>
        <a:xfrm>
          <a:off x="0" y="119654"/>
          <a:ext cx="2634704" cy="26245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/>
            <a:t>Доступное ДОД </a:t>
          </a:r>
          <a:endParaRPr lang="ru-RU" sz="2600" b="1" kern="1200" dirty="0"/>
        </a:p>
      </dsp:txBody>
      <dsp:txXfrm>
        <a:off x="76870" y="196524"/>
        <a:ext cx="2480964" cy="2470789"/>
      </dsp:txXfrm>
    </dsp:sp>
    <dsp:sp modelId="{C9E8D329-99E5-402C-B107-3E31F47CB38D}">
      <dsp:nvSpPr>
        <dsp:cNvPr id="0" name=""/>
        <dsp:cNvSpPr/>
      </dsp:nvSpPr>
      <dsp:spPr>
        <a:xfrm rot="21455181">
          <a:off x="2871582" y="1029100"/>
          <a:ext cx="503100" cy="6534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2871649" y="1162959"/>
        <a:ext cx="352170" cy="392044"/>
      </dsp:txXfrm>
    </dsp:sp>
    <dsp:sp modelId="{EA5A4F1D-B9F0-4C1E-9661-3EB2E8451B7E}">
      <dsp:nvSpPr>
        <dsp:cNvPr id="0" name=""/>
        <dsp:cNvSpPr/>
      </dsp:nvSpPr>
      <dsp:spPr>
        <a:xfrm>
          <a:off x="3583107" y="34377"/>
          <a:ext cx="2634704" cy="249302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/>
            <a:t>«Успех каждого ребенка»</a:t>
          </a:r>
          <a:endParaRPr lang="ru-RU" sz="2600" b="1" kern="1200" dirty="0"/>
        </a:p>
      </dsp:txBody>
      <dsp:txXfrm>
        <a:off x="3656125" y="107395"/>
        <a:ext cx="2488668" cy="2346984"/>
      </dsp:txXfrm>
    </dsp:sp>
    <dsp:sp modelId="{8154BF22-FA7D-4711-B1FD-2C0238CE6414}">
      <dsp:nvSpPr>
        <dsp:cNvPr id="0" name=""/>
        <dsp:cNvSpPr/>
      </dsp:nvSpPr>
      <dsp:spPr>
        <a:xfrm>
          <a:off x="6495568" y="954184"/>
          <a:ext cx="588842" cy="6534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>
        <a:off x="6495568" y="1084865"/>
        <a:ext cx="412189" cy="392044"/>
      </dsp:txXfrm>
    </dsp:sp>
    <dsp:sp modelId="{C11B2EA2-732E-4FEF-8966-115338C39DE0}">
      <dsp:nvSpPr>
        <dsp:cNvPr id="0" name=""/>
        <dsp:cNvSpPr/>
      </dsp:nvSpPr>
      <dsp:spPr>
        <a:xfrm>
          <a:off x="7328835" y="160115"/>
          <a:ext cx="2634704" cy="22415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kern="1200" dirty="0" smtClean="0"/>
            <a:t>Образование</a:t>
          </a:r>
          <a:endParaRPr lang="ru-RU" sz="2600" b="1" kern="1200" dirty="0"/>
        </a:p>
      </dsp:txBody>
      <dsp:txXfrm>
        <a:off x="7394488" y="225768"/>
        <a:ext cx="2503398" cy="21102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A73BE8-E4E0-41F1-AEA6-2641967AED1E}">
      <dsp:nvSpPr>
        <dsp:cNvPr id="0" name=""/>
        <dsp:cNvSpPr/>
      </dsp:nvSpPr>
      <dsp:spPr>
        <a:xfrm>
          <a:off x="0" y="2253794"/>
          <a:ext cx="3385343" cy="2031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«</a:t>
          </a:r>
          <a:r>
            <a:rPr lang="ru-RU" sz="3700" b="1" kern="1200" dirty="0" smtClean="0"/>
            <a:t>Культурная среда»</a:t>
          </a:r>
          <a:endParaRPr lang="ru-RU" sz="3700" b="1" kern="1200" dirty="0"/>
        </a:p>
      </dsp:txBody>
      <dsp:txXfrm>
        <a:off x="59492" y="2313286"/>
        <a:ext cx="3266359" cy="1912222"/>
      </dsp:txXfrm>
    </dsp:sp>
    <dsp:sp modelId="{06626248-C1FA-45EA-BF1C-20F6CB869FC9}">
      <dsp:nvSpPr>
        <dsp:cNvPr id="0" name=""/>
        <dsp:cNvSpPr/>
      </dsp:nvSpPr>
      <dsp:spPr>
        <a:xfrm rot="21563917">
          <a:off x="3718937" y="2824634"/>
          <a:ext cx="707298" cy="8395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3718943" y="2993661"/>
        <a:ext cx="495109" cy="503739"/>
      </dsp:txXfrm>
    </dsp:sp>
    <dsp:sp modelId="{C05ACFCB-3495-4FAC-9149-988473D6BCC3}">
      <dsp:nvSpPr>
        <dsp:cNvPr id="0" name=""/>
        <dsp:cNvSpPr/>
      </dsp:nvSpPr>
      <dsp:spPr>
        <a:xfrm>
          <a:off x="4719795" y="2204253"/>
          <a:ext cx="3385343" cy="20312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b="1" kern="1200" dirty="0" smtClean="0"/>
            <a:t>Культура</a:t>
          </a:r>
          <a:endParaRPr lang="ru-RU" sz="3700" b="1" kern="1200" dirty="0"/>
        </a:p>
      </dsp:txBody>
      <dsp:txXfrm>
        <a:off x="4779287" y="2263745"/>
        <a:ext cx="3266359" cy="1912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1326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066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8805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0796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4662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058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824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170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9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76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201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5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44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513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89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057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4CA06-D85A-45B3-825B-27AD0D7E6E9C}" type="datetimeFigureOut">
              <a:rPr lang="ru-RU" smtClean="0"/>
              <a:t>17.05.2022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9EF608F-3845-4115-86B1-728AEE2A75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92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skillbox.ru/media/education/itogi-zasedaniya-prezidiuma-gossoveta/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" TargetMode="External"/><Relationship Id="rId2" Type="http://schemas.openxmlformats.org/officeDocument/2006/relationships/hyperlink" Target="https://www.garant.ru/products/ipo/prime/doc/403709682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Концепция дополнительного образования детей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9454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6429059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68630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9216" y="98738"/>
            <a:ext cx="10266523" cy="80570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Туристско-краеведческое направление</a:t>
            </a:r>
            <a:endParaRPr lang="ru-RU" sz="3200" b="1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3183571" y="1814727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8726805" y="1895023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37552" y="3196917"/>
            <a:ext cx="53492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</a:t>
            </a:r>
            <a:r>
              <a:rPr lang="ru-RU" sz="2000" dirty="0" smtClean="0"/>
              <a:t>оказатель </a:t>
            </a:r>
            <a:r>
              <a:rPr lang="ru-RU" sz="2000" dirty="0"/>
              <a:t>охвата детей программами туристско-краеведческой направленности являются самыми низкими среди других направленностей</a:t>
            </a:r>
            <a:r>
              <a:rPr lang="ru-RU" sz="20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 </a:t>
            </a:r>
            <a:r>
              <a:rPr lang="ru-RU" sz="2000" dirty="0"/>
              <a:t>Низкая активность в работе по организации </a:t>
            </a:r>
            <a:r>
              <a:rPr lang="ru-RU" sz="2000" dirty="0" smtClean="0"/>
              <a:t>походно-экскурсионной деятельности </a:t>
            </a:r>
            <a:endParaRPr lang="ru-RU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1369217" y="1186856"/>
            <a:ext cx="3628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Выявленные проблемы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440930" y="1243281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 Решения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2230" y="3119211"/>
            <a:ext cx="56349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2000" dirty="0"/>
              <a:t>Разработка практикоориентированных дополнительных общеобразовательных  программ туристско-краеведческой направленности, </a:t>
            </a:r>
            <a:endParaRPr lang="ru-RU" sz="2000" dirty="0" smtClean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2000" dirty="0"/>
              <a:t>Р</a:t>
            </a:r>
            <a:r>
              <a:rPr lang="ru-RU" sz="2000" dirty="0" smtClean="0"/>
              <a:t>азработать </a:t>
            </a:r>
            <a:r>
              <a:rPr lang="ru-RU" sz="2000" dirty="0"/>
              <a:t>перечень культурно-познавательных маршрутов.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7791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7330" y="635540"/>
            <a:ext cx="11098530" cy="804640"/>
          </a:xfrm>
        </p:spPr>
        <p:txBody>
          <a:bodyPr>
            <a:normAutofit/>
          </a:bodyPr>
          <a:lstStyle/>
          <a:p>
            <a:r>
              <a:rPr lang="ru-RU" sz="3200" b="1" dirty="0"/>
              <a:t>В результате реализации концепции планируется</a:t>
            </a:r>
            <a:r>
              <a:rPr lang="ru-RU" sz="3200" b="1" dirty="0" smtClean="0"/>
              <a:t>:</a:t>
            </a:r>
            <a:endParaRPr lang="ru-RU" sz="32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25830" y="1543126"/>
            <a:ext cx="5394960" cy="4971974"/>
          </a:xfrm>
        </p:spPr>
        <p:txBody>
          <a:bodyPr>
            <a:normAutofit lnSpcReduction="10000"/>
          </a:bodyPr>
          <a:lstStyle/>
          <a:p>
            <a:pPr lvl="0" fontAlgn="base"/>
            <a:r>
              <a:rPr lang="ru-RU" dirty="0"/>
              <a:t>обновить инфраструктуру </a:t>
            </a:r>
            <a:r>
              <a:rPr lang="ru-RU" dirty="0" smtClean="0"/>
              <a:t>ДОД;</a:t>
            </a:r>
            <a:endParaRPr lang="ru-RU" dirty="0"/>
          </a:p>
          <a:p>
            <a:pPr lvl="0" fontAlgn="base"/>
            <a:r>
              <a:rPr lang="ru-RU" dirty="0"/>
              <a:t>расширить участие колледжей и вузов в разработке и реализации </a:t>
            </a:r>
            <a:r>
              <a:rPr lang="ru-RU" dirty="0" smtClean="0"/>
              <a:t>ДОП;</a:t>
            </a:r>
            <a:endParaRPr lang="ru-RU" dirty="0"/>
          </a:p>
          <a:p>
            <a:pPr lvl="0" fontAlgn="base"/>
            <a:r>
              <a:rPr lang="ru-RU" dirty="0"/>
              <a:t>расширить участие организаций негосударственного сектора в реализации </a:t>
            </a:r>
            <a:r>
              <a:rPr lang="ru-RU" dirty="0" smtClean="0"/>
              <a:t>ДОП;</a:t>
            </a:r>
            <a:endParaRPr lang="ru-RU" dirty="0"/>
          </a:p>
          <a:p>
            <a:pPr lvl="0" fontAlgn="base"/>
            <a:r>
              <a:rPr lang="ru-RU" dirty="0"/>
              <a:t>создать сети технологических кружков для подготовки нового поколения технологических лидеров, инженеров и учёных, а также сети школьных спортивных клубов, развить школьные музеи, театры и </a:t>
            </a:r>
            <a:r>
              <a:rPr lang="ru-RU" dirty="0" err="1"/>
              <a:t>медиацентры</a:t>
            </a:r>
            <a:r>
              <a:rPr lang="ru-RU" dirty="0"/>
              <a:t>;</a:t>
            </a:r>
          </a:p>
          <a:p>
            <a:r>
              <a:rPr lang="ru-RU" dirty="0"/>
              <a:t>запустить систему творческих конкурсов, фестивалей, научно-практических конференций с участием детей, в том числе </a:t>
            </a:r>
            <a:r>
              <a:rPr lang="ru-RU" dirty="0" smtClean="0"/>
              <a:t>с</a:t>
            </a:r>
            <a:r>
              <a:rPr lang="ru-RU" dirty="0"/>
              <a:t> ограниченными возможностями здоровья и сирот;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480810" y="1543126"/>
            <a:ext cx="5246370" cy="5109134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ru-RU" sz="2100" dirty="0"/>
              <a:t>использовать механизм зачёта школами образовательных результатов, которые получены в ходе освоения </a:t>
            </a:r>
            <a:r>
              <a:rPr lang="ru-RU" sz="2100" dirty="0" smtClean="0"/>
              <a:t>ДОП;</a:t>
            </a:r>
            <a:endParaRPr lang="ru-RU" sz="2100" dirty="0"/>
          </a:p>
          <a:p>
            <a:pPr lvl="0" fontAlgn="base"/>
            <a:r>
              <a:rPr lang="ru-RU" sz="2100" dirty="0"/>
              <a:t>внедрить в каждом регионе эффективную систему выявления, поддержки и развития талантов у детей и молодёжи;</a:t>
            </a:r>
          </a:p>
          <a:p>
            <a:pPr lvl="0" fontAlgn="base"/>
            <a:r>
              <a:rPr lang="ru-RU" sz="2100" dirty="0"/>
              <a:t>широко использовать эффективные модели интеграции основного и дополнительного образования (прежде всего речь о школах полного дня, о пользе которых </a:t>
            </a:r>
            <a:r>
              <a:rPr lang="ru-RU" sz="2100" u="sng" dirty="0">
                <a:hlinkClick r:id="rId2"/>
              </a:rPr>
              <a:t>говорили</a:t>
            </a:r>
            <a:r>
              <a:rPr lang="ru-RU" sz="2100" dirty="0"/>
              <a:t> на заседании президиума Госсовета в августе);</a:t>
            </a:r>
          </a:p>
          <a:p>
            <a:pPr lvl="0" fontAlgn="base"/>
            <a:r>
              <a:rPr lang="ru-RU" sz="2100" dirty="0"/>
              <a:t>усилить воспитательную составляющую в </a:t>
            </a:r>
            <a:r>
              <a:rPr lang="ru-RU" sz="2100"/>
              <a:t>содержании </a:t>
            </a:r>
            <a:r>
              <a:rPr lang="ru-RU" sz="2100" smtClean="0"/>
              <a:t>ДОП, </a:t>
            </a:r>
            <a:r>
              <a:rPr lang="ru-RU" sz="2100" dirty="0"/>
              <a:t>которые реализуются на основе духовно-нравственных ценностей народов России, исторических и национально-культурных традиций</a:t>
            </a:r>
            <a:r>
              <a:rPr lang="ru-RU" sz="2100" dirty="0" smtClean="0"/>
              <a:t>.</a:t>
            </a:r>
            <a:endParaRPr lang="ru-RU" sz="2100" dirty="0"/>
          </a:p>
        </p:txBody>
      </p:sp>
    </p:spTree>
    <p:extLst>
      <p:ext uri="{BB962C8B-B14F-4D97-AF65-F5344CB8AC3E}">
        <p14:creationId xmlns:p14="http://schemas.microsoft.com/office/powerpoint/2010/main" val="284359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Полезные ссылки: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03070" y="1440180"/>
            <a:ext cx="84810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Текст проекта Концепции развития дополнительного образования 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https://www.garant.ru/products/ipo/prime/doc/403709682</a:t>
            </a:r>
            <a:r>
              <a:rPr lang="en-US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/</a:t>
            </a:r>
            <a:endParaRPr lang="ru-RU" sz="2400" u="sng" dirty="0" smtClean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•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Вебинар «Открытая дискуссия о Концепции развития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дополнительного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r>
              <a:rPr lang="ru-RU" sz="2400"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endParaRPr lang="ru-RU" sz="240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150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en-US" sz="2400" u="sng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https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://</a:t>
            </a:r>
            <a:r>
              <a:rPr lang="en-US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www.youtube.com</a:t>
            </a:r>
            <a:r>
              <a:rPr lang="ru-RU" sz="2400" u="sng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5187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Концепцией </a:t>
            </a:r>
            <a:r>
              <a:rPr lang="ru-RU" b="1" dirty="0"/>
              <a:t>развития дополнительного </a:t>
            </a:r>
            <a:r>
              <a:rPr lang="ru-RU" b="1" dirty="0" smtClean="0"/>
              <a:t>образования</a:t>
            </a:r>
            <a:r>
              <a:rPr lang="ru-RU" b="1" dirty="0"/>
              <a:t> </a:t>
            </a:r>
            <a:r>
              <a:rPr lang="ru-RU" b="1" dirty="0" smtClean="0"/>
              <a:t>детей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Распоряжение </a:t>
            </a:r>
            <a:r>
              <a:rPr lang="ru-RU" dirty="0"/>
              <a:t>Правительства РФ от 31.03.2022 </a:t>
            </a:r>
            <a:r>
              <a:rPr lang="ru-RU"/>
              <a:t>N </a:t>
            </a:r>
            <a:r>
              <a:rPr lang="ru-RU" smtClean="0"/>
              <a:t>678-р</a:t>
            </a:r>
            <a:br>
              <a:rPr lang="ru-RU" smtClean="0"/>
            </a:br>
            <a:r>
              <a:rPr lang="ru-RU" smtClean="0"/>
              <a:t> </a:t>
            </a:r>
            <a:r>
              <a:rPr lang="ru-RU" dirty="0" smtClean="0"/>
              <a:t>«Об </a:t>
            </a:r>
            <a:r>
              <a:rPr lang="ru-RU" dirty="0"/>
              <a:t>утверждении Концепции развития дополнительного образования детей и признании утратившим силу Распоряжения Правительства РФ от 04.09.2014 N </a:t>
            </a:r>
            <a:r>
              <a:rPr lang="ru-RU" dirty="0" smtClean="0"/>
              <a:t>1726-р»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3442" y="3608070"/>
            <a:ext cx="8915400" cy="4141470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31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1088" y="258350"/>
            <a:ext cx="10526233" cy="677315"/>
          </a:xfrm>
        </p:spPr>
        <p:txBody>
          <a:bodyPr/>
          <a:lstStyle/>
          <a:p>
            <a:pPr algn="ctr"/>
            <a:r>
              <a:rPr lang="ru-RU" sz="3200" b="1" dirty="0" smtClean="0"/>
              <a:t>Р</a:t>
            </a:r>
            <a:r>
              <a:rPr lang="ru-RU" sz="3200" b="1" dirty="0" smtClean="0"/>
              <a:t>азвитие </a:t>
            </a:r>
            <a:r>
              <a:rPr lang="ru-RU" sz="3200" b="1" dirty="0"/>
              <a:t>дополнительного образования детей</a:t>
            </a:r>
            <a:endParaRPr lang="ru-RU" sz="32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053533"/>
              </p:ext>
            </p:extLst>
          </p:nvPr>
        </p:nvGraphicFramePr>
        <p:xfrm>
          <a:off x="1531088" y="1167100"/>
          <a:ext cx="10029507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4241549475"/>
              </p:ext>
            </p:extLst>
          </p:nvPr>
        </p:nvGraphicFramePr>
        <p:xfrm>
          <a:off x="2156401" y="209711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49536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2990" y="269780"/>
            <a:ext cx="11018520" cy="128089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b="1" dirty="0" smtClean="0"/>
              <a:t>ПРОБЛЕМЫ, ВЫЯВЛЕННЫЕ В ХОДЕ ИСПОЛНЕНИЯ КОНЦЕПЦИИ РАЗВИТИЯ ДОД 2015 – 2020 гг.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48690" y="1627526"/>
            <a:ext cx="5360670" cy="4578964"/>
          </a:xfrm>
        </p:spPr>
        <p:txBody>
          <a:bodyPr>
            <a:normAutofit fontScale="92500" lnSpcReduction="20000"/>
          </a:bodyPr>
          <a:lstStyle/>
          <a:p>
            <a:pPr lvl="0" fontAlgn="base"/>
            <a:r>
              <a:rPr lang="ru-RU" dirty="0"/>
              <a:t>Недостаточное кадровое обеспечение системы ДОД.</a:t>
            </a:r>
          </a:p>
          <a:p>
            <a:pPr lvl="0" fontAlgn="base"/>
            <a:r>
              <a:rPr lang="ru-RU" dirty="0"/>
              <a:t>Несоответствие темпа  обновления материально-технической базы, содержания и методов обучения дополнительного образования детей темпам развития науки, техники, культуры, спорта, экономики, технологий и социальной сферы.</a:t>
            </a:r>
          </a:p>
          <a:p>
            <a:pPr lvl="0" fontAlgn="base"/>
            <a:r>
              <a:rPr lang="ru-RU" dirty="0"/>
              <a:t> Неразвитость механизмов учета индивидуальных возможностей и потребностей ребенка.</a:t>
            </a:r>
          </a:p>
          <a:p>
            <a:r>
              <a:rPr lang="ru-RU" dirty="0"/>
              <a:t> Неэффективное использование потенциала дополнительного образования детей в формировании </a:t>
            </a:r>
            <a:r>
              <a:rPr lang="ru-RU" dirty="0" smtClean="0"/>
              <a:t>у обучающихся функциональной </a:t>
            </a:r>
            <a:r>
              <a:rPr lang="ru-RU" dirty="0"/>
              <a:t>грамотности и компетентностей эмоционального, физического, интеллектуального развития.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72250" y="1627526"/>
            <a:ext cx="5166360" cy="4578964"/>
          </a:xfrm>
        </p:spPr>
        <p:txBody>
          <a:bodyPr>
            <a:normAutofit fontScale="92500" lnSpcReduction="10000"/>
          </a:bodyPr>
          <a:lstStyle/>
          <a:p>
            <a:pPr lvl="0" fontAlgn="base"/>
            <a:r>
              <a:rPr lang="ru-RU" dirty="0"/>
              <a:t>Недостаточный вклад дополнительного образования детей в профилактику и преодоление школьной неуспеваемости.</a:t>
            </a:r>
          </a:p>
          <a:p>
            <a:pPr lvl="0" fontAlgn="base"/>
            <a:r>
              <a:rPr lang="ru-RU" dirty="0"/>
              <a:t>Сокращение сети организаций дополнительного образования детей</a:t>
            </a:r>
          </a:p>
          <a:p>
            <a:pPr lvl="0" fontAlgn="base"/>
            <a:r>
              <a:rPr lang="ru-RU" dirty="0"/>
              <a:t>Ограниченная доступность инфраструктуры дополнительного образования детей для различных категорий детей.</a:t>
            </a:r>
          </a:p>
          <a:p>
            <a:pPr lvl="0" fontAlgn="base"/>
            <a:r>
              <a:rPr lang="ru-RU" dirty="0"/>
              <a:t>Обособленность дополнительного образования детей от общего и профессионального образования, низкий уровень вовлеченности профессиональных образовательных организаций и организаций высшего образования реализацию программ дополнительного образования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139369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3005" y="326930"/>
            <a:ext cx="10801350" cy="12808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Цели и задачи развития системы дополнительного образования детей на период до 2030 года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4390" y="1783080"/>
            <a:ext cx="5634990" cy="4743450"/>
          </a:xfrm>
        </p:spPr>
        <p:txBody>
          <a:bodyPr>
            <a:normAutofit fontScale="92500" lnSpcReduction="10000"/>
          </a:bodyPr>
          <a:lstStyle/>
          <a:p>
            <a:pPr lvl="0" fontAlgn="base"/>
            <a:r>
              <a:rPr lang="ru-RU" dirty="0"/>
              <a:t>Совершенствование системы организации и управления </a:t>
            </a:r>
            <a:r>
              <a:rPr lang="ru-RU" dirty="0" smtClean="0"/>
              <a:t>ДОД</a:t>
            </a:r>
            <a:endParaRPr lang="ru-RU" dirty="0"/>
          </a:p>
          <a:p>
            <a:pPr lvl="0" fontAlgn="base"/>
            <a:r>
              <a:rPr lang="ru-RU" dirty="0"/>
              <a:t>Обновление инфраструктуры ДОД</a:t>
            </a:r>
          </a:p>
          <a:p>
            <a:pPr lvl="0" fontAlgn="base"/>
            <a:r>
              <a:rPr lang="ru-RU" dirty="0"/>
              <a:t>Создание новых мест для увеличения количества обучающихся в системе </a:t>
            </a:r>
            <a:r>
              <a:rPr lang="ru-RU" dirty="0" smtClean="0"/>
              <a:t>ДОД</a:t>
            </a:r>
            <a:endParaRPr lang="ru-RU" dirty="0"/>
          </a:p>
          <a:p>
            <a:pPr lvl="0" fontAlgn="base"/>
            <a:r>
              <a:rPr lang="ru-RU" dirty="0"/>
              <a:t>Создание сети технологических кружков</a:t>
            </a:r>
          </a:p>
          <a:p>
            <a:pPr lvl="0" fontAlgn="base"/>
            <a:r>
              <a:rPr lang="ru-RU" dirty="0"/>
              <a:t>Создание условий в организациях ДОД для занятий детей с ОВЗ и детей-инвалидов</a:t>
            </a:r>
          </a:p>
          <a:p>
            <a:pPr lvl="0" fontAlgn="base"/>
            <a:r>
              <a:rPr lang="ru-RU" dirty="0"/>
              <a:t>Повышение качества образовательных результатов у детей, испытывающих трудности в освоении основных общеобразовательных программ</a:t>
            </a:r>
          </a:p>
          <a:p>
            <a:pPr lvl="0" fontAlgn="base"/>
            <a:r>
              <a:rPr lang="ru-RU" dirty="0"/>
              <a:t>Обновление содержания методов обучения при реализации программ ДОД</a:t>
            </a:r>
          </a:p>
          <a:p>
            <a:pPr lvl="0" fontAlgn="base"/>
            <a:r>
              <a:rPr lang="ru-RU" dirty="0"/>
              <a:t>Реализация модели «Школа полного дня»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83680" y="1783080"/>
            <a:ext cx="5269230" cy="4663440"/>
          </a:xfrm>
        </p:spPr>
        <p:txBody>
          <a:bodyPr>
            <a:normAutofit fontScale="85000" lnSpcReduction="20000"/>
          </a:bodyPr>
          <a:lstStyle/>
          <a:p>
            <a:pPr lvl="0" fontAlgn="base"/>
            <a:r>
              <a:rPr lang="ru-RU" dirty="0"/>
              <a:t>Совершенствование системы ПФДО и выдача сертификатов ПФДО</a:t>
            </a:r>
          </a:p>
          <a:p>
            <a:pPr lvl="0" fontAlgn="base"/>
            <a:r>
              <a:rPr lang="ru-RU" dirty="0"/>
              <a:t>Расширение участия организаций негосударственного сектора в реализации программ ДОД</a:t>
            </a:r>
          </a:p>
          <a:p>
            <a:pPr lvl="0" fontAlgn="base"/>
            <a:r>
              <a:rPr lang="ru-RU" dirty="0"/>
              <a:t>Развитие системы подготовки кадров для реализации ДОД</a:t>
            </a:r>
          </a:p>
          <a:p>
            <a:pPr lvl="0" fontAlgn="base"/>
            <a:r>
              <a:rPr lang="ru-RU" dirty="0"/>
              <a:t>Вовлечение обучающихся в программы и мероприятия ранней профориентации</a:t>
            </a:r>
          </a:p>
          <a:p>
            <a:pPr lvl="0" fontAlgn="base"/>
            <a:r>
              <a:rPr lang="ru-RU" dirty="0"/>
              <a:t>Развитие системы творческих конкурсов, фестивалей, научно-практических конференций</a:t>
            </a:r>
          </a:p>
          <a:p>
            <a:pPr lvl="0" fontAlgn="base"/>
            <a:r>
              <a:rPr lang="ru-RU" dirty="0"/>
              <a:t>Формирование у детей и молодежи общероссийской гражданской идентичности, патриотизма и гражданской ответственности</a:t>
            </a:r>
          </a:p>
          <a:p>
            <a:pPr lvl="0" fontAlgn="base"/>
            <a:r>
              <a:rPr lang="ru-RU" dirty="0"/>
              <a:t>Развитие института наставничества в системе ДОД</a:t>
            </a:r>
          </a:p>
          <a:p>
            <a:pPr lvl="0" fontAlgn="base"/>
            <a:r>
              <a:rPr lang="ru-RU" dirty="0"/>
              <a:t>Формирование в каждом регионе туристских маршрутов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445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489" y="338360"/>
            <a:ext cx="10251691" cy="1124680"/>
          </a:xfrm>
        </p:spPr>
        <p:txBody>
          <a:bodyPr>
            <a:normAutofit/>
          </a:bodyPr>
          <a:lstStyle/>
          <a:p>
            <a:r>
              <a:rPr lang="ru-RU" sz="3200" b="1" dirty="0"/>
              <a:t>Принципы системы дополнительного образования</a:t>
            </a:r>
            <a:endParaRPr lang="ru-RU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97230" y="1520342"/>
            <a:ext cx="5680710" cy="4960468"/>
          </a:xfrm>
        </p:spPr>
        <p:txBody>
          <a:bodyPr>
            <a:normAutofit lnSpcReduction="10000"/>
          </a:bodyPr>
          <a:lstStyle/>
          <a:p>
            <a:pPr fontAlgn="base"/>
            <a:r>
              <a:rPr lang="ru-RU" b="1" dirty="0" smtClean="0"/>
              <a:t>Открытость</a:t>
            </a:r>
            <a:r>
              <a:rPr lang="ru-RU" dirty="0" smtClean="0"/>
              <a:t>, выраженная </a:t>
            </a:r>
            <a:r>
              <a:rPr lang="ru-RU" dirty="0"/>
              <a:t>в стимулировании роста конкурентной среды, включение реального сектора экономики в программы и проекты </a:t>
            </a:r>
            <a:r>
              <a:rPr lang="ru-RU" dirty="0" smtClean="0"/>
              <a:t>ДОД</a:t>
            </a:r>
            <a:endParaRPr lang="ru-RU" dirty="0"/>
          </a:p>
          <a:p>
            <a:pPr fontAlgn="base"/>
            <a:r>
              <a:rPr lang="ru-RU" b="1" dirty="0"/>
              <a:t>Вариативность </a:t>
            </a:r>
            <a:r>
              <a:rPr lang="ru-RU" dirty="0" smtClean="0"/>
              <a:t>программ </a:t>
            </a:r>
            <a:r>
              <a:rPr lang="ru-RU" dirty="0"/>
              <a:t>ДОД, связанная с обеспечением разнообразия дополнительного образования исходя из запросов, интересов и жизненного самоопределения </a:t>
            </a:r>
            <a:r>
              <a:rPr lang="ru-RU" dirty="0" smtClean="0"/>
              <a:t>детей</a:t>
            </a:r>
            <a:endParaRPr lang="ru-RU" dirty="0"/>
          </a:p>
          <a:p>
            <a:pPr fontAlgn="base"/>
            <a:r>
              <a:rPr lang="ru-RU" dirty="0"/>
              <a:t> </a:t>
            </a:r>
            <a:r>
              <a:rPr lang="ru-RU" b="1" dirty="0"/>
              <a:t>Доступность</a:t>
            </a:r>
            <a:r>
              <a:rPr lang="ru-RU" dirty="0"/>
              <a:t> качественного дополнительного образования для разных социальных групп, включая детей, находящихся в </a:t>
            </a:r>
            <a:r>
              <a:rPr lang="ru-RU" dirty="0" smtClean="0"/>
              <a:t>ТЖС</a:t>
            </a:r>
            <a:endParaRPr lang="ru-RU" dirty="0"/>
          </a:p>
          <a:p>
            <a:pPr fontAlgn="base"/>
            <a:r>
              <a:rPr lang="ru-RU" b="1" dirty="0" err="1"/>
              <a:t>Инклюзивность</a:t>
            </a:r>
            <a:r>
              <a:rPr lang="ru-RU" dirty="0"/>
              <a:t> </a:t>
            </a:r>
            <a:r>
              <a:rPr lang="ru-RU" dirty="0" smtClean="0"/>
              <a:t>, обеспечивающая </a:t>
            </a:r>
            <a:r>
              <a:rPr lang="ru-RU" dirty="0"/>
              <a:t>возможность для детей-инвалидов и детей с ОВЗ обучаться по программам ДОД любой направленности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601334" y="1520342"/>
            <a:ext cx="5491606" cy="470900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ru-RU" b="1" dirty="0" smtClean="0"/>
              <a:t>Клиентоцентричность,</a:t>
            </a:r>
            <a:r>
              <a:rPr lang="ru-RU" dirty="0" smtClean="0"/>
              <a:t> обеспечивающая </a:t>
            </a:r>
            <a:r>
              <a:rPr lang="ru-RU" dirty="0"/>
              <a:t>возможность  участия в целевой модели путем внедрения ПФДО </a:t>
            </a:r>
          </a:p>
          <a:p>
            <a:pPr fontAlgn="base"/>
            <a:r>
              <a:rPr lang="ru-RU" b="1" dirty="0" smtClean="0"/>
              <a:t>Практико-ориентированность</a:t>
            </a:r>
            <a:r>
              <a:rPr lang="ru-RU" dirty="0"/>
              <a:t> </a:t>
            </a:r>
            <a:r>
              <a:rPr lang="ru-RU" dirty="0" smtClean="0"/>
              <a:t>дополнительных </a:t>
            </a:r>
            <a:r>
              <a:rPr lang="ru-RU" dirty="0"/>
              <a:t>общеобразовательных программ, позволяющая проектировать индивидуальный образовательный маршрут ребенка с учетом направлений социально-экономического развития </a:t>
            </a:r>
            <a:r>
              <a:rPr lang="ru-RU" dirty="0" smtClean="0"/>
              <a:t>региона</a:t>
            </a:r>
            <a:endParaRPr lang="ru-RU" dirty="0"/>
          </a:p>
          <a:p>
            <a:pPr fontAlgn="base"/>
            <a:r>
              <a:rPr lang="ru-RU" b="1" dirty="0"/>
              <a:t>Ориентация программ ДОД на многоукладность</a:t>
            </a:r>
            <a:r>
              <a:rPr lang="ru-RU" dirty="0"/>
              <a:t> </a:t>
            </a:r>
            <a:r>
              <a:rPr lang="ru-RU" dirty="0" smtClean="0"/>
              <a:t>экономики </a:t>
            </a:r>
            <a:r>
              <a:rPr lang="ru-RU" dirty="0"/>
              <a:t>и быта народов и этносов, проживающих на территории РФ</a:t>
            </a:r>
          </a:p>
          <a:p>
            <a:pPr fontAlgn="base"/>
            <a:r>
              <a:rPr lang="ru-RU" b="1" dirty="0"/>
              <a:t>Преемственность</a:t>
            </a:r>
            <a:r>
              <a:rPr lang="ru-RU" dirty="0"/>
              <a:t> </a:t>
            </a:r>
            <a:r>
              <a:rPr lang="ru-RU" dirty="0" smtClean="0"/>
              <a:t>дополнительных </a:t>
            </a:r>
            <a:r>
              <a:rPr lang="ru-RU" dirty="0"/>
              <a:t>предпрофессиональных программ в области искусств и соответствующих основных профессиональных образовательных программ в области культуры и искусства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011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6429059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68630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9216" y="98738"/>
            <a:ext cx="10266523" cy="128089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Техническое и естественнонаучное направление</a:t>
            </a:r>
            <a:endParaRPr lang="ru-RU" sz="3200" b="1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3183571" y="1814727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8726805" y="1895023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37552" y="3196917"/>
            <a:ext cx="534923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Каждая пятая программа в </a:t>
            </a:r>
            <a:r>
              <a:rPr lang="ru-RU" dirty="0" smtClean="0"/>
              <a:t>стране </a:t>
            </a:r>
            <a:r>
              <a:rPr lang="ru-RU" dirty="0"/>
              <a:t>- базовая робототехника с опорой на зарубежные конструкторы и начальное техническое моделирование</a:t>
            </a:r>
            <a:r>
              <a:rPr lang="ru-RU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Дефицит широкого спектра программ, связанных с приоритетными направлениями Стратегии научно-технологического и социально-экономического развития страны.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 smtClean="0"/>
              <a:t>Менее </a:t>
            </a:r>
            <a:r>
              <a:rPr lang="ru-RU" b="1" dirty="0"/>
              <a:t>1% программ разрабатываются и реализуются с привлечением реального сектора </a:t>
            </a:r>
            <a:r>
              <a:rPr lang="ru-RU" b="1" dirty="0" smtClean="0"/>
              <a:t>экономики </a:t>
            </a:r>
            <a:r>
              <a:rPr lang="ru-RU" b="1" dirty="0"/>
              <a:t>и  экспертов </a:t>
            </a:r>
            <a:r>
              <a:rPr lang="ru-RU" b="1" dirty="0" smtClean="0"/>
              <a:t>вузов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1369217" y="1186856"/>
            <a:ext cx="3628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Выявленные проблемы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440930" y="1243281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 Решения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2230" y="3119211"/>
            <a:ext cx="563499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dirty="0"/>
              <a:t>Формирование единой </a:t>
            </a:r>
            <a:r>
              <a:rPr lang="ru-RU" dirty="0" smtClean="0"/>
              <a:t>системы </a:t>
            </a:r>
            <a:r>
              <a:rPr lang="ru-RU" dirty="0"/>
              <a:t>технической направленности, объединяющей школы, организации ДО, вузы и технологических </a:t>
            </a:r>
            <a:r>
              <a:rPr lang="ru-RU" dirty="0" smtClean="0"/>
              <a:t>партнеров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dirty="0" smtClean="0"/>
              <a:t> Создание </a:t>
            </a:r>
            <a:r>
              <a:rPr lang="ru-RU" dirty="0"/>
              <a:t>непрерывной системы повышения квалификации педагогов и иных сотрудников образовательных </a:t>
            </a:r>
            <a:r>
              <a:rPr lang="ru-RU" dirty="0" smtClean="0"/>
              <a:t>организаций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dirty="0" smtClean="0"/>
              <a:t> Создание системы ранней профориентации </a:t>
            </a:r>
            <a:r>
              <a:rPr lang="ru-RU" dirty="0"/>
              <a:t>и самоопределения обучающихся, в том числе одаренных </a:t>
            </a:r>
            <a:r>
              <a:rPr lang="ru-RU" dirty="0" smtClean="0"/>
              <a:t>детей</a:t>
            </a:r>
          </a:p>
          <a:p>
            <a:pPr marL="285750" lvl="0" indent="-285750" fontAlgn="base">
              <a:buFont typeface="Arial" panose="020B0604020202020204" pitchFamily="34" charset="0"/>
              <a:buChar char="•"/>
            </a:pPr>
            <a:r>
              <a:rPr lang="ru-RU" dirty="0" smtClean="0"/>
              <a:t> Наполнение </a:t>
            </a:r>
            <a:r>
              <a:rPr lang="ru-RU" dirty="0"/>
              <a:t>и активное использование ресурса </a:t>
            </a:r>
            <a:r>
              <a:rPr lang="ru-RU" dirty="0" err="1"/>
              <a:t>детивнауке.рф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664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6429059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68630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9216" y="98738"/>
            <a:ext cx="10266523" cy="888825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Художественное направление</a:t>
            </a:r>
            <a:endParaRPr lang="ru-RU" sz="3200" b="1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3183571" y="1814727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8726805" y="1895023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97230" y="3196917"/>
            <a:ext cx="538956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2000" dirty="0"/>
              <a:t>Снижение охвата детей программами художественной направленности в старшем школьном возрасте, </a:t>
            </a:r>
            <a:endParaRPr lang="ru-RU" sz="2000" dirty="0" smtClean="0"/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2000" dirty="0" smtClean="0"/>
              <a:t>Меньшая </a:t>
            </a:r>
            <a:r>
              <a:rPr lang="ru-RU" sz="2000" dirty="0"/>
              <a:t>доля охвата мальчиков и юношей художественным творчеством в разных возрастных </a:t>
            </a:r>
            <a:r>
              <a:rPr lang="ru-RU" sz="2000" dirty="0" smtClean="0"/>
              <a:t>категориях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2000" dirty="0" smtClean="0"/>
              <a:t>Недостаточное количество современных программ</a:t>
            </a:r>
            <a:endParaRPr lang="ru-RU" sz="2000" dirty="0"/>
          </a:p>
          <a:p>
            <a:pPr fontAlgn="base"/>
            <a:r>
              <a:rPr lang="ru-RU" dirty="0"/>
              <a:t> 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69217" y="1186856"/>
            <a:ext cx="3628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Выявленные проблемы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440930" y="1243281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 Решения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2230" y="3119211"/>
            <a:ext cx="563499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sz="2000" dirty="0" smtClean="0"/>
              <a:t>Разработка </a:t>
            </a:r>
            <a:r>
              <a:rPr lang="ru-RU" sz="2000" dirty="0"/>
              <a:t>новых </a:t>
            </a:r>
            <a:r>
              <a:rPr lang="ru-RU" sz="2000" dirty="0" smtClean="0"/>
              <a:t>программ, интересных </a:t>
            </a:r>
            <a:r>
              <a:rPr lang="ru-RU" sz="2000" dirty="0"/>
              <a:t>и востребованных для подростков, таких как: медиа, архитектуры, </a:t>
            </a:r>
            <a:r>
              <a:rPr lang="ru-RU" sz="2000" dirty="0" err="1"/>
              <a:t>вебдизайна</a:t>
            </a:r>
            <a:r>
              <a:rPr lang="ru-RU" sz="2000" dirty="0"/>
              <a:t>, модульных программ, направленных на формирование профессионального выбора в будущем.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9290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6429059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468630" y="2903220"/>
            <a:ext cx="5618161" cy="390931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9216" y="98738"/>
            <a:ext cx="10266523" cy="72422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Социально-гуманитарное направление</a:t>
            </a:r>
            <a:endParaRPr lang="ru-RU" sz="3200" b="1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3183571" y="1814727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8726805" y="1895023"/>
            <a:ext cx="457200" cy="10287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37552" y="3196917"/>
            <a:ext cx="534923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smtClean="0"/>
              <a:t>Дефицит </a:t>
            </a:r>
            <a:r>
              <a:rPr lang="ru-RU" dirty="0"/>
              <a:t>общеобразовательных программ по предпринимательству и финансовой </a:t>
            </a:r>
            <a:r>
              <a:rPr lang="ru-RU" dirty="0" smtClean="0"/>
              <a:t>грамотности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smtClean="0"/>
              <a:t>Дефицит использования </a:t>
            </a:r>
            <a:r>
              <a:rPr lang="ru-RU" dirty="0"/>
              <a:t>и </a:t>
            </a:r>
            <a:r>
              <a:rPr lang="ru-RU" dirty="0" smtClean="0"/>
              <a:t>включения </a:t>
            </a:r>
            <a:r>
              <a:rPr lang="ru-RU" dirty="0"/>
              <a:t>в содержание процесса обучения и воспитания государственных символов Российской Федерации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69217" y="1186856"/>
            <a:ext cx="3628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Выявленные проблемы</a:t>
            </a:r>
            <a:endParaRPr lang="ru-RU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440930" y="1243281"/>
            <a:ext cx="3028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 Решения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12230" y="2903220"/>
            <a:ext cx="56349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/>
              <a:t> </a:t>
            </a:r>
            <a:r>
              <a:rPr lang="ru-RU" dirty="0" smtClean="0"/>
              <a:t>Увеличение </a:t>
            </a:r>
            <a:r>
              <a:rPr lang="ru-RU" dirty="0"/>
              <a:t>числа программ, направленных на изучение истории России, политологии</a:t>
            </a:r>
            <a:r>
              <a:rPr lang="ru-RU" dirty="0" smtClean="0"/>
              <a:t>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smtClean="0"/>
              <a:t>Разработка </a:t>
            </a:r>
            <a:r>
              <a:rPr lang="ru-RU" dirty="0" smtClean="0"/>
              <a:t>программ </a:t>
            </a:r>
            <a:r>
              <a:rPr lang="ru-RU" dirty="0" smtClean="0"/>
              <a:t>направленных </a:t>
            </a:r>
            <a:r>
              <a:rPr lang="ru-RU" dirty="0"/>
              <a:t>на развитие навыков культуры межнационального общения, лидерских навыков, финансовой грамотности, предпринимательских навыков; медиа грамотности</a:t>
            </a:r>
            <a:r>
              <a:rPr lang="ru-RU" dirty="0" smtClean="0"/>
              <a:t>;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ru-RU" dirty="0" smtClean="0"/>
              <a:t>Расширенное использование </a:t>
            </a:r>
            <a:r>
              <a:rPr lang="ru-RU" dirty="0"/>
              <a:t>игровых форматов и технологий </a:t>
            </a:r>
            <a:r>
              <a:rPr lang="ru-RU" dirty="0" smtClean="0"/>
              <a:t>·</a:t>
            </a:r>
            <a:r>
              <a:rPr lang="ru-RU" dirty="0"/>
              <a:t>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173197202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126</TotalTime>
  <Words>768</Words>
  <Application>Microsoft Office PowerPoint</Application>
  <PresentationFormat>Широкоэкранный</PresentationFormat>
  <Paragraphs>92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Times New Roman</vt:lpstr>
      <vt:lpstr>Wingdings 3</vt:lpstr>
      <vt:lpstr>Легкий дым</vt:lpstr>
      <vt:lpstr>Концепция дополнительного образования детей</vt:lpstr>
      <vt:lpstr>Концепцией развития дополнительного образования детей    Распоряжение Правительства РФ от 31.03.2022 N 678-р  «Об утверждении Концепции развития дополнительного образования детей и признании утратившим силу Распоряжения Правительства РФ от 04.09.2014 N 1726-р» </vt:lpstr>
      <vt:lpstr>Развитие дополнительного образования детей</vt:lpstr>
      <vt:lpstr>ПРОБЛЕМЫ, ВЫЯВЛЕННЫЕ В ХОДЕ ИСПОЛНЕНИЯ КОНЦЕПЦИИ РАЗВИТИЯ ДОД 2015 – 2020 гг.</vt:lpstr>
      <vt:lpstr>Цели и задачи развития системы дополнительного образования детей на период до 2030 года </vt:lpstr>
      <vt:lpstr>Принципы системы дополнительного образования</vt:lpstr>
      <vt:lpstr>Техническое и естественнонаучное направление</vt:lpstr>
      <vt:lpstr>Художественное направление</vt:lpstr>
      <vt:lpstr>Социально-гуманитарное направление</vt:lpstr>
      <vt:lpstr>Туристско-краеведческое направление</vt:lpstr>
      <vt:lpstr>В результате реализации концепции планируется:</vt:lpstr>
      <vt:lpstr>Полезные ссылки: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Концепция дополнительного образования детей</dc:title>
  <dc:creator>Учетная запись Майкрософт</dc:creator>
  <cp:lastModifiedBy>Учетная запись Майкрософт</cp:lastModifiedBy>
  <cp:revision>24</cp:revision>
  <dcterms:created xsi:type="dcterms:W3CDTF">2022-05-16T07:27:31Z</dcterms:created>
  <dcterms:modified xsi:type="dcterms:W3CDTF">2022-05-17T08:16:59Z</dcterms:modified>
</cp:coreProperties>
</file>