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6" r:id="rId1"/>
  </p:sldMasterIdLst>
  <p:notesMasterIdLst>
    <p:notesMasterId r:id="rId22"/>
  </p:notesMasterIdLst>
  <p:sldIdLst>
    <p:sldId id="256" r:id="rId2"/>
    <p:sldId id="273" r:id="rId3"/>
    <p:sldId id="257" r:id="rId4"/>
    <p:sldId id="258" r:id="rId5"/>
    <p:sldId id="274" r:id="rId6"/>
    <p:sldId id="280" r:id="rId7"/>
    <p:sldId id="293" r:id="rId8"/>
    <p:sldId id="294" r:id="rId9"/>
    <p:sldId id="295" r:id="rId10"/>
    <p:sldId id="296" r:id="rId11"/>
    <p:sldId id="297" r:id="rId12"/>
    <p:sldId id="298" r:id="rId13"/>
    <p:sldId id="275" r:id="rId14"/>
    <p:sldId id="276" r:id="rId15"/>
    <p:sldId id="277" r:id="rId16"/>
    <p:sldId id="259" r:id="rId17"/>
    <p:sldId id="284" r:id="rId18"/>
    <p:sldId id="283" r:id="rId19"/>
    <p:sldId id="285" r:id="rId20"/>
    <p:sldId id="292" r:id="rId21"/>
  </p:sldIdLst>
  <p:sldSz cx="9144000" cy="6858000" type="screen4x3"/>
  <p:notesSz cx="9144000" cy="6858000"/>
  <p:embeddedFontLst>
    <p:embeddedFont>
      <p:font typeface="Georgia" panose="02040502050405020303" pitchFamily="18" charset="0"/>
      <p:regular r:id="rId23"/>
      <p:bold r:id="rId24"/>
      <p:italic r:id="rId25"/>
      <p:boldItalic r:id="rId26"/>
    </p:embeddedFont>
    <p:embeddedFont>
      <p:font typeface="Cambria" panose="02040503050406030204" pitchFamily="18" charset="0"/>
      <p:regular r:id="rId27"/>
      <p:bold r:id="rId28"/>
      <p:italic r:id="rId29"/>
      <p:boldItalic r:id="rId30"/>
    </p:embeddedFont>
    <p:embeddedFont>
      <p:font typeface="Trebuchet MS" panose="020B0603020202020204" pitchFamily="34" charset="0"/>
      <p:regular r:id="rId31"/>
      <p:bold r:id="rId32"/>
      <p:italic r:id="rId33"/>
      <p:boldItalic r:id="rId34"/>
    </p:embeddedFont>
    <p:embeddedFont>
      <p:font typeface="Calibri" panose="020F0502020204030204" pitchFamily="34" charset="0"/>
      <p:regular r:id="rId35"/>
      <p:bold r:id="rId36"/>
      <p:italic r:id="rId37"/>
      <p:boldItalic r:id="rId38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0099"/>
    <a:srgbClr val="FF66FF"/>
    <a:srgbClr val="9C041D"/>
    <a:srgbClr val="5F0158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718" autoAdjust="0"/>
  </p:normalViewPr>
  <p:slideViewPr>
    <p:cSldViewPr>
      <p:cViewPr varScale="1">
        <p:scale>
          <a:sx n="81" d="100"/>
          <a:sy n="81" d="100"/>
        </p:scale>
        <p:origin x="1086" y="96"/>
      </p:cViewPr>
      <p:guideLst>
        <p:guide orient="horz" pos="2880"/>
        <p:guide pos="216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4.fntdata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12.fntdata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3.fntdata"/><Relationship Id="rId33" Type="http://schemas.openxmlformats.org/officeDocument/2006/relationships/font" Target="fonts/font11.fntdata"/><Relationship Id="rId38" Type="http://schemas.openxmlformats.org/officeDocument/2006/relationships/font" Target="fonts/font16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7.fntdata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2.fntdata"/><Relationship Id="rId32" Type="http://schemas.openxmlformats.org/officeDocument/2006/relationships/font" Target="fonts/font10.fntdata"/><Relationship Id="rId37" Type="http://schemas.openxmlformats.org/officeDocument/2006/relationships/font" Target="fonts/font15.fntdata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1.fntdata"/><Relationship Id="rId28" Type="http://schemas.openxmlformats.org/officeDocument/2006/relationships/font" Target="fonts/font6.fntdata"/><Relationship Id="rId36" Type="http://schemas.openxmlformats.org/officeDocument/2006/relationships/font" Target="fonts/font14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9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font" Target="fonts/font5.fntdata"/><Relationship Id="rId30" Type="http://schemas.openxmlformats.org/officeDocument/2006/relationships/font" Target="fonts/font8.fntdata"/><Relationship Id="rId35" Type="http://schemas.openxmlformats.org/officeDocument/2006/relationships/font" Target="fonts/font13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0AC1444-371B-4493-A561-4D58A7FCFAA0}" type="datetimeFigureOut">
              <a:rPr lang="ru-RU" smtClean="0"/>
              <a:pPr/>
              <a:t>23.09.2020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4350"/>
            <a:ext cx="3429000" cy="2571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6513513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5180013" y="6513513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05B13B-4D79-4E60-A018-396A3007B45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4470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9/23/2020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9/23/2020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9/23/2020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9/23/2020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9/23/2020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9/23/2020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9/23/2020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6F15528-21DE-4FAA-801E-634DDDAF4B2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71" r:id="rId5"/>
    <p:sldLayoutId id="2147483672" r:id="rId6"/>
    <p:sldLayoutId id="2147483673" r:id="rId7"/>
    <p:sldLayoutId id="2147483674" r:id="rId8"/>
    <p:sldLayoutId id="2147483675" r:id="rId9"/>
    <p:sldLayoutId id="2147483676" r:id="rId10"/>
    <p:sldLayoutId id="2147483677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2.png"/><Relationship Id="rId7" Type="http://schemas.openxmlformats.org/officeDocument/2006/relationships/hyperlink" Target="mailto:navigator@pionerov.ru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hyperlink" Target="mailto:metod@pionerov.ru" TargetMode="External"/><Relationship Id="rId5" Type="http://schemas.openxmlformats.org/officeDocument/2006/relationships/hyperlink" Target="mailto:zammetod@pionerov.ru" TargetMode="External"/><Relationship Id="rId4" Type="http://schemas.openxmlformats.org/officeDocument/2006/relationships/hyperlink" Target="http://www.pionerov.ru/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4876800" y="2028668"/>
            <a:ext cx="4112171" cy="2475678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905" algn="ctr">
              <a:lnSpc>
                <a:spcPct val="100000"/>
              </a:lnSpc>
              <a:spcBef>
                <a:spcPts val="105"/>
              </a:spcBef>
            </a:pPr>
            <a:r>
              <a:rPr sz="3200" b="1" spc="-70" dirty="0" smtClean="0">
                <a:solidFill>
                  <a:srgbClr val="002060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НАВИГАТОР</a:t>
            </a:r>
            <a:endParaRPr sz="3200" dirty="0">
              <a:solidFill>
                <a:srgbClr val="002060"/>
              </a:solidFill>
              <a:latin typeface="Cambria" panose="02040503050406030204" pitchFamily="18" charset="0"/>
              <a:cs typeface="Times New Roman" panose="02020603050405020304" pitchFamily="18" charset="0"/>
            </a:endParaRPr>
          </a:p>
          <a:p>
            <a:pPr marL="12065" marR="5080" indent="3810" algn="ctr">
              <a:lnSpc>
                <a:spcPct val="100000"/>
              </a:lnSpc>
            </a:pPr>
            <a:r>
              <a:rPr sz="3200" b="1" spc="-5" dirty="0" err="1">
                <a:solidFill>
                  <a:srgbClr val="002060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дополнительного</a:t>
            </a:r>
            <a:r>
              <a:rPr sz="3200" b="1" spc="-5" dirty="0">
                <a:solidFill>
                  <a:srgbClr val="002060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  </a:t>
            </a:r>
            <a:r>
              <a:rPr sz="3200" b="1" spc="-5" dirty="0" err="1" smtClean="0">
                <a:solidFill>
                  <a:srgbClr val="002060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образования</a:t>
            </a:r>
            <a:r>
              <a:rPr lang="ru-RU" sz="3200" b="1" spc="-65" dirty="0">
                <a:solidFill>
                  <a:srgbClr val="002060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spc="-60" dirty="0" smtClean="0">
                <a:solidFill>
                  <a:srgbClr val="002060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Архангельской</a:t>
            </a:r>
            <a:r>
              <a:rPr sz="3200" b="1" spc="-60" dirty="0" smtClean="0">
                <a:solidFill>
                  <a:srgbClr val="002060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  </a:t>
            </a:r>
            <a:r>
              <a:rPr sz="3200" b="1" spc="-5" dirty="0" err="1" smtClean="0">
                <a:solidFill>
                  <a:srgbClr val="002060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области</a:t>
            </a:r>
            <a:endParaRPr sz="3200" dirty="0">
              <a:solidFill>
                <a:srgbClr val="002060"/>
              </a:solidFill>
              <a:latin typeface="Cambria" panose="020405030504060302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886882" y="1768178"/>
            <a:ext cx="3152385" cy="431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57"/>
          <a:stretch/>
        </p:blipFill>
        <p:spPr bwMode="auto">
          <a:xfrm>
            <a:off x="304800" y="278524"/>
            <a:ext cx="4316550" cy="2514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315310" y="5492914"/>
            <a:ext cx="4306040" cy="1060286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sz="9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Региональный модельный центр Архангельской области</a:t>
            </a:r>
          </a:p>
          <a:p>
            <a:pPr algn="r"/>
            <a:r>
              <a:rPr lang="ru-RU" sz="9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163000, г. Архангельск, набережная Северной </a:t>
            </a:r>
            <a:r>
              <a:rPr lang="ru-RU" sz="9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ru-RU" sz="9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вины, д.73,</a:t>
            </a:r>
            <a:endParaRPr lang="en-US" sz="900" dirty="0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sz="9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тел. (8182)286616, (8182)211809, (8182)201112, </a:t>
            </a:r>
            <a:endParaRPr lang="en-US" sz="900" dirty="0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sz="9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сайт </a:t>
            </a:r>
            <a:r>
              <a:rPr lang="en-US" sz="9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www</a:t>
            </a:r>
            <a:r>
              <a:rPr lang="ru-RU" sz="9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.</a:t>
            </a:r>
            <a:r>
              <a:rPr lang="en-US" sz="900" dirty="0" err="1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pionerov</a:t>
            </a:r>
            <a:r>
              <a:rPr lang="ru-RU" sz="9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.</a:t>
            </a:r>
            <a:r>
              <a:rPr lang="en-US" sz="900" dirty="0" err="1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ru</a:t>
            </a:r>
            <a:r>
              <a:rPr lang="ru-RU" sz="9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endParaRPr lang="en-US" sz="900" dirty="0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sz="9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эл. почта: </a:t>
            </a:r>
            <a:r>
              <a:rPr lang="en-US" sz="900" dirty="0" err="1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zammetod@pionerov</a:t>
            </a:r>
            <a:r>
              <a:rPr lang="ru-RU" sz="9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.</a:t>
            </a:r>
            <a:r>
              <a:rPr lang="en-US" sz="900" dirty="0" err="1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ru</a:t>
            </a:r>
            <a:r>
              <a:rPr lang="ru-RU" sz="9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900" dirty="0" err="1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6"/>
              </a:rPr>
              <a:t>metod@pionerov</a:t>
            </a:r>
            <a:r>
              <a:rPr lang="ru-RU" sz="9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6"/>
              </a:rPr>
              <a:t>.</a:t>
            </a:r>
            <a:r>
              <a:rPr lang="en-US" sz="900" dirty="0" err="1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6"/>
              </a:rPr>
              <a:t>ru</a:t>
            </a:r>
            <a:r>
              <a:rPr lang="ru-RU" sz="9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9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9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900" dirty="0" err="1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7"/>
              </a:rPr>
              <a:t>navigator@pionerov</a:t>
            </a:r>
            <a:r>
              <a:rPr lang="ru-RU" sz="9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7"/>
              </a:rPr>
              <a:t>.</a:t>
            </a:r>
            <a:r>
              <a:rPr lang="en-US" sz="900" dirty="0" err="1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7"/>
              </a:rPr>
              <a:t>ru</a:t>
            </a:r>
            <a:r>
              <a:rPr lang="en-US" sz="9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r"/>
            <a:r>
              <a:rPr lang="ru-RU" sz="9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9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172" y="5540202"/>
            <a:ext cx="815527" cy="8473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Скругленный прямоугольник 7"/>
          <p:cNvSpPr/>
          <p:nvPr/>
        </p:nvSpPr>
        <p:spPr>
          <a:xfrm>
            <a:off x="1097446" y="3609407"/>
            <a:ext cx="3048000" cy="68580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https://</a:t>
            </a:r>
            <a:r>
              <a:rPr lang="en-US" sz="28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dop29.ru</a:t>
            </a:r>
            <a:endParaRPr lang="ru-RU" sz="2800" b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User\Desktop\ак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0" y="4648200"/>
            <a:ext cx="7649367" cy="1828800"/>
          </a:xfrm>
          <a:prstGeom prst="rect">
            <a:avLst/>
          </a:prstGeom>
          <a:noFill/>
        </p:spPr>
      </p:pic>
      <p:pic>
        <p:nvPicPr>
          <p:cNvPr id="3" name="Picture 2" descr="C:\Users\User\Desktop\Безымянный.png"/>
          <p:cNvPicPr>
            <a:picLocks noChangeAspect="1" noChangeArrowheads="1"/>
          </p:cNvPicPr>
          <p:nvPr/>
        </p:nvPicPr>
        <p:blipFill>
          <a:blip r:embed="rId3" cstate="print"/>
          <a:srcRect t="11832" r="1320" b="45544"/>
          <a:stretch>
            <a:fillRect/>
          </a:stretch>
        </p:blipFill>
        <p:spPr bwMode="auto">
          <a:xfrm>
            <a:off x="762000" y="2133600"/>
            <a:ext cx="8001000" cy="2286000"/>
          </a:xfrm>
          <a:prstGeom prst="rect">
            <a:avLst/>
          </a:prstGeom>
          <a:noFill/>
        </p:spPr>
      </p:pic>
      <p:sp>
        <p:nvSpPr>
          <p:cNvPr id="4" name="Овал 3"/>
          <p:cNvSpPr/>
          <p:nvPr/>
        </p:nvSpPr>
        <p:spPr>
          <a:xfrm>
            <a:off x="5486400" y="2438400"/>
            <a:ext cx="762000" cy="762000"/>
          </a:xfrm>
          <a:prstGeom prst="ellipse">
            <a:avLst/>
          </a:prstGeom>
          <a:noFill/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вал 4"/>
          <p:cNvSpPr/>
          <p:nvPr/>
        </p:nvSpPr>
        <p:spPr>
          <a:xfrm>
            <a:off x="3962400" y="4876800"/>
            <a:ext cx="762000" cy="381000"/>
          </a:xfrm>
          <a:prstGeom prst="ellipse">
            <a:avLst/>
          </a:prstGeom>
          <a:noFill/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762000" y="381000"/>
            <a:ext cx="80772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Список педагогов можно просмотреть в вкладке «инвентаризация», раздел «преподаватели».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072" b="45192"/>
          <a:stretch/>
        </p:blipFill>
        <p:spPr bwMode="auto">
          <a:xfrm>
            <a:off x="304800" y="1069075"/>
            <a:ext cx="8153399" cy="2848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90182" y="238415"/>
            <a:ext cx="7696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Заполнение журнала посещаемости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81000" y="699743"/>
            <a:ext cx="7772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Переходим в раздел </a:t>
            </a:r>
            <a:r>
              <a:rPr lang="ru-RU" dirty="0" smtClean="0"/>
              <a:t>«журнал посещаемости». </a:t>
            </a:r>
            <a:endParaRPr lang="ru-RU" dirty="0"/>
          </a:p>
        </p:txBody>
      </p:sp>
      <p:pic>
        <p:nvPicPr>
          <p:cNvPr id="1027" name="Picture 3" descr="C:\Users\user\Desktop\навигатор\ак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4953000"/>
            <a:ext cx="8314899" cy="15412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Овал 5"/>
          <p:cNvSpPr/>
          <p:nvPr/>
        </p:nvSpPr>
        <p:spPr>
          <a:xfrm>
            <a:off x="2514600" y="1524000"/>
            <a:ext cx="762000" cy="96956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490182" y="4267200"/>
            <a:ext cx="79680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Открывается список всех привязанных к педагогу групп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20756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esktop\навигатор\ак3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924"/>
          <a:stretch/>
        </p:blipFill>
        <p:spPr bwMode="auto">
          <a:xfrm>
            <a:off x="1273791" y="4038600"/>
            <a:ext cx="7063806" cy="26484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616"/>
          <a:stretch/>
        </p:blipFill>
        <p:spPr bwMode="auto">
          <a:xfrm>
            <a:off x="1838883" y="1079142"/>
            <a:ext cx="6837834" cy="1905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sp>
        <p:nvSpPr>
          <p:cNvPr id="2" name="TextBox 1"/>
          <p:cNvSpPr txBox="1"/>
          <p:nvPr/>
        </p:nvSpPr>
        <p:spPr>
          <a:xfrm>
            <a:off x="381000" y="152400"/>
            <a:ext cx="8229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Для просмотра списка группы и отметки о посещении нужно войти в вкладку выбранной группы два раза кликнув в строке на «забронированы» или  фамилию педагога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600200" y="5562600"/>
            <a:ext cx="1295400" cy="9906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381000" y="2984142"/>
            <a:ext cx="8229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Для отметки посещаемости, нажмите на значок  -  крестик. Если ребенка не было – ничего не нажимайте. </a:t>
            </a:r>
          </a:p>
          <a:p>
            <a:r>
              <a:rPr lang="ru-RU" dirty="0" smtClean="0"/>
              <a:t>Зеленая галочка означает присутствие ребенка на занятии.</a:t>
            </a:r>
            <a:endParaRPr lang="ru-RU" dirty="0"/>
          </a:p>
        </p:txBody>
      </p:sp>
      <p:sp>
        <p:nvSpPr>
          <p:cNvPr id="11" name="Овал 10"/>
          <p:cNvSpPr/>
          <p:nvPr/>
        </p:nvSpPr>
        <p:spPr>
          <a:xfrm>
            <a:off x="4648200" y="2438400"/>
            <a:ext cx="762000" cy="1524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5562600" y="2590800"/>
            <a:ext cx="457200" cy="3048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3844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C:\Users\User\Desktop\Безымянный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2209800"/>
            <a:ext cx="8764300" cy="4419838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219501" y="76200"/>
            <a:ext cx="8610600" cy="23391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 </a:t>
            </a:r>
            <a:r>
              <a:rPr lang="ru-RU" sz="2400" dirty="0" smtClean="0">
                <a:solidFill>
                  <a:srgbClr val="FF0000"/>
                </a:solidFill>
              </a:rPr>
              <a:t>Раздел  «Программы»</a:t>
            </a:r>
          </a:p>
          <a:p>
            <a:endParaRPr lang="ru-RU" sz="1400" dirty="0" smtClean="0">
              <a:solidFill>
                <a:srgbClr val="FF0000"/>
              </a:solidFill>
            </a:endParaRPr>
          </a:p>
          <a:p>
            <a:pPr algn="just"/>
            <a:r>
              <a:rPr lang="ru-RU" dirty="0" smtClean="0"/>
              <a:t> В открывшемся окне отображается список всех программ.</a:t>
            </a:r>
          </a:p>
          <a:p>
            <a:pPr algn="just"/>
            <a:r>
              <a:rPr lang="ru-RU" dirty="0" smtClean="0"/>
              <a:t>Для добавления новой программы нажмите кнопку "Создать программу",</a:t>
            </a:r>
          </a:p>
          <a:p>
            <a:pPr algn="just"/>
            <a:r>
              <a:rPr lang="ru-RU" dirty="0" smtClean="0"/>
              <a:t>либо откройте раздел "Программы" и в нем нажмите кнопку с плюсом.</a:t>
            </a:r>
          </a:p>
          <a:p>
            <a:pPr algn="just"/>
            <a:r>
              <a:rPr lang="ru-RU" dirty="0" smtClean="0"/>
              <a:t>Запустится мастер создания новой программы, который поможет заполнить </a:t>
            </a:r>
          </a:p>
          <a:p>
            <a:pPr algn="just"/>
            <a:r>
              <a:rPr lang="ru-RU" dirty="0" smtClean="0"/>
              <a:t>все нужные для создания программы сведения.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C:\Users\User\Desktop\Безымянный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2133600"/>
            <a:ext cx="8763830" cy="4419601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52400" y="381000"/>
            <a:ext cx="8763000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  </a:t>
            </a:r>
            <a:r>
              <a:rPr lang="ru-RU" sz="2400" dirty="0" smtClean="0">
                <a:solidFill>
                  <a:srgbClr val="FF0000"/>
                </a:solidFill>
              </a:rPr>
              <a:t> </a:t>
            </a:r>
            <a:r>
              <a:rPr lang="ru-RU" dirty="0" smtClean="0"/>
              <a:t> </a:t>
            </a:r>
            <a:r>
              <a:rPr lang="ru-RU" sz="2400" dirty="0" smtClean="0">
                <a:solidFill>
                  <a:srgbClr val="FF0000"/>
                </a:solidFill>
              </a:rPr>
              <a:t> Раздел  «Заявки»</a:t>
            </a:r>
          </a:p>
          <a:p>
            <a:endParaRPr lang="ru-RU" sz="1400" dirty="0" smtClean="0">
              <a:solidFill>
                <a:srgbClr val="FF0000"/>
              </a:solidFill>
            </a:endParaRPr>
          </a:p>
          <a:p>
            <a:r>
              <a:rPr lang="ru-RU" dirty="0" smtClean="0"/>
              <a:t>Открывшееся окно содержит список всех заявок в учреждение </a:t>
            </a: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400800" y="3810000"/>
            <a:ext cx="1524000" cy="182880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C:\Users\User\Desktop\Безымянный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2209800"/>
            <a:ext cx="8627346" cy="4296809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533400" y="457200"/>
            <a:ext cx="8001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FF0000"/>
                </a:solidFill>
              </a:rPr>
              <a:t> Раздел  «Сводные данные»</a:t>
            </a:r>
          </a:p>
          <a:p>
            <a:endParaRPr lang="ru-RU" sz="1400" dirty="0" smtClean="0">
              <a:solidFill>
                <a:srgbClr val="FF0000"/>
              </a:solidFill>
            </a:endParaRPr>
          </a:p>
          <a:p>
            <a:r>
              <a:rPr lang="ru-RU" dirty="0" smtClean="0"/>
              <a:t>Открывшееся окно содержит статистические сведенья по учреждению.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381000" y="228600"/>
            <a:ext cx="8382000" cy="13716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i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В системе «Навигатор» размещены программы</a:t>
            </a:r>
            <a:endParaRPr lang="ru-RU" sz="3200" b="1" dirty="0">
              <a:solidFill>
                <a:srgbClr val="C00000"/>
              </a:solidFill>
              <a:latin typeface="Cambria" panose="020405030504060302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81000" y="3733800"/>
            <a:ext cx="4191000" cy="263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Персонифицированного финансирования (ПФДО):</a:t>
            </a:r>
          </a:p>
          <a:p>
            <a:endParaRPr lang="ru-RU" sz="1100" dirty="0" smtClean="0">
              <a:solidFill>
                <a:srgbClr val="FF0000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 МБОУ ДО «</a:t>
            </a:r>
            <a:r>
              <a:rPr lang="ru-RU" dirty="0" err="1" smtClean="0"/>
              <a:t>Верхнетоемский</a:t>
            </a:r>
            <a:r>
              <a:rPr lang="ru-RU" dirty="0" smtClean="0"/>
              <a:t> РЦДО»</a:t>
            </a:r>
          </a:p>
          <a:p>
            <a:r>
              <a:rPr lang="ru-RU" dirty="0" smtClean="0"/>
              <a:t>(план охвата детей – 457 человек);</a:t>
            </a:r>
          </a:p>
          <a:p>
            <a:endParaRPr lang="ru-RU" sz="1000" dirty="0" smtClean="0"/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 МБОУ ДО «Школа искусств №25»</a:t>
            </a:r>
          </a:p>
          <a:p>
            <a:r>
              <a:rPr lang="ru-RU" dirty="0" smtClean="0"/>
              <a:t>(план охвата детей – 40 человек)</a:t>
            </a:r>
          </a:p>
          <a:p>
            <a:pPr>
              <a:buFont typeface="Arial" pitchFamily="34" charset="0"/>
              <a:buChar char="•"/>
            </a:pPr>
            <a:endParaRPr lang="ru-RU" dirty="0" smtClean="0"/>
          </a:p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4800600" y="3733800"/>
            <a:ext cx="4343400" cy="16773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Муниципального задания:</a:t>
            </a:r>
          </a:p>
          <a:p>
            <a:endParaRPr lang="ru-RU" sz="1100" dirty="0" smtClean="0">
              <a:solidFill>
                <a:srgbClr val="FF0000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 МБОУ ДО «</a:t>
            </a:r>
            <a:r>
              <a:rPr lang="ru-RU" dirty="0" err="1" smtClean="0"/>
              <a:t>Верхнетоемский</a:t>
            </a:r>
            <a:r>
              <a:rPr lang="ru-RU" dirty="0" smtClean="0"/>
              <a:t> РЦДО»;</a:t>
            </a:r>
          </a:p>
          <a:p>
            <a:endParaRPr lang="ru-RU" sz="1000" dirty="0" smtClean="0"/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 МБОУ ДО «Школа искусств №25;</a:t>
            </a:r>
          </a:p>
          <a:p>
            <a:endParaRPr lang="ru-RU" sz="1000" dirty="0" smtClean="0"/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 школы района, детские сады</a:t>
            </a:r>
            <a:endParaRPr lang="ru-RU" dirty="0"/>
          </a:p>
        </p:txBody>
      </p:sp>
      <p:cxnSp>
        <p:nvCxnSpPr>
          <p:cNvPr id="9" name="Прямая со стрелкой 8"/>
          <p:cNvCxnSpPr/>
          <p:nvPr/>
        </p:nvCxnSpPr>
        <p:spPr>
          <a:xfrm flipH="1">
            <a:off x="1905000" y="2895600"/>
            <a:ext cx="1219200" cy="5334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>
            <a:off x="5562600" y="2819400"/>
            <a:ext cx="990600" cy="5334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304800" y="1676400"/>
            <a:ext cx="8686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по шести направленностям:</a:t>
            </a:r>
            <a:r>
              <a:rPr lang="ru-RU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  </a:t>
            </a:r>
            <a:r>
              <a:rPr lang="ru-RU" b="1" dirty="0" smtClean="0">
                <a:latin typeface="Cambria" panose="02040503050406030204" pitchFamily="18" charset="0"/>
              </a:rPr>
              <a:t>художественная, социально-педагогическая, туристско-краеведческая</a:t>
            </a:r>
            <a:r>
              <a:rPr lang="ru-RU" dirty="0" smtClean="0">
                <a:latin typeface="Cambria" panose="02040503050406030204" pitchFamily="18" charset="0"/>
              </a:rPr>
              <a:t> , </a:t>
            </a:r>
            <a:r>
              <a:rPr lang="ru-RU" b="1" dirty="0" smtClean="0">
                <a:latin typeface="Cambria" panose="02040503050406030204" pitchFamily="18" charset="0"/>
              </a:rPr>
              <a:t>естественнонаучное</a:t>
            </a:r>
            <a:r>
              <a:rPr lang="ru-RU" dirty="0" smtClean="0">
                <a:latin typeface="Cambria" panose="02040503050406030204" pitchFamily="18" charset="0"/>
              </a:rPr>
              <a:t> ,</a:t>
            </a:r>
            <a:r>
              <a:rPr lang="ru-RU" b="1" dirty="0" smtClean="0">
                <a:latin typeface="Cambria" panose="02040503050406030204" pitchFamily="18" charset="0"/>
              </a:rPr>
              <a:t>техническая, физкультурно-спортивная</a:t>
            </a:r>
            <a:r>
              <a:rPr lang="ru-RU" dirty="0" smtClean="0">
                <a:latin typeface="Cambria" panose="02040503050406030204" pitchFamily="18" charset="0"/>
              </a:rPr>
              <a:t>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" y="228600"/>
            <a:ext cx="84877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C00000"/>
                </a:solidFill>
              </a:rPr>
              <a:t>Порядок обработки заявок на программы 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1026" name="Picture 2" descr="C:\Users\user\Desktop\навигатор\заявка МЗ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83" r="1441"/>
          <a:stretch/>
        </p:blipFill>
        <p:spPr bwMode="auto">
          <a:xfrm>
            <a:off x="914708" y="1861426"/>
            <a:ext cx="7314584" cy="499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57200" y="707264"/>
            <a:ext cx="8305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latin typeface="Cambria" panose="02040503050406030204" pitchFamily="18" charset="0"/>
              </a:rPr>
              <a:t>Переходим в карточку заявки, проверяем указанные в заявке программу и группу, на которые идет запись. В случае неточности или ошибки, измените их, проверить все данные ребенка</a:t>
            </a:r>
          </a:p>
          <a:p>
            <a:r>
              <a:rPr lang="ru-RU" b="1" dirty="0">
                <a:latin typeface="Cambria" panose="02040503050406030204" pitchFamily="18" charset="0"/>
              </a:rPr>
              <a:t>Нажать вкладку «Подтвердить»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581400" y="5181600"/>
            <a:ext cx="2133600" cy="1524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2438400" y="5410200"/>
            <a:ext cx="1828800" cy="38100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2438400" y="4876800"/>
            <a:ext cx="2057400" cy="22860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5637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esktop\навигатор\Заявка МЗ 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1524000"/>
            <a:ext cx="7478713" cy="5019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04800" y="457200"/>
            <a:ext cx="8458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После</a:t>
            </a:r>
            <a:r>
              <a:rPr lang="ru-RU" dirty="0"/>
              <a:t> подтверждения данных заявки, ребенка можно зачислить на </a:t>
            </a:r>
            <a:r>
              <a:rPr lang="ru-RU" dirty="0" err="1" smtClean="0"/>
              <a:t>обучениеДля</a:t>
            </a:r>
            <a:r>
              <a:rPr lang="ru-RU" dirty="0"/>
              <a:t> этого нажмите кнопку "Обучается"  и укажите </a:t>
            </a:r>
          </a:p>
          <a:p>
            <a:r>
              <a:rPr lang="ru-RU" dirty="0"/>
              <a:t>реквизиты приказа о зачислении.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733800" y="4876800"/>
            <a:ext cx="2133600" cy="1524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2667000" y="5105400"/>
            <a:ext cx="1905000" cy="38100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2590800" y="4572000"/>
            <a:ext cx="2133600" cy="22860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6387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04800" y="228600"/>
            <a:ext cx="8686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Укажите  реквизиты</a:t>
            </a:r>
            <a:r>
              <a:rPr lang="ru-RU" dirty="0"/>
              <a:t> приказа о зачислении</a:t>
            </a:r>
            <a:r>
              <a:rPr lang="ru-RU" dirty="0" smtClean="0"/>
              <a:t>.</a:t>
            </a:r>
            <a:r>
              <a:rPr lang="ru-RU" dirty="0"/>
              <a:t> </a:t>
            </a:r>
            <a:r>
              <a:rPr lang="ru-RU" dirty="0" smtClean="0"/>
              <a:t>Нажмите</a:t>
            </a:r>
            <a:r>
              <a:rPr lang="ru-RU" dirty="0"/>
              <a:t> кнопку "Сохранить"  </a:t>
            </a:r>
            <a:r>
              <a:rPr lang="ru-RU" dirty="0" smtClean="0"/>
              <a:t>и</a:t>
            </a:r>
            <a:r>
              <a:rPr lang="ru-RU" dirty="0"/>
              <a:t> "Закрыть", чтобы закрыть карточку </a:t>
            </a:r>
            <a:r>
              <a:rPr lang="ru-RU" dirty="0" smtClean="0"/>
              <a:t>заявки.</a:t>
            </a:r>
            <a:r>
              <a:rPr lang="ru-RU" dirty="0"/>
              <a:t> </a:t>
            </a:r>
            <a:endParaRPr lang="ru-RU" dirty="0" smtClean="0"/>
          </a:p>
          <a:p>
            <a:r>
              <a:rPr lang="ru-RU" dirty="0" smtClean="0"/>
              <a:t>Либо</a:t>
            </a:r>
            <a:r>
              <a:rPr lang="ru-RU" dirty="0"/>
              <a:t> кнопку "Следующая" для перехода </a:t>
            </a:r>
            <a:r>
              <a:rPr lang="ru-RU" dirty="0" smtClean="0"/>
              <a:t>к</a:t>
            </a:r>
            <a:r>
              <a:rPr lang="ru-RU" dirty="0"/>
              <a:t> следующей по списку заявке.</a:t>
            </a:r>
          </a:p>
          <a:p>
            <a:endParaRPr lang="ru-RU" dirty="0"/>
          </a:p>
        </p:txBody>
      </p:sp>
      <p:pic>
        <p:nvPicPr>
          <p:cNvPr id="3074" name="Picture 2" descr="C:\Users\user\Desktop\навигатор\Заявка МЗ 1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041"/>
          <a:stretch/>
        </p:blipFill>
        <p:spPr bwMode="auto">
          <a:xfrm>
            <a:off x="1066800" y="1905000"/>
            <a:ext cx="7535863" cy="47016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590800" y="4495800"/>
            <a:ext cx="1676400" cy="99060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4419600" y="4800600"/>
            <a:ext cx="1371600" cy="30480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2005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3400" y="1905000"/>
            <a:ext cx="8153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/>
              <a:t>– </a:t>
            </a:r>
            <a:r>
              <a:rPr lang="ru-RU" sz="2400" dirty="0" smtClean="0">
                <a:latin typeface="Cambria" pitchFamily="18" charset="0"/>
              </a:rPr>
              <a:t>это интернет-портал, где родители ищут кружки и секции для своих детей, а организации дополнительного образования привлекают детей на свои занятия. </a:t>
            </a:r>
            <a:endParaRPr lang="ru-RU" sz="2400" dirty="0">
              <a:latin typeface="Cambria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62000" y="533400"/>
            <a:ext cx="8001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Cambria" pitchFamily="18" charset="0"/>
              </a:rPr>
              <a:t>Региональный информационный ресурс </a:t>
            </a:r>
          </a:p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Cambria" pitchFamily="18" charset="0"/>
              </a:rPr>
              <a:t>"Навигатор дополнительного образования" (Навигатор) </a:t>
            </a:r>
            <a:endParaRPr lang="ru-RU" sz="2400" b="1" dirty="0">
              <a:solidFill>
                <a:srgbClr val="FF0000"/>
              </a:solidFill>
              <a:latin typeface="Cambria" pitchFamily="18" charset="0"/>
            </a:endParaRPr>
          </a:p>
        </p:txBody>
      </p:sp>
      <p:pic>
        <p:nvPicPr>
          <p:cNvPr id="1026" name="Picture 2" descr="http://pervomayco.ru/biblioteka/1050%D1%85186_%D0%BF%D0%BE%D0%B4-%D0%BB%D0%BE%D0%B3%D0%BE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4191000"/>
            <a:ext cx="8686800" cy="153880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user\Desktop\навигатор\заявка пфдо 4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950" y="1219200"/>
            <a:ext cx="7402513" cy="5381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762000" y="304800"/>
            <a:ext cx="8153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b="1" dirty="0">
                <a:solidFill>
                  <a:prstClr val="black"/>
                </a:solidFill>
                <a:latin typeface="Cambria" panose="02040503050406030204" pitchFamily="18" charset="0"/>
              </a:rPr>
              <a:t>Ребенок будет зачислен в объединение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657600" y="5410200"/>
            <a:ext cx="2362200" cy="1524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2438400" y="5105400"/>
            <a:ext cx="2057400" cy="22860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2438400" y="5715000"/>
            <a:ext cx="1752600" cy="30480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69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ject 10"/>
          <p:cNvSpPr txBox="1"/>
          <p:nvPr/>
        </p:nvSpPr>
        <p:spPr>
          <a:xfrm>
            <a:off x="2590800" y="914400"/>
            <a:ext cx="4061460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800" b="1" i="1" spc="-5" dirty="0">
                <a:solidFill>
                  <a:srgbClr val="001F5F"/>
                </a:solidFill>
                <a:latin typeface="Cambria"/>
                <a:cs typeface="Cambria"/>
              </a:rPr>
              <a:t>Для </a:t>
            </a:r>
            <a:r>
              <a:rPr sz="2800" b="1" i="1" spc="-10" dirty="0">
                <a:solidFill>
                  <a:srgbClr val="001F5F"/>
                </a:solidFill>
                <a:latin typeface="Cambria"/>
                <a:cs typeface="Cambria"/>
              </a:rPr>
              <a:t>родителей </a:t>
            </a:r>
            <a:r>
              <a:rPr sz="2800" b="1" i="1" spc="-5" dirty="0">
                <a:solidFill>
                  <a:srgbClr val="001F5F"/>
                </a:solidFill>
                <a:latin typeface="Cambria"/>
                <a:cs typeface="Cambria"/>
              </a:rPr>
              <a:t>и</a:t>
            </a:r>
            <a:r>
              <a:rPr sz="2800" b="1" i="1" spc="-25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2800" b="1" i="1" spc="-10" dirty="0">
                <a:solidFill>
                  <a:srgbClr val="001F5F"/>
                </a:solidFill>
                <a:latin typeface="Cambria"/>
                <a:cs typeface="Cambria"/>
              </a:rPr>
              <a:t>детей</a:t>
            </a:r>
            <a:endParaRPr sz="2800" dirty="0">
              <a:latin typeface="Cambria"/>
              <a:cs typeface="Cambria"/>
            </a:endParaRPr>
          </a:p>
        </p:txBody>
      </p:sp>
      <p:sp>
        <p:nvSpPr>
          <p:cNvPr id="26" name="object 10"/>
          <p:cNvSpPr txBox="1"/>
          <p:nvPr/>
        </p:nvSpPr>
        <p:spPr>
          <a:xfrm>
            <a:off x="228600" y="5181600"/>
            <a:ext cx="8686800" cy="44307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95"/>
              </a:spcBef>
            </a:pPr>
            <a:r>
              <a:rPr sz="2800" b="1" i="1" spc="-5" dirty="0" err="1">
                <a:solidFill>
                  <a:srgbClr val="001F5F"/>
                </a:solidFill>
                <a:latin typeface="Cambria"/>
                <a:cs typeface="Cambria"/>
              </a:rPr>
              <a:t>Для</a:t>
            </a:r>
            <a:r>
              <a:rPr sz="2800" b="1" i="1" spc="-5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lang="ru-RU" sz="2800" b="1" i="1" spc="-10" dirty="0" smtClean="0">
                <a:solidFill>
                  <a:srgbClr val="001F5F"/>
                </a:solidFill>
                <a:latin typeface="Cambria"/>
                <a:cs typeface="Cambria"/>
              </a:rPr>
              <a:t>органов государственной власти</a:t>
            </a:r>
            <a:endParaRPr sz="2800" dirty="0">
              <a:latin typeface="Cambria"/>
              <a:cs typeface="Cambria"/>
            </a:endParaRPr>
          </a:p>
        </p:txBody>
      </p:sp>
      <p:sp>
        <p:nvSpPr>
          <p:cNvPr id="27" name="object 10"/>
          <p:cNvSpPr txBox="1"/>
          <p:nvPr/>
        </p:nvSpPr>
        <p:spPr>
          <a:xfrm>
            <a:off x="609600" y="2895600"/>
            <a:ext cx="8329850" cy="44307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95"/>
              </a:spcBef>
            </a:pPr>
            <a:r>
              <a:rPr sz="2800" b="1" i="1" spc="-5" dirty="0" err="1">
                <a:solidFill>
                  <a:srgbClr val="001F5F"/>
                </a:solidFill>
                <a:latin typeface="Cambria"/>
                <a:cs typeface="Cambria"/>
              </a:rPr>
              <a:t>Для</a:t>
            </a:r>
            <a:r>
              <a:rPr sz="2800" b="1" i="1" spc="-5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lang="ru-RU" sz="2800" b="1" i="1" spc="-10" dirty="0" smtClean="0">
                <a:solidFill>
                  <a:srgbClr val="001F5F"/>
                </a:solidFill>
                <a:latin typeface="Cambria"/>
                <a:cs typeface="Cambria"/>
              </a:rPr>
              <a:t>образовательных организаций</a:t>
            </a:r>
            <a:endParaRPr sz="2800" dirty="0">
              <a:latin typeface="Cambria"/>
              <a:cs typeface="Cambria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28600" y="228600"/>
            <a:ext cx="8719905" cy="685800"/>
          </a:xfrm>
          <a:prstGeom prst="roundRect">
            <a:avLst/>
          </a:prstGeom>
          <a:noFill/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Для кого создан НАВИГАТОР?</a:t>
            </a:r>
            <a:endParaRPr lang="ru-RU" sz="3200" b="1" dirty="0">
              <a:solidFill>
                <a:srgbClr val="C00000"/>
              </a:solidFill>
              <a:latin typeface="Cambria" panose="020405030504060302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04800" y="1371600"/>
            <a:ext cx="86868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Они могут: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/>
              <a:t> просматривать каталог  программ;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/>
              <a:t> искать и просматривать информацию о программе и ее организаторе;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/>
              <a:t> подавать заявки на запись детей на занятия;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/>
              <a:t>просматривать свои «избранные» программы и историю поиска.</a:t>
            </a:r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533400" y="3429000"/>
            <a:ext cx="83820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Они могут: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/>
              <a:t> публиковать информацию об учебных программах в каталоге;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/>
              <a:t>обрабатывать заявки на запись детей на занятия;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/>
              <a:t> вести учет посещаемости занятий;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/>
              <a:t> просматривать статистические отчеты.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2065283" y="1295400"/>
            <a:ext cx="6934200" cy="501060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1576070">
              <a:lnSpc>
                <a:spcPct val="100099"/>
              </a:lnSpc>
              <a:spcBef>
                <a:spcPts val="100"/>
              </a:spcBef>
            </a:pPr>
            <a:r>
              <a:rPr lang="ru-RU" sz="2300" b="1" i="1" spc="-15" dirty="0" smtClean="0">
                <a:solidFill>
                  <a:srgbClr val="002060"/>
                </a:solidFill>
                <a:latin typeface="Cambria"/>
                <a:cs typeface="Cambria"/>
              </a:rPr>
              <a:t>Создание реестра дополнительных общеразвивающих  программ</a:t>
            </a:r>
            <a:endParaRPr sz="2300" dirty="0">
              <a:solidFill>
                <a:srgbClr val="002060"/>
              </a:solidFill>
              <a:latin typeface="Cambria"/>
              <a:cs typeface="Cambria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3050" dirty="0">
              <a:solidFill>
                <a:srgbClr val="002060"/>
              </a:solidFill>
              <a:latin typeface="Cambria"/>
              <a:cs typeface="Cambria"/>
            </a:endParaRPr>
          </a:p>
          <a:p>
            <a:pPr marL="12700">
              <a:lnSpc>
                <a:spcPct val="100000"/>
              </a:lnSpc>
            </a:pPr>
            <a:r>
              <a:rPr lang="ru-RU" sz="2300" b="1" i="1" spc="-5" dirty="0" smtClean="0">
                <a:solidFill>
                  <a:srgbClr val="002060"/>
                </a:solidFill>
                <a:latin typeface="Cambria"/>
                <a:cs typeface="Cambria"/>
              </a:rPr>
              <a:t>Ведение </a:t>
            </a:r>
            <a:r>
              <a:rPr lang="ru-RU" sz="2300" b="1" i="1" spc="-5" dirty="0">
                <a:solidFill>
                  <a:srgbClr val="002060"/>
                </a:solidFill>
                <a:latin typeface="Cambria"/>
                <a:cs typeface="Cambria"/>
              </a:rPr>
              <a:t>п</a:t>
            </a:r>
            <a:r>
              <a:rPr sz="2300" b="1" i="1" spc="-5" dirty="0" err="1" smtClean="0">
                <a:solidFill>
                  <a:srgbClr val="002060"/>
                </a:solidFill>
                <a:latin typeface="Cambria"/>
                <a:cs typeface="Cambria"/>
              </a:rPr>
              <a:t>ерсонифицированн</a:t>
            </a:r>
            <a:r>
              <a:rPr lang="ru-RU" sz="2300" b="1" i="1" spc="-5" dirty="0" smtClean="0">
                <a:solidFill>
                  <a:srgbClr val="002060"/>
                </a:solidFill>
                <a:latin typeface="Cambria"/>
                <a:cs typeface="Cambria"/>
              </a:rPr>
              <a:t>ого </a:t>
            </a:r>
            <a:r>
              <a:rPr sz="2300" b="1" i="1" dirty="0" err="1" smtClean="0">
                <a:solidFill>
                  <a:srgbClr val="002060"/>
                </a:solidFill>
                <a:latin typeface="Cambria"/>
                <a:cs typeface="Cambria"/>
              </a:rPr>
              <a:t>учет</a:t>
            </a:r>
            <a:r>
              <a:rPr lang="ru-RU" sz="2300" b="1" i="1" dirty="0" smtClean="0">
                <a:solidFill>
                  <a:srgbClr val="002060"/>
                </a:solidFill>
                <a:latin typeface="Cambria"/>
                <a:cs typeface="Cambria"/>
              </a:rPr>
              <a:t>а обучающихся и персонифицированного финансирования</a:t>
            </a:r>
            <a:endParaRPr sz="2300" dirty="0">
              <a:solidFill>
                <a:srgbClr val="002060"/>
              </a:solidFill>
              <a:latin typeface="Cambria"/>
              <a:cs typeface="Cambria"/>
            </a:endParaRPr>
          </a:p>
          <a:p>
            <a:pPr marL="12700">
              <a:lnSpc>
                <a:spcPts val="2625"/>
              </a:lnSpc>
            </a:pPr>
            <a:endParaRPr lang="ru-RU" sz="2300" b="1" i="1" dirty="0" smtClean="0">
              <a:solidFill>
                <a:srgbClr val="002060"/>
              </a:solidFill>
              <a:latin typeface="Cambria"/>
              <a:cs typeface="Cambria"/>
            </a:endParaRPr>
          </a:p>
          <a:p>
            <a:pPr marL="12700">
              <a:lnSpc>
                <a:spcPts val="2625"/>
              </a:lnSpc>
            </a:pPr>
            <a:endParaRPr lang="ru-RU" sz="2300" b="1" i="1" dirty="0" smtClean="0">
              <a:solidFill>
                <a:srgbClr val="002060"/>
              </a:solidFill>
              <a:latin typeface="Cambria"/>
              <a:cs typeface="Cambria"/>
            </a:endParaRPr>
          </a:p>
          <a:p>
            <a:pPr marL="12700">
              <a:lnSpc>
                <a:spcPts val="2625"/>
              </a:lnSpc>
            </a:pPr>
            <a:r>
              <a:rPr lang="ru-RU" sz="2300" b="1" i="1" dirty="0" smtClean="0">
                <a:solidFill>
                  <a:srgbClr val="002060"/>
                </a:solidFill>
                <a:latin typeface="Cambria"/>
                <a:cs typeface="Cambria"/>
              </a:rPr>
              <a:t>Осуществление </a:t>
            </a:r>
            <a:r>
              <a:rPr lang="ru-RU" sz="2300" b="1" i="1" dirty="0">
                <a:solidFill>
                  <a:srgbClr val="002060"/>
                </a:solidFill>
                <a:latin typeface="Cambria"/>
                <a:cs typeface="Cambria"/>
              </a:rPr>
              <a:t>н</a:t>
            </a:r>
            <a:r>
              <a:rPr sz="2300" b="1" i="1" dirty="0" err="1" smtClean="0">
                <a:solidFill>
                  <a:srgbClr val="002060"/>
                </a:solidFill>
                <a:latin typeface="Cambria"/>
                <a:cs typeface="Cambria"/>
              </a:rPr>
              <a:t>езависим</a:t>
            </a:r>
            <a:r>
              <a:rPr lang="ru-RU" sz="2300" b="1" i="1" dirty="0" smtClean="0">
                <a:solidFill>
                  <a:srgbClr val="002060"/>
                </a:solidFill>
                <a:latin typeface="Cambria"/>
                <a:cs typeface="Cambria"/>
              </a:rPr>
              <a:t>ой </a:t>
            </a:r>
            <a:r>
              <a:rPr sz="2300" b="1" i="1" spc="-5" dirty="0" err="1" smtClean="0">
                <a:solidFill>
                  <a:srgbClr val="002060"/>
                </a:solidFill>
                <a:latin typeface="Cambria"/>
                <a:cs typeface="Cambria"/>
              </a:rPr>
              <a:t>оценк</a:t>
            </a:r>
            <a:r>
              <a:rPr lang="ru-RU" sz="2300" b="1" i="1" spc="-40" dirty="0" smtClean="0">
                <a:solidFill>
                  <a:srgbClr val="002060"/>
                </a:solidFill>
                <a:latin typeface="Cambria"/>
                <a:cs typeface="Cambria"/>
              </a:rPr>
              <a:t>и </a:t>
            </a:r>
            <a:r>
              <a:rPr sz="2300" b="1" i="1" spc="-5" dirty="0" err="1" smtClean="0">
                <a:solidFill>
                  <a:srgbClr val="002060"/>
                </a:solidFill>
                <a:latin typeface="Cambria"/>
                <a:cs typeface="Cambria"/>
              </a:rPr>
              <a:t>качества</a:t>
            </a:r>
            <a:endParaRPr sz="2300" dirty="0">
              <a:solidFill>
                <a:srgbClr val="002060"/>
              </a:solidFill>
              <a:latin typeface="Cambria"/>
              <a:cs typeface="Cambria"/>
            </a:endParaRPr>
          </a:p>
          <a:p>
            <a:pPr marL="12700">
              <a:lnSpc>
                <a:spcPts val="2625"/>
              </a:lnSpc>
            </a:pPr>
            <a:r>
              <a:rPr sz="2300" b="1" i="1" dirty="0" err="1">
                <a:solidFill>
                  <a:srgbClr val="002060"/>
                </a:solidFill>
                <a:latin typeface="Cambria"/>
                <a:cs typeface="Cambria"/>
              </a:rPr>
              <a:t>дополнительных</a:t>
            </a:r>
            <a:r>
              <a:rPr sz="2300" b="1" i="1" spc="-25" dirty="0">
                <a:solidFill>
                  <a:srgbClr val="002060"/>
                </a:solidFill>
                <a:latin typeface="Cambria"/>
                <a:cs typeface="Cambria"/>
              </a:rPr>
              <a:t> </a:t>
            </a:r>
            <a:r>
              <a:rPr lang="ru-RU" sz="2300" b="1" i="1" spc="-25" dirty="0" smtClean="0">
                <a:solidFill>
                  <a:srgbClr val="002060"/>
                </a:solidFill>
                <a:latin typeface="Cambria"/>
                <a:cs typeface="Cambria"/>
              </a:rPr>
              <a:t> общеразвивающих </a:t>
            </a:r>
            <a:r>
              <a:rPr sz="2300" b="1" i="1" spc="-5" dirty="0" err="1" smtClean="0">
                <a:solidFill>
                  <a:srgbClr val="002060"/>
                </a:solidFill>
                <a:latin typeface="Cambria"/>
                <a:cs typeface="Cambria"/>
              </a:rPr>
              <a:t>программ</a:t>
            </a:r>
            <a:endParaRPr sz="2300" dirty="0">
              <a:solidFill>
                <a:srgbClr val="002060"/>
              </a:solidFill>
              <a:latin typeface="Cambria"/>
              <a:cs typeface="Cambria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3050" dirty="0">
              <a:solidFill>
                <a:srgbClr val="002060"/>
              </a:solidFill>
              <a:latin typeface="Cambria"/>
              <a:cs typeface="Cambria"/>
            </a:endParaRPr>
          </a:p>
          <a:p>
            <a:pPr marL="12700" marR="5080" algn="just">
              <a:lnSpc>
                <a:spcPct val="90000"/>
              </a:lnSpc>
            </a:pPr>
            <a:endParaRPr lang="ru-RU" sz="2300" b="1" i="1" spc="-5" dirty="0">
              <a:solidFill>
                <a:srgbClr val="002060"/>
              </a:solidFill>
              <a:latin typeface="Cambria"/>
              <a:cs typeface="Cambria"/>
            </a:endParaRPr>
          </a:p>
          <a:p>
            <a:pPr marL="12700" marR="5080" algn="just">
              <a:lnSpc>
                <a:spcPct val="90000"/>
              </a:lnSpc>
            </a:pPr>
            <a:r>
              <a:rPr sz="2300" b="1" i="1" spc="-5" dirty="0" err="1" smtClean="0">
                <a:solidFill>
                  <a:srgbClr val="002060"/>
                </a:solidFill>
                <a:latin typeface="Cambria"/>
                <a:cs typeface="Cambria"/>
              </a:rPr>
              <a:t>Аналитические</a:t>
            </a:r>
            <a:r>
              <a:rPr sz="2300" b="1" i="1" spc="-5" dirty="0" smtClean="0">
                <a:solidFill>
                  <a:srgbClr val="002060"/>
                </a:solidFill>
                <a:latin typeface="Cambria"/>
                <a:cs typeface="Cambria"/>
              </a:rPr>
              <a:t> </a:t>
            </a:r>
            <a:r>
              <a:rPr sz="2300" b="1" i="1" dirty="0">
                <a:solidFill>
                  <a:srgbClr val="002060"/>
                </a:solidFill>
                <a:latin typeface="Cambria"/>
                <a:cs typeface="Cambria"/>
              </a:rPr>
              <a:t>и </a:t>
            </a:r>
            <a:r>
              <a:rPr sz="2300" b="1" i="1" spc="-5" dirty="0" err="1">
                <a:solidFill>
                  <a:srgbClr val="002060"/>
                </a:solidFill>
                <a:latin typeface="Cambria"/>
                <a:cs typeface="Cambria"/>
              </a:rPr>
              <a:t>статистические</a:t>
            </a:r>
            <a:r>
              <a:rPr sz="2300" b="1" i="1" spc="-5" dirty="0">
                <a:solidFill>
                  <a:srgbClr val="002060"/>
                </a:solidFill>
                <a:latin typeface="Cambria"/>
                <a:cs typeface="Cambria"/>
              </a:rPr>
              <a:t> </a:t>
            </a:r>
            <a:r>
              <a:rPr sz="2300" b="1" i="1" dirty="0" err="1" smtClean="0">
                <a:solidFill>
                  <a:srgbClr val="002060"/>
                </a:solidFill>
                <a:latin typeface="Cambria"/>
                <a:cs typeface="Cambria"/>
              </a:rPr>
              <a:t>отчеты</a:t>
            </a:r>
            <a:r>
              <a:rPr lang="ru-RU" sz="2300" b="1" i="1" dirty="0">
                <a:solidFill>
                  <a:srgbClr val="002060"/>
                </a:solidFill>
                <a:latin typeface="Cambria"/>
                <a:cs typeface="Cambria"/>
              </a:rPr>
              <a:t> </a:t>
            </a:r>
            <a:r>
              <a:rPr lang="ru-RU" sz="2300" b="1" i="1" dirty="0" smtClean="0">
                <a:solidFill>
                  <a:srgbClr val="002060"/>
                </a:solidFill>
                <a:latin typeface="Cambria"/>
                <a:cs typeface="Cambria"/>
              </a:rPr>
              <a:t/>
            </a:r>
            <a:br>
              <a:rPr lang="ru-RU" sz="2300" b="1" i="1" dirty="0" smtClean="0">
                <a:solidFill>
                  <a:srgbClr val="002060"/>
                </a:solidFill>
                <a:latin typeface="Cambria"/>
                <a:cs typeface="Cambria"/>
              </a:rPr>
            </a:br>
            <a:r>
              <a:rPr sz="2300" b="1" i="1" dirty="0" smtClean="0">
                <a:solidFill>
                  <a:srgbClr val="002060"/>
                </a:solidFill>
                <a:latin typeface="Cambria"/>
                <a:cs typeface="Cambria"/>
              </a:rPr>
              <a:t>в</a:t>
            </a:r>
            <a:r>
              <a:rPr sz="2300" b="1" i="1" spc="-114" dirty="0" smtClean="0">
                <a:solidFill>
                  <a:srgbClr val="002060"/>
                </a:solidFill>
                <a:latin typeface="Cambria"/>
                <a:cs typeface="Cambria"/>
              </a:rPr>
              <a:t> </a:t>
            </a:r>
            <a:r>
              <a:rPr lang="ru-RU" sz="2300" b="1" i="1" spc="-114" dirty="0" smtClean="0">
                <a:solidFill>
                  <a:srgbClr val="002060"/>
                </a:solidFill>
                <a:latin typeface="Cambria"/>
                <a:cs typeface="Cambria"/>
              </a:rPr>
              <a:t> </a:t>
            </a:r>
            <a:r>
              <a:rPr sz="2300" b="1" i="1" spc="-5" dirty="0" err="1" smtClean="0">
                <a:solidFill>
                  <a:srgbClr val="002060"/>
                </a:solidFill>
                <a:latin typeface="Cambria"/>
                <a:cs typeface="Cambria"/>
              </a:rPr>
              <a:t>системе</a:t>
            </a:r>
            <a:r>
              <a:rPr sz="2300" b="1" i="1" spc="-5" dirty="0" smtClean="0">
                <a:solidFill>
                  <a:srgbClr val="002060"/>
                </a:solidFill>
                <a:latin typeface="Cambria"/>
                <a:cs typeface="Cambria"/>
              </a:rPr>
              <a:t>  </a:t>
            </a:r>
            <a:r>
              <a:rPr sz="2300" b="1" i="1" dirty="0">
                <a:solidFill>
                  <a:srgbClr val="002060"/>
                </a:solidFill>
                <a:latin typeface="Cambria"/>
                <a:cs typeface="Cambria"/>
              </a:rPr>
              <a:t>дополнительного</a:t>
            </a:r>
            <a:r>
              <a:rPr sz="2300" b="1" i="1" spc="-15" dirty="0">
                <a:solidFill>
                  <a:srgbClr val="002060"/>
                </a:solidFill>
                <a:latin typeface="Cambria"/>
                <a:cs typeface="Cambria"/>
              </a:rPr>
              <a:t> </a:t>
            </a:r>
            <a:r>
              <a:rPr sz="2300" b="1" i="1" spc="-5" dirty="0">
                <a:solidFill>
                  <a:srgbClr val="002060"/>
                </a:solidFill>
                <a:latin typeface="Cambria"/>
                <a:cs typeface="Cambria"/>
              </a:rPr>
              <a:t>образования</a:t>
            </a:r>
            <a:endParaRPr sz="2300" dirty="0">
              <a:solidFill>
                <a:srgbClr val="002060"/>
              </a:solidFill>
              <a:latin typeface="Cambria"/>
              <a:cs typeface="Cambria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979" y="762000"/>
            <a:ext cx="1625600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 descr="https://ds05.infourok.ru/uploads/ex/04c8/000c39c7-c0abae9d/hello_html_m53f303c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73269" y="2286000"/>
            <a:ext cx="1575310" cy="13554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269" y="3810000"/>
            <a:ext cx="1575310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329" y="5410200"/>
            <a:ext cx="1619250" cy="13329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Скругленный прямоугольник 4"/>
          <p:cNvSpPr/>
          <p:nvPr/>
        </p:nvSpPr>
        <p:spPr>
          <a:xfrm>
            <a:off x="2514600" y="304800"/>
            <a:ext cx="5715000" cy="8382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Функции НАВИГАТОРА</a:t>
            </a:r>
            <a:endParaRPr lang="ru-RU" sz="3200" b="1" dirty="0">
              <a:solidFill>
                <a:srgbClr val="C00000"/>
              </a:solidFill>
              <a:latin typeface="Cambria" panose="020405030504060302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buNone/>
            </a:pPr>
            <a:endParaRPr lang="ru-RU" dirty="0"/>
          </a:p>
        </p:txBody>
      </p:sp>
      <p:pic>
        <p:nvPicPr>
          <p:cNvPr id="34818" name="Picture 2" descr="C:\Users\User\Desktop\Безымянный.pn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/>
          <a:srcRect t="11832" r="1320" b="9228"/>
          <a:stretch>
            <a:fillRect/>
          </a:stretch>
        </p:blipFill>
        <p:spPr bwMode="auto">
          <a:xfrm>
            <a:off x="228600" y="2057400"/>
            <a:ext cx="8820568" cy="4233677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28600" y="152400"/>
            <a:ext cx="8686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Рабочее пространство системы управления 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52400" y="762000"/>
            <a:ext cx="8763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Состоит из верхней панели: "Создать программу", "Задать вопрос", кнопка  </a:t>
            </a:r>
          </a:p>
          <a:p>
            <a:r>
              <a:rPr lang="ru-RU" dirty="0" smtClean="0"/>
              <a:t>поиска по детям. Справа находится кнопка с именем вашей учетной записи;</a:t>
            </a:r>
          </a:p>
          <a:p>
            <a:r>
              <a:rPr lang="ru-RU" dirty="0" smtClean="0"/>
              <a:t>панель инструментов -  кнопки разделов Навигатора.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2" cstate="print"/>
          <a:srcRect t="12500" b="6250"/>
          <a:stretch>
            <a:fillRect/>
          </a:stretch>
        </p:blipFill>
        <p:spPr bwMode="auto">
          <a:xfrm>
            <a:off x="381000" y="2510790"/>
            <a:ext cx="8458200" cy="41233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457200" y="457200"/>
            <a:ext cx="82296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Рабочее пространство системы управления для педагога</a:t>
            </a:r>
            <a:endParaRPr lang="ru-RU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33400" y="304800"/>
            <a:ext cx="7924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Подготовка личного кабинета педагога</a:t>
            </a:r>
            <a:endParaRPr lang="ru-RU" dirty="0"/>
          </a:p>
        </p:txBody>
      </p:sp>
      <p:pic>
        <p:nvPicPr>
          <p:cNvPr id="5" name="Picture 2" descr="C:\Users\User\Desktop\Безымянный.png"/>
          <p:cNvPicPr>
            <a:picLocks noChangeAspect="1" noChangeArrowheads="1"/>
          </p:cNvPicPr>
          <p:nvPr/>
        </p:nvPicPr>
        <p:blipFill>
          <a:blip r:embed="rId2" cstate="print"/>
          <a:srcRect t="11832" r="1320" b="9228"/>
          <a:stretch>
            <a:fillRect/>
          </a:stretch>
        </p:blipFill>
        <p:spPr bwMode="auto">
          <a:xfrm>
            <a:off x="323432" y="1676400"/>
            <a:ext cx="8820568" cy="4233677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381000" y="762000"/>
            <a:ext cx="7772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Переходим в раздел «профиль». </a:t>
            </a:r>
          </a:p>
          <a:p>
            <a:pPr algn="just"/>
            <a:r>
              <a:rPr lang="ru-RU" dirty="0" smtClean="0"/>
              <a:t>В профиле организации переходим во вкладку «</a:t>
            </a:r>
            <a:r>
              <a:rPr lang="ru-RU" dirty="0" err="1" smtClean="0"/>
              <a:t>Аккаунты</a:t>
            </a:r>
            <a:r>
              <a:rPr lang="ru-RU" dirty="0" smtClean="0"/>
              <a:t>» и нажимаем «+Добавить </a:t>
            </a:r>
            <a:r>
              <a:rPr lang="ru-RU" dirty="0" err="1" smtClean="0"/>
              <a:t>аккаунт</a:t>
            </a:r>
            <a:r>
              <a:rPr lang="ru-RU" dirty="0" smtClean="0"/>
              <a:t>» </a:t>
            </a:r>
          </a:p>
          <a:p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1026" name="Picture 2" descr="C:\Users\User\Desktop\ак 1.png"/>
          <p:cNvPicPr>
            <a:picLocks noChangeAspect="1" noChangeArrowheads="1"/>
          </p:cNvPicPr>
          <p:nvPr/>
        </p:nvPicPr>
        <p:blipFill>
          <a:blip r:embed="rId3" cstate="print"/>
          <a:srcRect b="45067"/>
          <a:stretch>
            <a:fillRect/>
          </a:stretch>
        </p:blipFill>
        <p:spPr bwMode="auto">
          <a:xfrm>
            <a:off x="197458" y="2971800"/>
            <a:ext cx="8946542" cy="2301202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838200" y="4343400"/>
            <a:ext cx="1905000" cy="1524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3429000" y="3505200"/>
            <a:ext cx="914400" cy="457200"/>
          </a:xfrm>
          <a:prstGeom prst="ellipse">
            <a:avLst/>
          </a:prstGeom>
          <a:noFill/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152400" y="3810000"/>
            <a:ext cx="1219200" cy="381000"/>
          </a:xfrm>
          <a:prstGeom prst="ellipse">
            <a:avLst/>
          </a:prstGeom>
          <a:noFill/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3400" y="304800"/>
            <a:ext cx="8077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 всплывающем окне заполняем поля с данными педагога.</a:t>
            </a:r>
          </a:p>
          <a:p>
            <a:r>
              <a:rPr lang="ru-RU" dirty="0" smtClean="0"/>
              <a:t>Пароль для входа в АИС Навигатор придёт педагогу на почту.</a:t>
            </a:r>
            <a:endParaRPr lang="ru-RU" dirty="0"/>
          </a:p>
        </p:txBody>
      </p:sp>
      <p:pic>
        <p:nvPicPr>
          <p:cNvPr id="2050" name="Picture 2" descr="C:\Users\User\Desktop\ак2.png"/>
          <p:cNvPicPr>
            <a:picLocks noChangeAspect="1" noChangeArrowheads="1"/>
          </p:cNvPicPr>
          <p:nvPr/>
        </p:nvPicPr>
        <p:blipFill>
          <a:blip r:embed="rId2" cstate="print"/>
          <a:srcRect l="9901" t="15789" r="24733" b="18421"/>
          <a:stretch>
            <a:fillRect/>
          </a:stretch>
        </p:blipFill>
        <p:spPr bwMode="auto">
          <a:xfrm>
            <a:off x="1371600" y="1066800"/>
            <a:ext cx="5638800" cy="1905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304800" y="3124200"/>
            <a:ext cx="822960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 профиле организации во вкладке «</a:t>
            </a:r>
            <a:r>
              <a:rPr lang="ru-RU" dirty="0" err="1" smtClean="0"/>
              <a:t>Аккаунты</a:t>
            </a:r>
            <a:r>
              <a:rPr lang="ru-RU" dirty="0" smtClean="0"/>
              <a:t>» напротив </a:t>
            </a:r>
            <a:r>
              <a:rPr lang="ru-RU" dirty="0" err="1" smtClean="0"/>
              <a:t>аккаунта</a:t>
            </a:r>
            <a:endParaRPr lang="ru-RU" dirty="0" smtClean="0"/>
          </a:p>
          <a:p>
            <a:r>
              <a:rPr lang="ru-RU" dirty="0" smtClean="0"/>
              <a:t>педагога находится вкладка «В педагоги». Нажав на вкладку «В педагоги» откроется окно для заполнения данных. После заполнения и сохранения данных педагог может быть переведен в группу «Педагоги», путем повторного нажатия кнопки «В педагоги».</a:t>
            </a:r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2051" name="Picture 3" descr="C:\Users\User\Desktop\ак5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9755" y="4638106"/>
            <a:ext cx="6621463" cy="22574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228600" y="0"/>
            <a:ext cx="8610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Привязка педагога к учебной группе.</a:t>
            </a:r>
          </a:p>
          <a:p>
            <a:pPr algn="just"/>
            <a:r>
              <a:rPr lang="ru-RU" dirty="0" smtClean="0"/>
              <a:t>Перейдите в раздел "Программы", щелкнув по его кнопке в панели инструментов. Выберите в списке программу, для которой нужную назначить педагога, и двойным щелчком по ее строке откройте карточку.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228600" y="1447800"/>
            <a:ext cx="86106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/>
              <a:t>В карточке программы перейдите на вкладку "Группы", в списке группы двойным щелчком откройте карточку группы, которой нужно назначить педагога. В карточке учебной группы на вкладке "Параметры" раскройте выпадающий список выбора преподавателей и добавьте одного или  нескольких педагогов из выпадающего списка.</a:t>
            </a:r>
            <a:endParaRPr lang="ru-RU" dirty="0"/>
          </a:p>
        </p:txBody>
      </p:sp>
      <p:pic>
        <p:nvPicPr>
          <p:cNvPr id="3075" name="Picture 3" descr="C:\Users\User\Desktop\ак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81200" y="2895600"/>
            <a:ext cx="5441324" cy="3810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935</TotalTime>
  <Words>561</Words>
  <Application>Microsoft Office PowerPoint</Application>
  <PresentationFormat>Экран (4:3)</PresentationFormat>
  <Paragraphs>98</Paragraphs>
  <Slides>20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8" baseType="lpstr">
      <vt:lpstr>Times New Roman</vt:lpstr>
      <vt:lpstr>Georgia</vt:lpstr>
      <vt:lpstr>Cambria</vt:lpstr>
      <vt:lpstr>Arial</vt:lpstr>
      <vt:lpstr>Wingdings</vt:lpstr>
      <vt:lpstr>Trebuchet MS</vt:lpstr>
      <vt:lpstr>Calibri</vt:lpstr>
      <vt:lpstr>Воздушный 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Evgeniya</dc:creator>
  <cp:lastModifiedBy>User</cp:lastModifiedBy>
  <cp:revision>62</cp:revision>
  <dcterms:created xsi:type="dcterms:W3CDTF">2020-03-17T09:56:18Z</dcterms:created>
  <dcterms:modified xsi:type="dcterms:W3CDTF">2020-09-23T09:37:09Z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2019-11-07T00:00:00Z</vt:filetime>
  </property>
  <property fmtid="{D5CDD505-2E9C-101B-9397-08002B2CF9AE}" pid="3" name="Creator">
    <vt:lpwstr>Microsoft® PowerPoint® 2010</vt:lpwstr>
  </property>
  <property fmtid="{D5CDD505-2E9C-101B-9397-08002B2CF9AE}" pid="4" name="LastSaved">
    <vt:filetime>2020-03-17T00:00:00Z</vt:filetime>
  </property>
</Properties>
</file>