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85" r:id="rId12"/>
    <p:sldId id="281" r:id="rId13"/>
    <p:sldId id="275" r:id="rId14"/>
    <p:sldId id="274" r:id="rId15"/>
    <p:sldId id="297" r:id="rId16"/>
    <p:sldId id="298" r:id="rId17"/>
    <p:sldId id="293" r:id="rId18"/>
    <p:sldId id="294" r:id="rId19"/>
    <p:sldId id="295" r:id="rId20"/>
    <p:sldId id="296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>
      <p:cViewPr>
        <p:scale>
          <a:sx n="122" d="100"/>
          <a:sy n="122" d="100"/>
        </p:scale>
        <p:origin x="-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3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2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6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8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0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11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3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3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8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2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9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24A78-714D-4B55-B339-46791A185134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11CA1-AFCD-45B1-BEEA-18F1EE7F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korabel.ru/filemanager/IMAGES/0/39/3990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s://www.korabel.ru/filemanager/IMAGES/0/39/3991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korabel.ru/filemanager/IMAGES/0/39/39912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1" y="-327019"/>
            <a:ext cx="84460800" cy="47509200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95" y="1468073"/>
            <a:ext cx="10899483" cy="287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3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8" y="164758"/>
            <a:ext cx="10692713" cy="64008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0802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82378"/>
            <a:ext cx="11714205" cy="1812325"/>
          </a:xfr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8325" y="280086"/>
            <a:ext cx="11648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Буксиры - толкачи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81 проекта, мощностью 1492 кВт.,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предназначенные для толкания сухогрузных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барж 82 проекта, грузоподъёмностью 4200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тонн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7" y="1935892"/>
            <a:ext cx="10223157" cy="481647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6373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4" descr="https://www.aoosk.ru/upload/resize_cache/iblock/f76/620_413_2/81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9" y="172994"/>
            <a:ext cx="11582399" cy="654084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7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1" y="365125"/>
            <a:ext cx="11219934" cy="6085102"/>
          </a:xfr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6720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" y="477795"/>
            <a:ext cx="10931611" cy="60053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9855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9" y="115330"/>
            <a:ext cx="11796582" cy="1649933"/>
          </a:xfrm>
        </p:spPr>
      </p:pic>
      <p:sp>
        <p:nvSpPr>
          <p:cNvPr id="7" name="Прямоугольник 6"/>
          <p:cNvSpPr/>
          <p:nvPr/>
        </p:nvSpPr>
        <p:spPr>
          <a:xfrm>
            <a:off x="123569" y="365123"/>
            <a:ext cx="11640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Акватория р. </a:t>
            </a:r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Ягорба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, Череповец.</a:t>
            </a:r>
            <a:b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 Флот на зимнем отстое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45" y="2015055"/>
            <a:ext cx="5445211" cy="467909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1" y="2015055"/>
            <a:ext cx="6075404" cy="467909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891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6462" y="432489"/>
            <a:ext cx="6392563" cy="58076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4" y="140043"/>
            <a:ext cx="5502876" cy="631842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619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8" y="0"/>
            <a:ext cx="11886943" cy="6629786"/>
          </a:xfrm>
          <a:ln w="38100"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138616" y="271849"/>
            <a:ext cx="8723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ООО </a:t>
            </a:r>
            <a: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5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П.ТрансКо</a:t>
            </a:r>
            <a: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319" y="1285103"/>
            <a:ext cx="112611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Занимается перевозками минерально-строительных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грузов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щебень, отсев)  с карьеров Онежского, Ладожского озер в Москву, Яхрому, Тверь,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Кимры, Углич, Ярославль, Городец, Нижний Новгород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ru-RU" sz="2400" dirty="0">
              <a:latin typeface="Arial Black" panose="020B0A0402010202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это время мы перевезли сотни тысяч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тонн грузов.</a:t>
            </a: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Коллектив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компании состоит из настоящих профессионалов своего дела, энергично создающих благоприятный имидж нашего предприятия, как надежного и ответственного партнера.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Члены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экипажей имеют многолетний опыт работы в организации грузоперевозок, что подтверждается высоким качеством оказываемых услуг.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12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1384" cy="6858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38897" y="365125"/>
            <a:ext cx="1167301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>
                <a:latin typeface="Arial Black" panose="020B0A04020102020204" pitchFamily="34" charset="0"/>
              </a:rPr>
              <a:t>Буксиры данного типа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построены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в 2014 -  2015 годах на Средне-Невском судостроительном заводе в г.  Санкт-Петербург,</a:t>
            </a:r>
            <a:r>
              <a:rPr lang="ru-RU" sz="3200" dirty="0">
                <a:latin typeface="Arial Black" panose="020B0A04020102020204" pitchFamily="34" charset="0"/>
              </a:rPr>
              <a:t> п. Понтонный по заказу компании </a:t>
            </a:r>
            <a:r>
              <a:rPr lang="ru-RU" sz="3200" dirty="0" smtClean="0">
                <a:latin typeface="Arial Black" panose="020B0A04020102020204" pitchFamily="34" charset="0"/>
              </a:rPr>
              <a:t>ООО «</a:t>
            </a:r>
            <a:r>
              <a:rPr lang="ru-RU" sz="3200" dirty="0" err="1" smtClean="0">
                <a:latin typeface="Arial Black" panose="020B0A04020102020204" pitchFamily="34" charset="0"/>
              </a:rPr>
              <a:t>П.ТрансКо</a:t>
            </a:r>
            <a:r>
              <a:rPr lang="ru-RU" sz="3200" dirty="0" smtClean="0">
                <a:latin typeface="Arial Black" panose="020B0A04020102020204" pitchFamily="34" charset="0"/>
              </a:rPr>
              <a:t>»</a:t>
            </a: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ru-RU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Наши буксиры оснащены современным оборудованием</a:t>
            </a:r>
          </a:p>
          <a:p>
            <a:pPr algn="r"/>
            <a:endParaRPr lang="ru-RU" sz="3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корость хода барже – буксирного состава составляет до 9 узлов</a:t>
            </a:r>
          </a:p>
          <a:p>
            <a:pPr algn="r"/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Внутренние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помещения судна  максимально удобные для работы и отдыха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7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korabel.ru/filemanager/IMAGES/0/39/small/3990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0" y="222423"/>
            <a:ext cx="5807676" cy="62937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Объект 7" descr="https://www.korabel.ru/filemanager/IMAGES/0/39/small/39914.jpg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57" y="222423"/>
            <a:ext cx="5675869" cy="62937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716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5903"/>
            <a:ext cx="1208490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436605"/>
            <a:ext cx="8979243" cy="14828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ООО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П.ТрансКо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  <a:b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27438" y="1919417"/>
            <a:ext cx="9440562" cy="434134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Arial Black" panose="020B0A04020102020204" pitchFamily="34" charset="0"/>
              </a:rPr>
              <a:t>З</a:t>
            </a:r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анимается </a:t>
            </a:r>
            <a:r>
              <a:rPr lang="ru-RU" sz="4000" dirty="0">
                <a:solidFill>
                  <a:srgbClr val="FFFF00"/>
                </a:solidFill>
                <a:latin typeface="Arial Black" panose="020B0A04020102020204" pitchFamily="34" charset="0"/>
              </a:rPr>
              <a:t>речными грузоперевозками с </a:t>
            </a:r>
            <a:endParaRPr lang="ru-RU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мая 2015 год</a:t>
            </a:r>
          </a:p>
          <a:p>
            <a:endParaRPr lang="ru-RU" sz="3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Основной вид деятельности – </a:t>
            </a:r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Деятельность внутреннего водного грузового транспорта (ОКВЭД 50.40)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0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 descr="https://www.korabel.ru/filemanager/IMAGES/0/39/small/39912.jp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4" y="172995"/>
            <a:ext cx="10503243" cy="63925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45258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34"/>
            <a:ext cx="12191999" cy="778977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5331" y="74141"/>
            <a:ext cx="1207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Для ООО «</a:t>
            </a:r>
            <a:r>
              <a:rPr lang="ru-RU" sz="3600" dirty="0" err="1">
                <a:latin typeface="Arial Black" panose="020B0A04020102020204" pitchFamily="34" charset="0"/>
              </a:rPr>
              <a:t>П.ТрансКо</a:t>
            </a:r>
            <a:r>
              <a:rPr lang="ru-RU" sz="3600" dirty="0">
                <a:latin typeface="Arial Black" panose="020B0A04020102020204" pitchFamily="34" charset="0"/>
              </a:rPr>
              <a:t>»</a:t>
            </a:r>
            <a:r>
              <a:rPr lang="ru-R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>
                <a:latin typeface="Arial Black" panose="020B0A04020102020204" pitchFamily="34" charset="0"/>
              </a:rPr>
              <a:t>–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безопасность </a:t>
            </a:r>
            <a:r>
              <a:rPr lang="ru-R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превыше </a:t>
            </a:r>
            <a:r>
              <a:rPr lang="ru-R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всего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331" y="1326292"/>
            <a:ext cx="120766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Все теплоходы компании проходят ежегодное освидетельствование Российским Классификационным Обществом, осуществляющим постоянное  наблюдение за техническим состоянием 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судов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 Black" panose="020B0A04020102020204" pitchFamily="34" charset="0"/>
              </a:rPr>
              <a:t>Наличие всех необходимых документов и свидетельств, выданных Российским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Классификационным Обществом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331" y="4740994"/>
            <a:ext cx="120766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Дипломированные кадры:</a:t>
            </a:r>
          </a:p>
          <a:p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еред началом навигации все суда укомплектовываются опытными и высококвалифицированными кадрами с наличием необходимых дипломов, свидетельств, медицинских книжек.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8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5"/>
            <a:ext cx="12192000" cy="680033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" y="140043"/>
            <a:ext cx="11936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Система Управления Безопасностью </a:t>
            </a:r>
            <a:endParaRPr lang="ru-RU" sz="28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ООО </a:t>
            </a: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«</a:t>
            </a:r>
            <a:r>
              <a:rPr lang="ru-RU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П.ТрансКо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»-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05" y="1217262"/>
            <a:ext cx="11953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это  совокупность документированных мер, необходимых для эффективного выполнения требований в области обеспечения безопасности судоходства и предотвращение загрязнения окружающей среды, действий работников судовладельца, включая членов экипажа судна, в случае возникновения связанных с судном опасности, аварийных ситуаций.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124144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Цели и принципы Системы Управления Безопасностью ООО «</a:t>
            </a:r>
            <a:r>
              <a:rPr lang="ru-RU" sz="28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П.ТрансКо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» </a:t>
            </a:r>
            <a:endParaRPr lang="ru-RU" sz="2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Обеспечить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безопасную для людей и окружающей среды эксплуатацию судна;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 Black" panose="020B0A04020102020204" pitchFamily="34" charset="0"/>
              </a:rPr>
              <a:t>Обеспечить для экипажа безопасные условия при нахождении на судне;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Обеспечение безопасного выполнения капитаном судна своих обязанностей;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 Black" panose="020B0A04020102020204" pitchFamily="34" charset="0"/>
              </a:rPr>
              <a:t>Обеспечить систематическую оценку возможных рисков и предотвращение любых несчастных случаев или гибели людей, и нанесения вреда окружающей среде или судну;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Обеспечить постоянное улучшение навыков берегового персонала и судового экипажа по обеспечению безопасности, включая готовность к любым аварийным ситуациям.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" y="45308"/>
            <a:ext cx="12002529" cy="67673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86032" y="0"/>
            <a:ext cx="1161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</a:t>
            </a:r>
            <a:r>
              <a:rPr lang="ru-R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Работа </a:t>
            </a:r>
            <a:r>
              <a:rPr lang="ru-R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в ООО «</a:t>
            </a:r>
            <a:r>
              <a:rPr lang="ru-RU" sz="36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П.ТрансКо</a:t>
            </a:r>
            <a:r>
              <a:rPr lang="ru-R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» - это: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03" y="922639"/>
            <a:ext cx="115247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Работа в сильной, развивающейся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компании;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Собственный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флот – 7 теплоходов и 10 несамоходных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барж;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Официальная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, достойная, стабильная заработная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плата;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Трудоустройство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согласно ТК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РФ;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Премии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по итогам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года;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Ежегодная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индексация заработной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платы;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Доплата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за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наставничество;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Доплата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за недостающего члена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экипажа;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Оплата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проезда (ж/д, авиа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Стимулирующие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выплаты, согласно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ЛНА;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Колпит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Оплата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медицинской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комиссии;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Фирменная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спецодежда;</a:t>
            </a:r>
          </a:p>
          <a:p>
            <a:pPr lvl="0">
              <a:lnSpc>
                <a:spcPct val="120000"/>
              </a:lnSpc>
            </a:pP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95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" y="-32951"/>
            <a:ext cx="11944865" cy="67756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23568" y="-32951"/>
            <a:ext cx="1178011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Arial Black" panose="020B0A04020102020204" pitchFamily="34" charset="0"/>
              </a:rPr>
              <a:t>Работа в ООО «</a:t>
            </a:r>
            <a:r>
              <a:rPr lang="ru-RU" sz="4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П.ТрансКо</a:t>
            </a:r>
            <a:r>
              <a:rPr lang="ru-RU" sz="4000" dirty="0">
                <a:solidFill>
                  <a:srgbClr val="FFFF00"/>
                </a:solidFill>
                <a:latin typeface="Arial Black" panose="020B0A04020102020204" pitchFamily="34" charset="0"/>
              </a:rPr>
              <a:t>» - это: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Прохождение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производственной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плавательной 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практики на судах компании и получение нового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профессионального опыта;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Гарантия 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практикантам (проявившим себя во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время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производственной плавательной практики)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трудоустройство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после окончания учебного</a:t>
            </a:r>
          </a:p>
          <a:p>
            <a:pPr lvl="0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     заведения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Назначение наставника, помощь при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вхождении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 должность, уменьшение дискомфорта в первые   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дни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работы;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Оплачиваемые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учебные отпуска;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Перспективы профессионального и карьерного роста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сильной Компании;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Новые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друзья, общение, приобретение опыта;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Дружный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коллектив;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Корпоративная культура.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78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" y="0"/>
            <a:ext cx="12046592" cy="673636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4757" y="214185"/>
            <a:ext cx="115494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Многолетнее сотрудничество с учебными </a:t>
            </a:r>
            <a:r>
              <a:rPr lang="ru-R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заведениями</a:t>
            </a:r>
          </a:p>
          <a:p>
            <a:pPr algn="ctr"/>
            <a:endParaRPr lang="ru-RU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757" y="1647568"/>
            <a:ext cx="12249665" cy="471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Велико-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Устюгский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филиал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ФГБОУ ВО </a:t>
            </a:r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«Государственного 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университета морского и речного 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флота имени адмирала С.О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Макарова»</a:t>
            </a:r>
          </a:p>
          <a:p>
            <a:pPr lvl="0">
              <a:lnSpc>
                <a:spcPct val="90000"/>
              </a:lnSpc>
              <a:tabLst>
                <a:tab pos="457200" algn="l"/>
              </a:tabLst>
            </a:pPr>
            <a:endParaRPr lang="ru-RU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  <a:tabLst>
                <a:tab pos="457200" algn="l"/>
              </a:tabLst>
            </a:pPr>
            <a:endParaRPr lang="ru-RU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lvl="0" indent="-285750"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Беломорско-Онежский 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филиал   ФГБОУ ВО   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«Государственного университета 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морского и речного флота  имени адмирала 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С.О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Макарова»</a:t>
            </a:r>
          </a:p>
          <a:p>
            <a:pPr lvl="0" algn="ctr">
              <a:lnSpc>
                <a:spcPct val="90000"/>
              </a:lnSpc>
              <a:tabLst>
                <a:tab pos="457200" algn="l"/>
              </a:tabLst>
            </a:pPr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171450" lvl="0" indent="-171450"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Вологодский 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индустриально-транспортный техникум</a:t>
            </a:r>
          </a:p>
          <a:p>
            <a:pPr algn="ctr">
              <a:lnSpc>
                <a:spcPct val="90000"/>
              </a:lnSpc>
              <a:tabLst>
                <a:tab pos="457200" algn="l"/>
              </a:tabLst>
            </a:pPr>
            <a:endParaRPr lang="ru-RU" sz="2800" dirty="0"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tabLst>
                <a:tab pos="457200" algn="l"/>
              </a:tabLst>
            </a:pPr>
            <a:endParaRPr lang="ru-RU" sz="800" dirty="0">
              <a:latin typeface="Arial Black" panose="020B0A04020102020204" pitchFamily="34" charset="0"/>
            </a:endParaRPr>
          </a:p>
          <a:p>
            <a:pPr lvl="0" algn="ctr">
              <a:lnSpc>
                <a:spcPct val="90000"/>
              </a:lnSpc>
              <a:tabLst>
                <a:tab pos="457200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376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27099"/>
            <a:ext cx="12529751" cy="68309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3243" y="362465"/>
            <a:ext cx="7521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ООО </a:t>
            </a:r>
            <a:r>
              <a:rPr lang="ru-RU" sz="4400" dirty="0">
                <a:solidFill>
                  <a:srgbClr val="FFFF00"/>
                </a:solidFill>
                <a:latin typeface="Arial Black" panose="020B0A04020102020204" pitchFamily="34" charset="0"/>
              </a:rPr>
              <a:t>«</a:t>
            </a:r>
            <a:r>
              <a:rPr lang="ru-RU" sz="4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П.ТрансКо</a:t>
            </a:r>
            <a:r>
              <a:rPr lang="ru-RU" sz="4400" dirty="0">
                <a:solidFill>
                  <a:srgbClr val="FFFF00"/>
                </a:solidFill>
                <a:latin typeface="Arial Black" panose="020B0A04020102020204" pitchFamily="34" charset="0"/>
              </a:rPr>
              <a:t>»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422" y="1754659"/>
            <a:ext cx="55687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Юридический адрес: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109240, г. Москва, 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ул.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Николоямская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, д.13, стр.17, ком.7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Фактический и почтовый адрес: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162604, Вологодская обл.,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г.Череповец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, ул. Проезжая, д. 6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Филиал Общества с ограниченной ответственностью "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П.ТрансКо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" 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г. Череповец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Режим работы: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ПН – ЧТ с 08.00 до 17.00</a:t>
            </a:r>
          </a:p>
          <a:p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ПТ с 08.00 до 16.00</a:t>
            </a:r>
          </a:p>
          <a:p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Перерыв на обед: с 12.00 до 12.45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66702" y="1754659"/>
            <a:ext cx="5725297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Контакты:</a:t>
            </a: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Советник генерального директора –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Белозеров Владимир Витальевич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    (8202) 29-32-52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  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Email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: </a:t>
            </a:r>
            <a:r>
              <a:rPr lang="en-US" sz="2000" dirty="0">
                <a:latin typeface="Arial Black" panose="020B0A04020102020204" pitchFamily="34" charset="0"/>
              </a:rPr>
              <a:t>vladimir@ptransco.ru</a:t>
            </a:r>
            <a:endParaRPr lang="ru-RU" sz="20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Заместитель управляющего филиалом по персоналу – </a:t>
            </a:r>
          </a:p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  </a:t>
            </a:r>
            <a:r>
              <a:rPr lang="ru-RU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Киндеева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Светлана Геннадьевна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    8 – 921-064-91-81</a:t>
            </a:r>
          </a:p>
          <a:p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    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Email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  <a:r>
              <a:rPr lang="en-US" sz="2000" dirty="0">
                <a:latin typeface="Arial Black" panose="020B0A04020102020204" pitchFamily="34" charset="0"/>
              </a:rPr>
              <a:t>kindeeva.sg@ptransco.ru</a:t>
            </a:r>
            <a:endParaRPr lang="ru-RU" sz="20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Специалист по кадрам – </a:t>
            </a:r>
          </a:p>
          <a:p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   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Сумарокова Ольга Вячеславовна </a:t>
            </a:r>
          </a:p>
          <a:p>
            <a:r>
              <a:rPr lang="ru-RU" sz="2000" dirty="0"/>
              <a:t>         </a:t>
            </a:r>
            <a:r>
              <a:rPr lang="ru-RU" sz="2000" dirty="0">
                <a:latin typeface="Arial Black" panose="020B0A04020102020204" pitchFamily="34" charset="0"/>
              </a:rPr>
              <a:t>8-963-730-98-22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   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Email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en-US" sz="2000" dirty="0">
                <a:latin typeface="Arial Black" panose="020B0A04020102020204" pitchFamily="34" charset="0"/>
              </a:rPr>
              <a:t>sumarokovao@ptransco.ru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77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51"/>
            <a:ext cx="12101384" cy="67838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367" y="107093"/>
            <a:ext cx="11508259" cy="516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4400" b="1" i="1" dirty="0" smtClean="0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Надеемся </a:t>
            </a:r>
            <a:r>
              <a:rPr lang="ru-RU" sz="4400" b="1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дальнейшее </a:t>
            </a:r>
            <a:r>
              <a:rPr lang="ru-RU" sz="4400" b="1" i="1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плодотворное, </a:t>
            </a:r>
            <a:r>
              <a:rPr lang="ru-RU" sz="4400" b="1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взаимовыгодное сотрудничество</a:t>
            </a:r>
            <a:endParaRPr lang="ru-RU" sz="4400" dirty="0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достижение курсантами новых профессиональных</a:t>
            </a:r>
            <a:r>
              <a:rPr lang="ru-RU" sz="4400" b="1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знаний и навыков </a:t>
            </a:r>
            <a:r>
              <a:rPr lang="ru-RU" sz="4400" b="1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нашей компани</a:t>
            </a:r>
            <a:r>
              <a:rPr lang="ru-RU" sz="4000" b="1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94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" y="-43242"/>
            <a:ext cx="12093146" cy="6858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78941" y="3105835"/>
            <a:ext cx="11714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>
                <a:solidFill>
                  <a:srgbClr val="FFFF00"/>
                </a:solidFill>
                <a:latin typeface="Arial Black" panose="020B0A04020102020204" pitchFamily="34" charset="0"/>
              </a:rPr>
              <a:t>ООО </a:t>
            </a:r>
            <a:r>
              <a:rPr lang="ru-RU" sz="6000" smtClean="0">
                <a:solidFill>
                  <a:srgbClr val="FFFF00"/>
                </a:solidFill>
                <a:latin typeface="Arial Black" panose="020B0A04020102020204" pitchFamily="34" charset="0"/>
              </a:rPr>
              <a:t>«П.ТрансКо</a:t>
            </a:r>
            <a:r>
              <a:rPr lang="ru-RU" sz="6000" dirty="0">
                <a:solidFill>
                  <a:srgbClr val="FFFF00"/>
                </a:solidFill>
                <a:latin typeface="Arial Black" panose="020B0A04020102020204" pitchFamily="34" charset="0"/>
              </a:rPr>
              <a:t>» – </a:t>
            </a:r>
            <a:endParaRPr lang="ru-RU" sz="6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путь </a:t>
            </a:r>
            <a:r>
              <a:rPr lang="ru-RU" sz="6000" dirty="0">
                <a:solidFill>
                  <a:srgbClr val="FFFF00"/>
                </a:solidFill>
                <a:latin typeface="Arial Black" panose="020B0A04020102020204" pitchFamily="34" charset="0"/>
              </a:rPr>
              <a:t>к успеху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9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51"/>
            <a:ext cx="12570940" cy="6792097"/>
          </a:xfr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48613" y="365125"/>
            <a:ext cx="116987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Наш флот –</a:t>
            </a:r>
            <a:r>
              <a:rPr lang="ru-RU" sz="4000" dirty="0">
                <a:solidFill>
                  <a:srgbClr val="FFFF00"/>
                </a:solidFill>
                <a:latin typeface="Arial Black" panose="020B0A04020102020204" pitchFamily="34" charset="0"/>
              </a:rPr>
              <a:t> буксиры </a:t>
            </a:r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– толкачи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>
                <a:solidFill>
                  <a:srgbClr val="FFFF00"/>
                </a:solidFill>
                <a:latin typeface="Arial Black" panose="020B0A04020102020204" pitchFamily="34" charset="0"/>
              </a:rPr>
              <a:t>81 </a:t>
            </a:r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проекта: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4400" dirty="0" err="1" smtClean="0">
                <a:latin typeface="Arial Black" panose="020B0A04020102020204" pitchFamily="34" charset="0"/>
              </a:rPr>
              <a:t>т/х</a:t>
            </a:r>
            <a:r>
              <a:rPr lang="ru-RU" sz="4400" dirty="0" smtClean="0">
                <a:latin typeface="Arial Black" panose="020B0A04020102020204" pitchFamily="34" charset="0"/>
              </a:rPr>
              <a:t> Альтаир                   </a:t>
            </a:r>
            <a:r>
              <a:rPr lang="ru-RU" sz="4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т/х</a:t>
            </a:r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Вега</a:t>
            </a:r>
          </a:p>
          <a:p>
            <a:r>
              <a:rPr lang="ru-RU" sz="4400" dirty="0" smtClean="0">
                <a:latin typeface="Arial Black" panose="020B0A04020102020204" pitchFamily="34" charset="0"/>
              </a:rPr>
              <a:t>            </a:t>
            </a:r>
            <a:r>
              <a:rPr lang="ru-RU" sz="4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т/х</a:t>
            </a:r>
            <a:r>
              <a:rPr lang="ru-RU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>
                <a:solidFill>
                  <a:srgbClr val="FFFF00"/>
                </a:solidFill>
                <a:latin typeface="Arial Black" panose="020B0A04020102020204" pitchFamily="34" charset="0"/>
              </a:rPr>
              <a:t>Сириус</a:t>
            </a:r>
          </a:p>
          <a:p>
            <a:r>
              <a:rPr lang="ru-RU" sz="4400" dirty="0">
                <a:latin typeface="Arial Black" panose="020B0A04020102020204" pitchFamily="34" charset="0"/>
              </a:rPr>
              <a:t> </a:t>
            </a:r>
            <a:r>
              <a:rPr lang="ru-RU" sz="4400" dirty="0" smtClean="0">
                <a:latin typeface="Arial Black" panose="020B0A04020102020204" pitchFamily="34" charset="0"/>
              </a:rPr>
              <a:t>                                </a:t>
            </a:r>
            <a:r>
              <a:rPr lang="ru-RU" sz="4400" dirty="0" err="1" smtClean="0">
                <a:latin typeface="Arial Black" panose="020B0A04020102020204" pitchFamily="34" charset="0"/>
              </a:rPr>
              <a:t>т/х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>
                <a:latin typeface="Arial Black" panose="020B0A04020102020204" pitchFamily="34" charset="0"/>
              </a:rPr>
              <a:t>Стальной</a:t>
            </a:r>
          </a:p>
          <a:p>
            <a:r>
              <a:rPr lang="ru-RU" sz="4400" dirty="0">
                <a:latin typeface="Arial Black" panose="020B0A04020102020204" pitchFamily="34" charset="0"/>
              </a:rPr>
              <a:t> </a:t>
            </a:r>
            <a:r>
              <a:rPr lang="ru-RU" sz="4400" dirty="0" smtClean="0">
                <a:latin typeface="Arial Black" panose="020B0A04020102020204" pitchFamily="34" charset="0"/>
              </a:rPr>
              <a:t>                </a:t>
            </a:r>
            <a:r>
              <a:rPr lang="ru-RU" sz="4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т/х</a:t>
            </a:r>
            <a:r>
              <a:rPr lang="ru-RU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Толиман</a:t>
            </a:r>
            <a:endParaRPr lang="ru-RU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4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т/х</a:t>
            </a:r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Череповецкий   </a:t>
            </a:r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Металлург</a:t>
            </a:r>
          </a:p>
          <a:p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44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т/</a:t>
            </a:r>
            <a:r>
              <a:rPr lang="ru-RU" sz="4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х</a:t>
            </a:r>
            <a:r>
              <a:rPr lang="ru-RU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>
                <a:solidFill>
                  <a:srgbClr val="FFFF00"/>
                </a:solidFill>
                <a:latin typeface="Arial Black" panose="020B0A04020102020204" pitchFamily="34" charset="0"/>
              </a:rPr>
              <a:t>ОТА </a:t>
            </a:r>
            <a:r>
              <a:rPr lang="ru-RU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– 953(проект758А)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4" y="208005"/>
            <a:ext cx="10544432" cy="64419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782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9" y="228599"/>
            <a:ext cx="10305535" cy="640080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1129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2" y="197708"/>
            <a:ext cx="10297298" cy="65490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9337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7" y="142102"/>
            <a:ext cx="10420865" cy="657379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016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" y="146221"/>
            <a:ext cx="10659763" cy="65655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039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2" y="313038"/>
            <a:ext cx="10480284" cy="635961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62795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704</Words>
  <Application>Microsoft Office PowerPoint</Application>
  <PresentationFormat>Произвольный</PresentationFormat>
  <Paragraphs>111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ООО «П.ТрансКо»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Пеуша </cp:lastModifiedBy>
  <cp:revision>133</cp:revision>
  <cp:lastPrinted>2024-01-11T05:23:04Z</cp:lastPrinted>
  <dcterms:created xsi:type="dcterms:W3CDTF">2024-01-09T11:30:17Z</dcterms:created>
  <dcterms:modified xsi:type="dcterms:W3CDTF">2024-02-14T06:20:53Z</dcterms:modified>
</cp:coreProperties>
</file>