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7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316" r:id="rId4"/>
    <p:sldId id="317" r:id="rId5"/>
    <p:sldId id="261" r:id="rId6"/>
    <p:sldId id="274" r:id="rId7"/>
    <p:sldId id="259" r:id="rId8"/>
    <p:sldId id="280" r:id="rId9"/>
    <p:sldId id="272" r:id="rId10"/>
    <p:sldId id="299" r:id="rId11"/>
    <p:sldId id="318" r:id="rId12"/>
    <p:sldId id="319" r:id="rId13"/>
    <p:sldId id="268" r:id="rId14"/>
    <p:sldId id="310" r:id="rId15"/>
    <p:sldId id="304" r:id="rId16"/>
    <p:sldId id="306" r:id="rId17"/>
    <p:sldId id="279" r:id="rId18"/>
    <p:sldId id="285" r:id="rId19"/>
    <p:sldId id="287" r:id="rId20"/>
  </p:sldIdLst>
  <p:sldSz cx="12192000" cy="6858000"/>
  <p:notesSz cx="6797675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88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037" autoAdjust="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64801" cy="6480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374312-F2B1-49A7-B593-8DE634958DBA}" type="doc">
      <dgm:prSet loTypeId="urn:microsoft.com/office/officeart/2005/8/layout/bProcess2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E6786284-B962-4576-8063-E5D0D0224E5C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b="1" dirty="0" smtClean="0">
              <a:latin typeface="Cambria" panose="02040503050406030204" pitchFamily="18" charset="0"/>
              <a:ea typeface="Cambria" panose="02040503050406030204" pitchFamily="18" charset="0"/>
            </a:rPr>
            <a:t>20.06</a:t>
          </a:r>
        </a:p>
        <a:p>
          <a:pPr>
            <a:spcAft>
              <a:spcPts val="0"/>
            </a:spcAft>
          </a:pPr>
          <a:r>
            <a:rPr lang="ru-RU" sz="2800" b="1" dirty="0" smtClean="0">
              <a:latin typeface="Cambria" panose="02040503050406030204" pitchFamily="18" charset="0"/>
              <a:ea typeface="Cambria" panose="02040503050406030204" pitchFamily="18" charset="0"/>
            </a:rPr>
            <a:t>начало</a:t>
          </a:r>
          <a:endParaRPr lang="ru-RU" sz="2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4A60B20-21D4-4B59-8D4F-E1BF9DB688CD}" type="parTrans" cxnId="{0886ADE9-D9FA-4077-B961-1CD7EF76FDAD}">
      <dgm:prSet/>
      <dgm:spPr/>
      <dgm:t>
        <a:bodyPr/>
        <a:lstStyle/>
        <a:p>
          <a:endParaRPr lang="ru-RU"/>
        </a:p>
      </dgm:t>
    </dgm:pt>
    <dgm:pt modelId="{7A35041B-C721-410F-A7BF-E629D199D5A2}" type="sibTrans" cxnId="{0886ADE9-D9FA-4077-B961-1CD7EF76FDAD}">
      <dgm:prSet/>
      <dgm:spPr/>
      <dgm:t>
        <a:bodyPr/>
        <a:lstStyle/>
        <a:p>
          <a:endParaRPr lang="ru-RU"/>
        </a:p>
      </dgm:t>
    </dgm:pt>
    <dgm:pt modelId="{EEAC946F-A912-4104-8DEB-452C47535315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b="1" dirty="0" smtClean="0">
              <a:latin typeface="Cambria" panose="02040503050406030204" pitchFamily="18" charset="0"/>
              <a:ea typeface="Cambria" panose="02040503050406030204" pitchFamily="18" charset="0"/>
            </a:rPr>
            <a:t>14.07</a:t>
          </a:r>
        </a:p>
        <a:p>
          <a:pPr>
            <a:spcAft>
              <a:spcPts val="0"/>
            </a:spcAft>
          </a:pPr>
          <a:r>
            <a:rPr lang="ru-RU" sz="1400" dirty="0" smtClean="0">
              <a:latin typeface="Cambria" panose="02040503050406030204" pitchFamily="18" charset="0"/>
              <a:ea typeface="Cambria" panose="02040503050406030204" pitchFamily="18" charset="0"/>
            </a:rPr>
            <a:t>завершение приема  документов по ВИ</a:t>
          </a:r>
          <a:endParaRPr lang="ru-RU" sz="14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0F0D6FF-BFFC-4D28-9DFD-045C98114104}" type="parTrans" cxnId="{D684251F-C922-4364-9572-564839033DD4}">
      <dgm:prSet/>
      <dgm:spPr/>
      <dgm:t>
        <a:bodyPr/>
        <a:lstStyle/>
        <a:p>
          <a:endParaRPr lang="ru-RU"/>
        </a:p>
      </dgm:t>
    </dgm:pt>
    <dgm:pt modelId="{E92B2890-DF35-4F54-A5AF-F703B09CF98E}" type="sibTrans" cxnId="{D684251F-C922-4364-9572-564839033DD4}">
      <dgm:prSet/>
      <dgm:spPr/>
      <dgm:t>
        <a:bodyPr/>
        <a:lstStyle/>
        <a:p>
          <a:endParaRPr lang="ru-RU"/>
        </a:p>
      </dgm:t>
    </dgm:pt>
    <dgm:pt modelId="{BD784E92-43C6-42F7-A97D-57086E5D42A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b="1" dirty="0" smtClean="0">
              <a:latin typeface="Cambria" panose="02040503050406030204" pitchFamily="18" charset="0"/>
              <a:ea typeface="Cambria" panose="02040503050406030204" pitchFamily="18" charset="0"/>
            </a:rPr>
            <a:t>25.07</a:t>
          </a:r>
        </a:p>
        <a:p>
          <a:pPr>
            <a:spcAft>
              <a:spcPts val="0"/>
            </a:spcAft>
          </a:pPr>
          <a:r>
            <a:rPr lang="ru-RU" sz="1600" dirty="0" smtClean="0">
              <a:latin typeface="Cambria" panose="02040503050406030204" pitchFamily="18" charset="0"/>
              <a:ea typeface="Cambria" panose="02040503050406030204" pitchFamily="18" charset="0"/>
            </a:rPr>
            <a:t>завершение приема  документов</a:t>
          </a:r>
          <a:endParaRPr lang="ru-RU" sz="1600" dirty="0"/>
        </a:p>
      </dgm:t>
    </dgm:pt>
    <dgm:pt modelId="{336A38AC-82CA-46F7-B9ED-E79248C6E78A}" type="parTrans" cxnId="{B2DA9DB7-651E-4E69-A6E7-4A1ED69DFD4D}">
      <dgm:prSet/>
      <dgm:spPr/>
      <dgm:t>
        <a:bodyPr/>
        <a:lstStyle/>
        <a:p>
          <a:endParaRPr lang="ru-RU"/>
        </a:p>
      </dgm:t>
    </dgm:pt>
    <dgm:pt modelId="{666D4CFD-5103-4B10-8657-3EB7DD0D82C5}" type="sibTrans" cxnId="{B2DA9DB7-651E-4E69-A6E7-4A1ED69DFD4D}">
      <dgm:prSet/>
      <dgm:spPr/>
      <dgm:t>
        <a:bodyPr/>
        <a:lstStyle/>
        <a:p>
          <a:endParaRPr lang="ru-RU"/>
        </a:p>
      </dgm:t>
    </dgm:pt>
    <dgm:pt modelId="{A193A73E-6D50-4BD0-BE7B-C9338B375C77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b="1" dirty="0" smtClean="0">
              <a:latin typeface="Cambria" panose="02040503050406030204" pitchFamily="18" charset="0"/>
              <a:ea typeface="Cambria" panose="02040503050406030204" pitchFamily="18" charset="0"/>
            </a:rPr>
            <a:t>27.07</a:t>
          </a:r>
          <a:endParaRPr lang="ru-RU" sz="2800" dirty="0" smtClean="0">
            <a:latin typeface="Cambria" panose="02040503050406030204" pitchFamily="18" charset="0"/>
            <a:ea typeface="Cambria" panose="02040503050406030204" pitchFamily="18" charset="0"/>
          </a:endParaRPr>
        </a:p>
        <a:p>
          <a:pPr>
            <a:spcAft>
              <a:spcPts val="0"/>
            </a:spcAft>
          </a:pPr>
          <a:r>
            <a:rPr lang="ru-RU" sz="1600" dirty="0" smtClean="0">
              <a:latin typeface="Times New Roman" panose="02020603050405020304" pitchFamily="18" charset="0"/>
              <a:ea typeface="Calibri" panose="020F0502020204030204" pitchFamily="34" charset="0"/>
            </a:rPr>
            <a:t>публикация списков</a:t>
          </a:r>
          <a:r>
            <a:rPr lang="ru-RU" sz="16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endParaRPr lang="ru-RU" sz="1600" dirty="0"/>
        </a:p>
      </dgm:t>
    </dgm:pt>
    <dgm:pt modelId="{E40D66E4-187F-4101-AF06-2A88FC1663CF}" type="parTrans" cxnId="{3A498B47-518E-49C7-8DF2-36B566AE5FE9}">
      <dgm:prSet/>
      <dgm:spPr/>
      <dgm:t>
        <a:bodyPr/>
        <a:lstStyle/>
        <a:p>
          <a:endParaRPr lang="ru-RU"/>
        </a:p>
      </dgm:t>
    </dgm:pt>
    <dgm:pt modelId="{65754D7B-80C4-49AF-A4B5-BAE48F261FAF}" type="sibTrans" cxnId="{3A498B47-518E-49C7-8DF2-36B566AE5FE9}">
      <dgm:prSet/>
      <dgm:spPr/>
      <dgm:t>
        <a:bodyPr/>
        <a:lstStyle/>
        <a:p>
          <a:endParaRPr lang="ru-RU"/>
        </a:p>
      </dgm:t>
    </dgm:pt>
    <dgm:pt modelId="{2A0B67B3-84A8-4D1A-89B3-FC2ADDB4D5E3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b="1" dirty="0" smtClean="0">
              <a:latin typeface="Cambria" panose="02040503050406030204" pitchFamily="18" charset="0"/>
              <a:ea typeface="Cambria" panose="02040503050406030204" pitchFamily="18" charset="0"/>
            </a:rPr>
            <a:t>28.07</a:t>
          </a:r>
        </a:p>
        <a:p>
          <a:pPr>
            <a:spcAft>
              <a:spcPts val="0"/>
            </a:spcAft>
          </a:pPr>
          <a:r>
            <a:rPr lang="ru-RU" sz="1400" b="1" dirty="0" smtClean="0">
              <a:latin typeface="Cambria" panose="02040503050406030204" pitchFamily="18" charset="0"/>
              <a:ea typeface="Cambria" panose="02040503050406030204" pitchFamily="18" charset="0"/>
            </a:rPr>
            <a:t>(12.00 МСК)</a:t>
          </a:r>
        </a:p>
        <a:p>
          <a:pPr>
            <a:spcAft>
              <a:spcPts val="0"/>
            </a:spcAft>
          </a:pPr>
          <a:r>
            <a:rPr lang="ru-RU" sz="1300" b="0" dirty="0" smtClean="0">
              <a:latin typeface="Cambria" panose="02040503050406030204" pitchFamily="18" charset="0"/>
              <a:ea typeface="Cambria" panose="02040503050406030204" pitchFamily="18" charset="0"/>
            </a:rPr>
            <a:t>завершение приёма оригиналов у особых прав</a:t>
          </a:r>
          <a:endParaRPr lang="ru-RU" sz="1300" b="0" dirty="0"/>
        </a:p>
      </dgm:t>
    </dgm:pt>
    <dgm:pt modelId="{DE84ABD5-0DE1-4FFE-97F4-37755B304ABA}" type="parTrans" cxnId="{6DA20945-0100-46C5-904C-5E55648ECF60}">
      <dgm:prSet/>
      <dgm:spPr/>
      <dgm:t>
        <a:bodyPr/>
        <a:lstStyle/>
        <a:p>
          <a:endParaRPr lang="ru-RU"/>
        </a:p>
      </dgm:t>
    </dgm:pt>
    <dgm:pt modelId="{75F1463C-3B08-4DE7-81FB-69C6CCE3EB41}" type="sibTrans" cxnId="{6DA20945-0100-46C5-904C-5E55648ECF60}">
      <dgm:prSet/>
      <dgm:spPr/>
      <dgm:t>
        <a:bodyPr/>
        <a:lstStyle/>
        <a:p>
          <a:endParaRPr lang="ru-RU"/>
        </a:p>
      </dgm:t>
    </dgm:pt>
    <dgm:pt modelId="{253A67AD-B5B8-4DAB-8497-499A3BC364C4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b="1" dirty="0" smtClean="0">
              <a:latin typeface="Cambria" panose="02040503050406030204" pitchFamily="18" charset="0"/>
              <a:ea typeface="Cambria" panose="02040503050406030204" pitchFamily="18" charset="0"/>
            </a:rPr>
            <a:t>30.07</a:t>
          </a:r>
        </a:p>
        <a:p>
          <a:pPr>
            <a:spcAft>
              <a:spcPts val="0"/>
            </a:spcAft>
          </a:pPr>
          <a:r>
            <a:rPr lang="ru-RU" sz="1800" b="0" dirty="0" smtClean="0">
              <a:latin typeface="Cambria" panose="02040503050406030204" pitchFamily="18" charset="0"/>
              <a:ea typeface="Cambria" panose="02040503050406030204" pitchFamily="18" charset="0"/>
            </a:rPr>
            <a:t>зачисление по особым правам</a:t>
          </a:r>
          <a:endParaRPr lang="ru-RU" sz="1800" dirty="0"/>
        </a:p>
      </dgm:t>
    </dgm:pt>
    <dgm:pt modelId="{B0C37891-4CDA-46CC-9C58-F91C5558F0FD}" type="parTrans" cxnId="{1B5DE4DF-CDCB-4A62-9092-A004C7B90834}">
      <dgm:prSet/>
      <dgm:spPr/>
      <dgm:t>
        <a:bodyPr/>
        <a:lstStyle/>
        <a:p>
          <a:endParaRPr lang="ru-RU"/>
        </a:p>
      </dgm:t>
    </dgm:pt>
    <dgm:pt modelId="{F2EE02A1-B411-462A-A555-2735CE9FD144}" type="sibTrans" cxnId="{1B5DE4DF-CDCB-4A62-9092-A004C7B90834}">
      <dgm:prSet/>
      <dgm:spPr/>
      <dgm:t>
        <a:bodyPr/>
        <a:lstStyle/>
        <a:p>
          <a:endParaRPr lang="ru-RU"/>
        </a:p>
      </dgm:t>
    </dgm:pt>
    <dgm:pt modelId="{9416FBCA-4FE8-49E2-B7EC-317F30CE24C4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800" b="1" dirty="0" smtClean="0">
              <a:latin typeface="Cambria" panose="02040503050406030204" pitchFamily="18" charset="0"/>
              <a:ea typeface="Cambria" panose="02040503050406030204" pitchFamily="18" charset="0"/>
            </a:rPr>
            <a:t>03.08</a:t>
          </a:r>
        </a:p>
        <a:p>
          <a:pPr>
            <a:spcAft>
              <a:spcPts val="0"/>
            </a:spcAft>
          </a:pPr>
          <a:r>
            <a:rPr lang="ru-RU" sz="1300" b="1" dirty="0" smtClean="0">
              <a:latin typeface="Cambria" panose="02040503050406030204" pitchFamily="18" charset="0"/>
              <a:ea typeface="Cambria" panose="02040503050406030204" pitchFamily="18" charset="0"/>
            </a:rPr>
            <a:t>(12.00 МСК)</a:t>
          </a:r>
        </a:p>
        <a:p>
          <a:pPr>
            <a:spcAft>
              <a:spcPts val="0"/>
            </a:spcAft>
          </a:pPr>
          <a:r>
            <a:rPr lang="ru-RU" sz="1300" b="0" dirty="0" smtClean="0">
              <a:latin typeface="Cambria" panose="02040503050406030204" pitchFamily="18" charset="0"/>
              <a:ea typeface="Cambria" panose="02040503050406030204" pitchFamily="18" charset="0"/>
            </a:rPr>
            <a:t>завершение приёма оригиналов </a:t>
          </a:r>
          <a:endParaRPr lang="ru-RU" sz="1300" dirty="0"/>
        </a:p>
      </dgm:t>
    </dgm:pt>
    <dgm:pt modelId="{3127291A-65AA-4850-9549-95C4D55BF0CA}" type="parTrans" cxnId="{0630F88E-D2EA-4D1E-82A0-FF3B01259D1D}">
      <dgm:prSet/>
      <dgm:spPr/>
      <dgm:t>
        <a:bodyPr/>
        <a:lstStyle/>
        <a:p>
          <a:endParaRPr lang="ru-RU"/>
        </a:p>
      </dgm:t>
    </dgm:pt>
    <dgm:pt modelId="{71D9E8C1-C0B1-4E87-A570-224FB40BA3A7}" type="sibTrans" cxnId="{0630F88E-D2EA-4D1E-82A0-FF3B01259D1D}">
      <dgm:prSet/>
      <dgm:spPr/>
      <dgm:t>
        <a:bodyPr/>
        <a:lstStyle/>
        <a:p>
          <a:endParaRPr lang="ru-RU"/>
        </a:p>
      </dgm:t>
    </dgm:pt>
    <dgm:pt modelId="{6A895922-D67E-4091-97D7-F99830218C4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600" b="1" dirty="0" smtClean="0">
              <a:latin typeface="Cambria" panose="02040503050406030204" pitchFamily="18" charset="0"/>
              <a:ea typeface="Cambria" panose="02040503050406030204" pitchFamily="18" charset="0"/>
            </a:rPr>
            <a:t>Зачисление</a:t>
          </a:r>
        </a:p>
      </dgm:t>
    </dgm:pt>
    <dgm:pt modelId="{76D2BBDF-157F-427A-B26C-ED98BD77939D}" type="parTrans" cxnId="{C205758B-6D68-4480-8EAD-404BF33714B6}">
      <dgm:prSet/>
      <dgm:spPr/>
      <dgm:t>
        <a:bodyPr/>
        <a:lstStyle/>
        <a:p>
          <a:endParaRPr lang="ru-RU"/>
        </a:p>
      </dgm:t>
    </dgm:pt>
    <dgm:pt modelId="{149FE156-C9FC-4344-80C7-0A178960D1FA}" type="sibTrans" cxnId="{C205758B-6D68-4480-8EAD-404BF33714B6}">
      <dgm:prSet/>
      <dgm:spPr/>
      <dgm:t>
        <a:bodyPr/>
        <a:lstStyle/>
        <a:p>
          <a:endParaRPr lang="ru-RU"/>
        </a:p>
      </dgm:t>
    </dgm:pt>
    <dgm:pt modelId="{05A384AD-F085-4F4C-AB71-CAD544380556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3200" b="1" dirty="0" smtClean="0">
              <a:latin typeface="Cambria" panose="02040503050406030204" pitchFamily="18" charset="0"/>
              <a:ea typeface="Cambria" panose="02040503050406030204" pitchFamily="18" charset="0"/>
            </a:rPr>
            <a:t>07.08</a:t>
          </a:r>
          <a:r>
            <a:rPr lang="ru-RU" sz="1900" b="1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endParaRPr lang="ru-RU" sz="1900" b="0" dirty="0" smtClean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53E0488-2886-427C-B297-93FFEA301C60}" type="parTrans" cxnId="{3DBF1370-C540-4F24-A446-702D5AAB4B24}">
      <dgm:prSet/>
      <dgm:spPr/>
      <dgm:t>
        <a:bodyPr/>
        <a:lstStyle/>
        <a:p>
          <a:endParaRPr lang="ru-RU"/>
        </a:p>
      </dgm:t>
    </dgm:pt>
    <dgm:pt modelId="{0215BCA2-98CC-4EB6-87C1-A0B4542F0D3E}" type="sibTrans" cxnId="{3DBF1370-C540-4F24-A446-702D5AAB4B24}">
      <dgm:prSet/>
      <dgm:spPr/>
      <dgm:t>
        <a:bodyPr/>
        <a:lstStyle/>
        <a:p>
          <a:endParaRPr lang="ru-RU"/>
        </a:p>
      </dgm:t>
    </dgm:pt>
    <dgm:pt modelId="{B223B2FD-4972-4D2D-B6A7-FAAF377F97A3}" type="pres">
      <dgm:prSet presAssocID="{F3374312-F2B1-49A7-B593-8DE634958DBA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0B9C9F17-78BF-4FCF-BED1-EA9E53987155}" type="pres">
      <dgm:prSet presAssocID="{E6786284-B962-4576-8063-E5D0D0224E5C}" presName="firstNode" presStyleLbl="node1" presStyleIdx="0" presStyleCnt="9" custScaleY="5247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318557D-E2F8-4ECA-A29D-B81CD591A4C1}" type="pres">
      <dgm:prSet presAssocID="{7A35041B-C721-410F-A7BF-E629D199D5A2}" presName="sibTrans" presStyleLbl="sibTrans2D1" presStyleIdx="0" presStyleCnt="8"/>
      <dgm:spPr/>
      <dgm:t>
        <a:bodyPr/>
        <a:lstStyle/>
        <a:p>
          <a:endParaRPr lang="ru-RU"/>
        </a:p>
      </dgm:t>
    </dgm:pt>
    <dgm:pt modelId="{612397F1-C306-4D97-AE2E-2319F5E725CB}" type="pres">
      <dgm:prSet presAssocID="{EEAC946F-A912-4104-8DEB-452C47535315}" presName="middleNode" presStyleCnt="0"/>
      <dgm:spPr/>
      <dgm:t>
        <a:bodyPr/>
        <a:lstStyle/>
        <a:p>
          <a:endParaRPr lang="ru-RU"/>
        </a:p>
      </dgm:t>
    </dgm:pt>
    <dgm:pt modelId="{EAF7E98B-0823-4BBE-AAA4-307CF7818372}" type="pres">
      <dgm:prSet presAssocID="{EEAC946F-A912-4104-8DEB-452C47535315}" presName="padding" presStyleLbl="node1" presStyleIdx="0" presStyleCnt="9"/>
      <dgm:spPr/>
      <dgm:t>
        <a:bodyPr/>
        <a:lstStyle/>
        <a:p>
          <a:endParaRPr lang="ru-RU"/>
        </a:p>
      </dgm:t>
    </dgm:pt>
    <dgm:pt modelId="{DB1F5299-D2D0-4020-A408-CF8905273073}" type="pres">
      <dgm:prSet presAssocID="{EEAC946F-A912-4104-8DEB-452C47535315}" presName="shape" presStyleLbl="node1" presStyleIdx="1" presStyleCnt="9" custScaleX="164052" custScaleY="94135" custLinFactNeighborX="-20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E6FEB1E-18E3-4654-BE48-BF87D79E3F19}" type="pres">
      <dgm:prSet presAssocID="{E92B2890-DF35-4F54-A5AF-F703B09CF98E}" presName="sibTrans" presStyleLbl="sibTrans2D1" presStyleIdx="1" presStyleCnt="8"/>
      <dgm:spPr/>
      <dgm:t>
        <a:bodyPr/>
        <a:lstStyle/>
        <a:p>
          <a:endParaRPr lang="ru-RU"/>
        </a:p>
      </dgm:t>
    </dgm:pt>
    <dgm:pt modelId="{01D2A72F-C0E8-48CE-8155-1E7ED60E6B7B}" type="pres">
      <dgm:prSet presAssocID="{BD784E92-43C6-42F7-A97D-57086E5D42AA}" presName="middleNode" presStyleCnt="0"/>
      <dgm:spPr/>
      <dgm:t>
        <a:bodyPr/>
        <a:lstStyle/>
        <a:p>
          <a:endParaRPr lang="ru-RU"/>
        </a:p>
      </dgm:t>
    </dgm:pt>
    <dgm:pt modelId="{631A6F70-1264-47B4-B14A-2D07873940AF}" type="pres">
      <dgm:prSet presAssocID="{BD784E92-43C6-42F7-A97D-57086E5D42AA}" presName="padding" presStyleLbl="node1" presStyleIdx="1" presStyleCnt="9"/>
      <dgm:spPr/>
      <dgm:t>
        <a:bodyPr/>
        <a:lstStyle/>
        <a:p>
          <a:endParaRPr lang="ru-RU"/>
        </a:p>
      </dgm:t>
    </dgm:pt>
    <dgm:pt modelId="{AA3BE623-38FA-4881-8444-79FF94AEFB5F}" type="pres">
      <dgm:prSet presAssocID="{BD784E92-43C6-42F7-A97D-57086E5D42AA}" presName="shape" presStyleLbl="node1" presStyleIdx="2" presStyleCnt="9" custScaleX="132439" custScaleY="132275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07E6FE04-974E-4B5B-906C-71C96607D016}" type="pres">
      <dgm:prSet presAssocID="{666D4CFD-5103-4B10-8657-3EB7DD0D82C5}" presName="sibTrans" presStyleLbl="sibTrans2D1" presStyleIdx="2" presStyleCnt="8"/>
      <dgm:spPr/>
      <dgm:t>
        <a:bodyPr/>
        <a:lstStyle/>
        <a:p>
          <a:endParaRPr lang="ru-RU"/>
        </a:p>
      </dgm:t>
    </dgm:pt>
    <dgm:pt modelId="{796C98FC-5B4D-4BD2-B75D-C02FBDE248D2}" type="pres">
      <dgm:prSet presAssocID="{A193A73E-6D50-4BD0-BE7B-C9338B375C77}" presName="middleNode" presStyleCnt="0"/>
      <dgm:spPr/>
      <dgm:t>
        <a:bodyPr/>
        <a:lstStyle/>
        <a:p>
          <a:endParaRPr lang="ru-RU"/>
        </a:p>
      </dgm:t>
    </dgm:pt>
    <dgm:pt modelId="{38F86D7B-89DA-4F80-8983-1A7C78D14AB9}" type="pres">
      <dgm:prSet presAssocID="{A193A73E-6D50-4BD0-BE7B-C9338B375C77}" presName="padding" presStyleLbl="node1" presStyleIdx="2" presStyleCnt="9"/>
      <dgm:spPr/>
      <dgm:t>
        <a:bodyPr/>
        <a:lstStyle/>
        <a:p>
          <a:endParaRPr lang="ru-RU"/>
        </a:p>
      </dgm:t>
    </dgm:pt>
    <dgm:pt modelId="{51633DC4-88FC-4B4B-9CA4-7BC782151D10}" type="pres">
      <dgm:prSet presAssocID="{A193A73E-6D50-4BD0-BE7B-C9338B375C77}" presName="shape" presStyleLbl="node1" presStyleIdx="3" presStyleCnt="9" custScaleX="141554" custScaleY="104982" custLinFactNeighborX="970" custLinFactNeighborY="291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12A6460-E6EC-4F5E-9C44-CB7C24976828}" type="pres">
      <dgm:prSet presAssocID="{65754D7B-80C4-49AF-A4B5-BAE48F261FAF}" presName="sibTrans" presStyleLbl="sibTrans2D1" presStyleIdx="3" presStyleCnt="8"/>
      <dgm:spPr/>
      <dgm:t>
        <a:bodyPr/>
        <a:lstStyle/>
        <a:p>
          <a:endParaRPr lang="ru-RU"/>
        </a:p>
      </dgm:t>
    </dgm:pt>
    <dgm:pt modelId="{3DFDB388-1E3E-4CA8-81FD-203771F05B43}" type="pres">
      <dgm:prSet presAssocID="{2A0B67B3-84A8-4D1A-89B3-FC2ADDB4D5E3}" presName="middleNode" presStyleCnt="0"/>
      <dgm:spPr/>
      <dgm:t>
        <a:bodyPr/>
        <a:lstStyle/>
        <a:p>
          <a:endParaRPr lang="ru-RU"/>
        </a:p>
      </dgm:t>
    </dgm:pt>
    <dgm:pt modelId="{C2B02317-E1D5-4DE4-AC05-B0D66D71416A}" type="pres">
      <dgm:prSet presAssocID="{2A0B67B3-84A8-4D1A-89B3-FC2ADDB4D5E3}" presName="padding" presStyleLbl="node1" presStyleIdx="3" presStyleCnt="9"/>
      <dgm:spPr/>
      <dgm:t>
        <a:bodyPr/>
        <a:lstStyle/>
        <a:p>
          <a:endParaRPr lang="ru-RU"/>
        </a:p>
      </dgm:t>
    </dgm:pt>
    <dgm:pt modelId="{437A0567-20B5-4045-9138-A38FD627295D}" type="pres">
      <dgm:prSet presAssocID="{2A0B67B3-84A8-4D1A-89B3-FC2ADDB4D5E3}" presName="shape" presStyleLbl="node1" presStyleIdx="4" presStyleCnt="9" custScaleX="153265" custScaleY="13039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9AF8C4B-03B5-4041-A328-1B91007D8CB4}" type="pres">
      <dgm:prSet presAssocID="{75F1463C-3B08-4DE7-81FB-69C6CCE3EB41}" presName="sibTrans" presStyleLbl="sibTrans2D1" presStyleIdx="4" presStyleCnt="8"/>
      <dgm:spPr/>
      <dgm:t>
        <a:bodyPr/>
        <a:lstStyle/>
        <a:p>
          <a:endParaRPr lang="ru-RU"/>
        </a:p>
      </dgm:t>
    </dgm:pt>
    <dgm:pt modelId="{4D194E37-9716-42ED-8019-BA381F7E2F7B}" type="pres">
      <dgm:prSet presAssocID="{253A67AD-B5B8-4DAB-8497-499A3BC364C4}" presName="middleNode" presStyleCnt="0"/>
      <dgm:spPr/>
      <dgm:t>
        <a:bodyPr/>
        <a:lstStyle/>
        <a:p>
          <a:endParaRPr lang="ru-RU"/>
        </a:p>
      </dgm:t>
    </dgm:pt>
    <dgm:pt modelId="{98904037-3315-42E9-890B-9139B9B41856}" type="pres">
      <dgm:prSet presAssocID="{253A67AD-B5B8-4DAB-8497-499A3BC364C4}" presName="padding" presStyleLbl="node1" presStyleIdx="4" presStyleCnt="9"/>
      <dgm:spPr/>
      <dgm:t>
        <a:bodyPr/>
        <a:lstStyle/>
        <a:p>
          <a:endParaRPr lang="ru-RU"/>
        </a:p>
      </dgm:t>
    </dgm:pt>
    <dgm:pt modelId="{9F103097-B757-43D6-9EBF-FCD3EAC27484}" type="pres">
      <dgm:prSet presAssocID="{253A67AD-B5B8-4DAB-8497-499A3BC364C4}" presName="shape" presStyleLbl="node1" presStyleIdx="5" presStyleCnt="9" custScaleX="140509" custScaleY="12032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6F2AD6A-CDFD-48D0-ACA9-FC82F905BE64}" type="pres">
      <dgm:prSet presAssocID="{F2EE02A1-B411-462A-A555-2735CE9FD144}" presName="sibTrans" presStyleLbl="sibTrans2D1" presStyleIdx="5" presStyleCnt="8"/>
      <dgm:spPr/>
      <dgm:t>
        <a:bodyPr/>
        <a:lstStyle/>
        <a:p>
          <a:endParaRPr lang="ru-RU"/>
        </a:p>
      </dgm:t>
    </dgm:pt>
    <dgm:pt modelId="{744EDC2D-1BF9-4FF0-8A38-8894EAD37907}" type="pres">
      <dgm:prSet presAssocID="{9416FBCA-4FE8-49E2-B7EC-317F30CE24C4}" presName="middleNode" presStyleCnt="0"/>
      <dgm:spPr/>
      <dgm:t>
        <a:bodyPr/>
        <a:lstStyle/>
        <a:p>
          <a:endParaRPr lang="ru-RU"/>
        </a:p>
      </dgm:t>
    </dgm:pt>
    <dgm:pt modelId="{BDFE558B-53EC-4BDE-A4DA-5512EA3ED121}" type="pres">
      <dgm:prSet presAssocID="{9416FBCA-4FE8-49E2-B7EC-317F30CE24C4}" presName="padding" presStyleLbl="node1" presStyleIdx="5" presStyleCnt="9"/>
      <dgm:spPr/>
      <dgm:t>
        <a:bodyPr/>
        <a:lstStyle/>
        <a:p>
          <a:endParaRPr lang="ru-RU"/>
        </a:p>
      </dgm:t>
    </dgm:pt>
    <dgm:pt modelId="{3A491313-6261-49B7-8A18-9CC5E8A54F61}" type="pres">
      <dgm:prSet presAssocID="{9416FBCA-4FE8-49E2-B7EC-317F30CE24C4}" presName="shape" presStyleLbl="node1" presStyleIdx="6" presStyleCnt="9" custScaleX="163670" custScaleY="11312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8A72507-5645-4191-B3D9-292572DEEDBA}" type="pres">
      <dgm:prSet presAssocID="{71D9E8C1-C0B1-4E87-A570-224FB40BA3A7}" presName="sibTrans" presStyleLbl="sibTrans2D1" presStyleIdx="6" presStyleCnt="8"/>
      <dgm:spPr/>
      <dgm:t>
        <a:bodyPr/>
        <a:lstStyle/>
        <a:p>
          <a:endParaRPr lang="ru-RU"/>
        </a:p>
      </dgm:t>
    </dgm:pt>
    <dgm:pt modelId="{46B34DBA-6108-462C-AFEC-2EA77027ACC9}" type="pres">
      <dgm:prSet presAssocID="{6A895922-D67E-4091-97D7-F99830218C46}" presName="middleNode" presStyleCnt="0"/>
      <dgm:spPr/>
      <dgm:t>
        <a:bodyPr/>
        <a:lstStyle/>
        <a:p>
          <a:endParaRPr lang="ru-RU"/>
        </a:p>
      </dgm:t>
    </dgm:pt>
    <dgm:pt modelId="{93A91179-8FC1-4E48-9040-E27A0D468100}" type="pres">
      <dgm:prSet presAssocID="{6A895922-D67E-4091-97D7-F99830218C46}" presName="padding" presStyleLbl="node1" presStyleIdx="6" presStyleCnt="9"/>
      <dgm:spPr/>
      <dgm:t>
        <a:bodyPr/>
        <a:lstStyle/>
        <a:p>
          <a:endParaRPr lang="ru-RU"/>
        </a:p>
      </dgm:t>
    </dgm:pt>
    <dgm:pt modelId="{F8B0D5A8-62A8-48BC-9179-303C97475295}" type="pres">
      <dgm:prSet presAssocID="{6A895922-D67E-4091-97D7-F99830218C46}" presName="shape" presStyleLbl="node1" presStyleIdx="7" presStyleCnt="9" custScaleX="276184" custScaleY="100865" custLinFactNeighborY="-30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AD56AA-7A49-43A3-8B8A-F1266A42B288}" type="pres">
      <dgm:prSet presAssocID="{149FE156-C9FC-4344-80C7-0A178960D1FA}" presName="sibTrans" presStyleLbl="sibTrans2D1" presStyleIdx="7" presStyleCnt="8"/>
      <dgm:spPr/>
      <dgm:t>
        <a:bodyPr/>
        <a:lstStyle/>
        <a:p>
          <a:endParaRPr lang="ru-RU"/>
        </a:p>
      </dgm:t>
    </dgm:pt>
    <dgm:pt modelId="{674CE44E-3668-452E-9F42-DF08BFDA5C1A}" type="pres">
      <dgm:prSet presAssocID="{05A384AD-F085-4F4C-AB71-CAD544380556}" presName="lastNode" presStyleLbl="node1" presStyleIdx="8" presStyleCnt="9" custScaleX="199885" custScaleY="58289" custLinFactNeighborX="3742" custLinFactNeighborY="350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B643173-8508-4ADB-8E28-869B67F73C0F}" type="presOf" srcId="{253A67AD-B5B8-4DAB-8497-499A3BC364C4}" destId="{9F103097-B757-43D6-9EBF-FCD3EAC27484}" srcOrd="0" destOrd="0" presId="urn:microsoft.com/office/officeart/2005/8/layout/bProcess2"/>
    <dgm:cxn modelId="{DCA3EA35-A788-4343-B12A-A8E2F2341572}" type="presOf" srcId="{05A384AD-F085-4F4C-AB71-CAD544380556}" destId="{674CE44E-3668-452E-9F42-DF08BFDA5C1A}" srcOrd="0" destOrd="0" presId="urn:microsoft.com/office/officeart/2005/8/layout/bProcess2"/>
    <dgm:cxn modelId="{0630F88E-D2EA-4D1E-82A0-FF3B01259D1D}" srcId="{F3374312-F2B1-49A7-B593-8DE634958DBA}" destId="{9416FBCA-4FE8-49E2-B7EC-317F30CE24C4}" srcOrd="6" destOrd="0" parTransId="{3127291A-65AA-4850-9549-95C4D55BF0CA}" sibTransId="{71D9E8C1-C0B1-4E87-A570-224FB40BA3A7}"/>
    <dgm:cxn modelId="{B40A8317-F559-4AD4-A8CD-0B94939BC977}" type="presOf" srcId="{BD784E92-43C6-42F7-A97D-57086E5D42AA}" destId="{AA3BE623-38FA-4881-8444-79FF94AEFB5F}" srcOrd="0" destOrd="0" presId="urn:microsoft.com/office/officeart/2005/8/layout/bProcess2"/>
    <dgm:cxn modelId="{1B5DE4DF-CDCB-4A62-9092-A004C7B90834}" srcId="{F3374312-F2B1-49A7-B593-8DE634958DBA}" destId="{253A67AD-B5B8-4DAB-8497-499A3BC364C4}" srcOrd="5" destOrd="0" parTransId="{B0C37891-4CDA-46CC-9C58-F91C5558F0FD}" sibTransId="{F2EE02A1-B411-462A-A555-2735CE9FD144}"/>
    <dgm:cxn modelId="{D684251F-C922-4364-9572-564839033DD4}" srcId="{F3374312-F2B1-49A7-B593-8DE634958DBA}" destId="{EEAC946F-A912-4104-8DEB-452C47535315}" srcOrd="1" destOrd="0" parTransId="{40F0D6FF-BFFC-4D28-9DFD-045C98114104}" sibTransId="{E92B2890-DF35-4F54-A5AF-F703B09CF98E}"/>
    <dgm:cxn modelId="{0886ADE9-D9FA-4077-B961-1CD7EF76FDAD}" srcId="{F3374312-F2B1-49A7-B593-8DE634958DBA}" destId="{E6786284-B962-4576-8063-E5D0D0224E5C}" srcOrd="0" destOrd="0" parTransId="{24A60B20-21D4-4B59-8D4F-E1BF9DB688CD}" sibTransId="{7A35041B-C721-410F-A7BF-E629D199D5A2}"/>
    <dgm:cxn modelId="{B2DA9DB7-651E-4E69-A6E7-4A1ED69DFD4D}" srcId="{F3374312-F2B1-49A7-B593-8DE634958DBA}" destId="{BD784E92-43C6-42F7-A97D-57086E5D42AA}" srcOrd="2" destOrd="0" parTransId="{336A38AC-82CA-46F7-B9ED-E79248C6E78A}" sibTransId="{666D4CFD-5103-4B10-8657-3EB7DD0D82C5}"/>
    <dgm:cxn modelId="{930433DF-3F8A-45FB-B232-432F7864F3DF}" type="presOf" srcId="{75F1463C-3B08-4DE7-81FB-69C6CCE3EB41}" destId="{19AF8C4B-03B5-4041-A328-1B91007D8CB4}" srcOrd="0" destOrd="0" presId="urn:microsoft.com/office/officeart/2005/8/layout/bProcess2"/>
    <dgm:cxn modelId="{6DA20945-0100-46C5-904C-5E55648ECF60}" srcId="{F3374312-F2B1-49A7-B593-8DE634958DBA}" destId="{2A0B67B3-84A8-4D1A-89B3-FC2ADDB4D5E3}" srcOrd="4" destOrd="0" parTransId="{DE84ABD5-0DE1-4FFE-97F4-37755B304ABA}" sibTransId="{75F1463C-3B08-4DE7-81FB-69C6CCE3EB41}"/>
    <dgm:cxn modelId="{9D473CCA-D6DF-4808-9067-19C000E342E2}" type="presOf" srcId="{F3374312-F2B1-49A7-B593-8DE634958DBA}" destId="{B223B2FD-4972-4D2D-B6A7-FAAF377F97A3}" srcOrd="0" destOrd="0" presId="urn:microsoft.com/office/officeart/2005/8/layout/bProcess2"/>
    <dgm:cxn modelId="{6103A09D-C692-43DC-AA39-E65368BD6D98}" type="presOf" srcId="{F2EE02A1-B411-462A-A555-2735CE9FD144}" destId="{66F2AD6A-CDFD-48D0-ACA9-FC82F905BE64}" srcOrd="0" destOrd="0" presId="urn:microsoft.com/office/officeart/2005/8/layout/bProcess2"/>
    <dgm:cxn modelId="{ADC0D23E-F669-418C-BBA3-B66486592E33}" type="presOf" srcId="{6A895922-D67E-4091-97D7-F99830218C46}" destId="{F8B0D5A8-62A8-48BC-9179-303C97475295}" srcOrd="0" destOrd="0" presId="urn:microsoft.com/office/officeart/2005/8/layout/bProcess2"/>
    <dgm:cxn modelId="{C205758B-6D68-4480-8EAD-404BF33714B6}" srcId="{F3374312-F2B1-49A7-B593-8DE634958DBA}" destId="{6A895922-D67E-4091-97D7-F99830218C46}" srcOrd="7" destOrd="0" parTransId="{76D2BBDF-157F-427A-B26C-ED98BD77939D}" sibTransId="{149FE156-C9FC-4344-80C7-0A178960D1FA}"/>
    <dgm:cxn modelId="{6E34F287-A0B4-420B-95C4-A32E71B1BC0C}" type="presOf" srcId="{71D9E8C1-C0B1-4E87-A570-224FB40BA3A7}" destId="{D8A72507-5645-4191-B3D9-292572DEEDBA}" srcOrd="0" destOrd="0" presId="urn:microsoft.com/office/officeart/2005/8/layout/bProcess2"/>
    <dgm:cxn modelId="{4042176F-A3A9-46FA-9D7D-A5C8986F93B1}" type="presOf" srcId="{EEAC946F-A912-4104-8DEB-452C47535315}" destId="{DB1F5299-D2D0-4020-A408-CF8905273073}" srcOrd="0" destOrd="0" presId="urn:microsoft.com/office/officeart/2005/8/layout/bProcess2"/>
    <dgm:cxn modelId="{5E317659-8A11-4C8D-BCE4-DFEE2EC41C6E}" type="presOf" srcId="{A193A73E-6D50-4BD0-BE7B-C9338B375C77}" destId="{51633DC4-88FC-4B4B-9CA4-7BC782151D10}" srcOrd="0" destOrd="0" presId="urn:microsoft.com/office/officeart/2005/8/layout/bProcess2"/>
    <dgm:cxn modelId="{FD711DFF-4016-498F-BCAE-EFE271F48BD2}" type="presOf" srcId="{7A35041B-C721-410F-A7BF-E629D199D5A2}" destId="{9318557D-E2F8-4ECA-A29D-B81CD591A4C1}" srcOrd="0" destOrd="0" presId="urn:microsoft.com/office/officeart/2005/8/layout/bProcess2"/>
    <dgm:cxn modelId="{C2D6C5C5-73DA-470A-B88A-6D7028132396}" type="presOf" srcId="{149FE156-C9FC-4344-80C7-0A178960D1FA}" destId="{C5AD56AA-7A49-43A3-8B8A-F1266A42B288}" srcOrd="0" destOrd="0" presId="urn:microsoft.com/office/officeart/2005/8/layout/bProcess2"/>
    <dgm:cxn modelId="{7F07D9E0-0DE4-42F8-BD1D-4BDF99F6D333}" type="presOf" srcId="{E6786284-B962-4576-8063-E5D0D0224E5C}" destId="{0B9C9F17-78BF-4FCF-BED1-EA9E53987155}" srcOrd="0" destOrd="0" presId="urn:microsoft.com/office/officeart/2005/8/layout/bProcess2"/>
    <dgm:cxn modelId="{3A498B47-518E-49C7-8DF2-36B566AE5FE9}" srcId="{F3374312-F2B1-49A7-B593-8DE634958DBA}" destId="{A193A73E-6D50-4BD0-BE7B-C9338B375C77}" srcOrd="3" destOrd="0" parTransId="{E40D66E4-187F-4101-AF06-2A88FC1663CF}" sibTransId="{65754D7B-80C4-49AF-A4B5-BAE48F261FAF}"/>
    <dgm:cxn modelId="{2FFC4D8D-F388-41F9-ABB8-80A1BB367DAE}" type="presOf" srcId="{2A0B67B3-84A8-4D1A-89B3-FC2ADDB4D5E3}" destId="{437A0567-20B5-4045-9138-A38FD627295D}" srcOrd="0" destOrd="0" presId="urn:microsoft.com/office/officeart/2005/8/layout/bProcess2"/>
    <dgm:cxn modelId="{F4C66422-0E3C-4A31-8656-B4E894646CE2}" type="presOf" srcId="{E92B2890-DF35-4F54-A5AF-F703B09CF98E}" destId="{8E6FEB1E-18E3-4654-BE48-BF87D79E3F19}" srcOrd="0" destOrd="0" presId="urn:microsoft.com/office/officeart/2005/8/layout/bProcess2"/>
    <dgm:cxn modelId="{1958A6E1-26CB-4517-9F18-F8876ED9D413}" type="presOf" srcId="{65754D7B-80C4-49AF-A4B5-BAE48F261FAF}" destId="{F12A6460-E6EC-4F5E-9C44-CB7C24976828}" srcOrd="0" destOrd="0" presId="urn:microsoft.com/office/officeart/2005/8/layout/bProcess2"/>
    <dgm:cxn modelId="{E39E6073-6935-4041-AD20-9EAF3FB8FC83}" type="presOf" srcId="{666D4CFD-5103-4B10-8657-3EB7DD0D82C5}" destId="{07E6FE04-974E-4B5B-906C-71C96607D016}" srcOrd="0" destOrd="0" presId="urn:microsoft.com/office/officeart/2005/8/layout/bProcess2"/>
    <dgm:cxn modelId="{E5D82178-A1A3-431D-B296-9F85F4E33AF1}" type="presOf" srcId="{9416FBCA-4FE8-49E2-B7EC-317F30CE24C4}" destId="{3A491313-6261-49B7-8A18-9CC5E8A54F61}" srcOrd="0" destOrd="0" presId="urn:microsoft.com/office/officeart/2005/8/layout/bProcess2"/>
    <dgm:cxn modelId="{3DBF1370-C540-4F24-A446-702D5AAB4B24}" srcId="{F3374312-F2B1-49A7-B593-8DE634958DBA}" destId="{05A384AD-F085-4F4C-AB71-CAD544380556}" srcOrd="8" destOrd="0" parTransId="{753E0488-2886-427C-B297-93FFEA301C60}" sibTransId="{0215BCA2-98CC-4EB6-87C1-A0B4542F0D3E}"/>
    <dgm:cxn modelId="{08BB2BAD-982F-47E9-80B5-AD7271DFCB95}" type="presParOf" srcId="{B223B2FD-4972-4D2D-B6A7-FAAF377F97A3}" destId="{0B9C9F17-78BF-4FCF-BED1-EA9E53987155}" srcOrd="0" destOrd="0" presId="urn:microsoft.com/office/officeart/2005/8/layout/bProcess2"/>
    <dgm:cxn modelId="{7C5FA0F3-4F1C-4E24-AEE3-4AA4EE22996C}" type="presParOf" srcId="{B223B2FD-4972-4D2D-B6A7-FAAF377F97A3}" destId="{9318557D-E2F8-4ECA-A29D-B81CD591A4C1}" srcOrd="1" destOrd="0" presId="urn:microsoft.com/office/officeart/2005/8/layout/bProcess2"/>
    <dgm:cxn modelId="{093D17F5-656B-4257-AC26-E9F6366B4714}" type="presParOf" srcId="{B223B2FD-4972-4D2D-B6A7-FAAF377F97A3}" destId="{612397F1-C306-4D97-AE2E-2319F5E725CB}" srcOrd="2" destOrd="0" presId="urn:microsoft.com/office/officeart/2005/8/layout/bProcess2"/>
    <dgm:cxn modelId="{0DB0D064-6607-48FD-9B90-1A8BD385FBC6}" type="presParOf" srcId="{612397F1-C306-4D97-AE2E-2319F5E725CB}" destId="{EAF7E98B-0823-4BBE-AAA4-307CF7818372}" srcOrd="0" destOrd="0" presId="urn:microsoft.com/office/officeart/2005/8/layout/bProcess2"/>
    <dgm:cxn modelId="{2B3FEF26-168F-480D-AE24-8A53DC38C09A}" type="presParOf" srcId="{612397F1-C306-4D97-AE2E-2319F5E725CB}" destId="{DB1F5299-D2D0-4020-A408-CF8905273073}" srcOrd="1" destOrd="0" presId="urn:microsoft.com/office/officeart/2005/8/layout/bProcess2"/>
    <dgm:cxn modelId="{49C71FB6-9A38-4E8B-972D-624CDB0D0929}" type="presParOf" srcId="{B223B2FD-4972-4D2D-B6A7-FAAF377F97A3}" destId="{8E6FEB1E-18E3-4654-BE48-BF87D79E3F19}" srcOrd="3" destOrd="0" presId="urn:microsoft.com/office/officeart/2005/8/layout/bProcess2"/>
    <dgm:cxn modelId="{21B22FAE-4C20-4F3A-96C7-2DFA47166D60}" type="presParOf" srcId="{B223B2FD-4972-4D2D-B6A7-FAAF377F97A3}" destId="{01D2A72F-C0E8-48CE-8155-1E7ED60E6B7B}" srcOrd="4" destOrd="0" presId="urn:microsoft.com/office/officeart/2005/8/layout/bProcess2"/>
    <dgm:cxn modelId="{B396700C-F749-4755-BBDD-AAB7AB75EFF7}" type="presParOf" srcId="{01D2A72F-C0E8-48CE-8155-1E7ED60E6B7B}" destId="{631A6F70-1264-47B4-B14A-2D07873940AF}" srcOrd="0" destOrd="0" presId="urn:microsoft.com/office/officeart/2005/8/layout/bProcess2"/>
    <dgm:cxn modelId="{7ADCE330-D9B8-4FB2-B357-38FAEB10E68A}" type="presParOf" srcId="{01D2A72F-C0E8-48CE-8155-1E7ED60E6B7B}" destId="{AA3BE623-38FA-4881-8444-79FF94AEFB5F}" srcOrd="1" destOrd="0" presId="urn:microsoft.com/office/officeart/2005/8/layout/bProcess2"/>
    <dgm:cxn modelId="{75D1005B-2D5C-4BEC-B9C4-F0349A820BBD}" type="presParOf" srcId="{B223B2FD-4972-4D2D-B6A7-FAAF377F97A3}" destId="{07E6FE04-974E-4B5B-906C-71C96607D016}" srcOrd="5" destOrd="0" presId="urn:microsoft.com/office/officeart/2005/8/layout/bProcess2"/>
    <dgm:cxn modelId="{3E3F8E32-492D-4B2B-BB0F-321A2AF64D25}" type="presParOf" srcId="{B223B2FD-4972-4D2D-B6A7-FAAF377F97A3}" destId="{796C98FC-5B4D-4BD2-B75D-C02FBDE248D2}" srcOrd="6" destOrd="0" presId="urn:microsoft.com/office/officeart/2005/8/layout/bProcess2"/>
    <dgm:cxn modelId="{7D88C26F-D0A2-46D7-A070-258990548A55}" type="presParOf" srcId="{796C98FC-5B4D-4BD2-B75D-C02FBDE248D2}" destId="{38F86D7B-89DA-4F80-8983-1A7C78D14AB9}" srcOrd="0" destOrd="0" presId="urn:microsoft.com/office/officeart/2005/8/layout/bProcess2"/>
    <dgm:cxn modelId="{71060B14-F9AA-4B84-A12B-7C33E26143D4}" type="presParOf" srcId="{796C98FC-5B4D-4BD2-B75D-C02FBDE248D2}" destId="{51633DC4-88FC-4B4B-9CA4-7BC782151D10}" srcOrd="1" destOrd="0" presId="urn:microsoft.com/office/officeart/2005/8/layout/bProcess2"/>
    <dgm:cxn modelId="{FE30A369-5126-4F00-A0E1-A05DCE8884E7}" type="presParOf" srcId="{B223B2FD-4972-4D2D-B6A7-FAAF377F97A3}" destId="{F12A6460-E6EC-4F5E-9C44-CB7C24976828}" srcOrd="7" destOrd="0" presId="urn:microsoft.com/office/officeart/2005/8/layout/bProcess2"/>
    <dgm:cxn modelId="{498A50C1-D4E6-491E-9F8A-DAB42447EB23}" type="presParOf" srcId="{B223B2FD-4972-4D2D-B6A7-FAAF377F97A3}" destId="{3DFDB388-1E3E-4CA8-81FD-203771F05B43}" srcOrd="8" destOrd="0" presId="urn:microsoft.com/office/officeart/2005/8/layout/bProcess2"/>
    <dgm:cxn modelId="{8F7FBD73-74DB-466C-99A8-C4BF1FAEE91A}" type="presParOf" srcId="{3DFDB388-1E3E-4CA8-81FD-203771F05B43}" destId="{C2B02317-E1D5-4DE4-AC05-B0D66D71416A}" srcOrd="0" destOrd="0" presId="urn:microsoft.com/office/officeart/2005/8/layout/bProcess2"/>
    <dgm:cxn modelId="{0793861E-4ECF-45F8-BB5C-D67CDD4C5F8A}" type="presParOf" srcId="{3DFDB388-1E3E-4CA8-81FD-203771F05B43}" destId="{437A0567-20B5-4045-9138-A38FD627295D}" srcOrd="1" destOrd="0" presId="urn:microsoft.com/office/officeart/2005/8/layout/bProcess2"/>
    <dgm:cxn modelId="{4D1C2DDA-55C2-4A6F-8AF6-17F38E4FF816}" type="presParOf" srcId="{B223B2FD-4972-4D2D-B6A7-FAAF377F97A3}" destId="{19AF8C4B-03B5-4041-A328-1B91007D8CB4}" srcOrd="9" destOrd="0" presId="urn:microsoft.com/office/officeart/2005/8/layout/bProcess2"/>
    <dgm:cxn modelId="{A80A4C2F-231C-4BC7-BF40-B5A41FB3D79E}" type="presParOf" srcId="{B223B2FD-4972-4D2D-B6A7-FAAF377F97A3}" destId="{4D194E37-9716-42ED-8019-BA381F7E2F7B}" srcOrd="10" destOrd="0" presId="urn:microsoft.com/office/officeart/2005/8/layout/bProcess2"/>
    <dgm:cxn modelId="{DCFD8B71-4A3E-4DE5-B601-93730539C385}" type="presParOf" srcId="{4D194E37-9716-42ED-8019-BA381F7E2F7B}" destId="{98904037-3315-42E9-890B-9139B9B41856}" srcOrd="0" destOrd="0" presId="urn:microsoft.com/office/officeart/2005/8/layout/bProcess2"/>
    <dgm:cxn modelId="{301EBB61-5163-4D1C-896F-7BCC32D61E18}" type="presParOf" srcId="{4D194E37-9716-42ED-8019-BA381F7E2F7B}" destId="{9F103097-B757-43D6-9EBF-FCD3EAC27484}" srcOrd="1" destOrd="0" presId="urn:microsoft.com/office/officeart/2005/8/layout/bProcess2"/>
    <dgm:cxn modelId="{271884E5-878C-4BDC-AB71-9E58C93A6BEC}" type="presParOf" srcId="{B223B2FD-4972-4D2D-B6A7-FAAF377F97A3}" destId="{66F2AD6A-CDFD-48D0-ACA9-FC82F905BE64}" srcOrd="11" destOrd="0" presId="urn:microsoft.com/office/officeart/2005/8/layout/bProcess2"/>
    <dgm:cxn modelId="{4D260B8E-4A77-4360-9B15-C76CA3CC84EF}" type="presParOf" srcId="{B223B2FD-4972-4D2D-B6A7-FAAF377F97A3}" destId="{744EDC2D-1BF9-4FF0-8A38-8894EAD37907}" srcOrd="12" destOrd="0" presId="urn:microsoft.com/office/officeart/2005/8/layout/bProcess2"/>
    <dgm:cxn modelId="{C8598882-1853-4B56-B0FC-484A59856F57}" type="presParOf" srcId="{744EDC2D-1BF9-4FF0-8A38-8894EAD37907}" destId="{BDFE558B-53EC-4BDE-A4DA-5512EA3ED121}" srcOrd="0" destOrd="0" presId="urn:microsoft.com/office/officeart/2005/8/layout/bProcess2"/>
    <dgm:cxn modelId="{75FCE54A-6B37-4AF0-A4A4-61ACA9F688AB}" type="presParOf" srcId="{744EDC2D-1BF9-4FF0-8A38-8894EAD37907}" destId="{3A491313-6261-49B7-8A18-9CC5E8A54F61}" srcOrd="1" destOrd="0" presId="urn:microsoft.com/office/officeart/2005/8/layout/bProcess2"/>
    <dgm:cxn modelId="{25ACE627-D928-4D7B-89A2-8F3EADACD7CC}" type="presParOf" srcId="{B223B2FD-4972-4D2D-B6A7-FAAF377F97A3}" destId="{D8A72507-5645-4191-B3D9-292572DEEDBA}" srcOrd="13" destOrd="0" presId="urn:microsoft.com/office/officeart/2005/8/layout/bProcess2"/>
    <dgm:cxn modelId="{4C9B92D5-C5B8-4855-AE86-7CA49BCD15EA}" type="presParOf" srcId="{B223B2FD-4972-4D2D-B6A7-FAAF377F97A3}" destId="{46B34DBA-6108-462C-AFEC-2EA77027ACC9}" srcOrd="14" destOrd="0" presId="urn:microsoft.com/office/officeart/2005/8/layout/bProcess2"/>
    <dgm:cxn modelId="{83FC7223-78F9-4CA2-9E98-8E608DE90084}" type="presParOf" srcId="{46B34DBA-6108-462C-AFEC-2EA77027ACC9}" destId="{93A91179-8FC1-4E48-9040-E27A0D468100}" srcOrd="0" destOrd="0" presId="urn:microsoft.com/office/officeart/2005/8/layout/bProcess2"/>
    <dgm:cxn modelId="{F0ED2B8D-6F58-4EF3-BE2C-55B021E9292D}" type="presParOf" srcId="{46B34DBA-6108-462C-AFEC-2EA77027ACC9}" destId="{F8B0D5A8-62A8-48BC-9179-303C97475295}" srcOrd="1" destOrd="0" presId="urn:microsoft.com/office/officeart/2005/8/layout/bProcess2"/>
    <dgm:cxn modelId="{CC98EA51-F9EF-4689-8459-47B9A077B1D4}" type="presParOf" srcId="{B223B2FD-4972-4D2D-B6A7-FAAF377F97A3}" destId="{C5AD56AA-7A49-43A3-8B8A-F1266A42B288}" srcOrd="15" destOrd="0" presId="urn:microsoft.com/office/officeart/2005/8/layout/bProcess2"/>
    <dgm:cxn modelId="{C0F05F81-C862-4FFB-9BF6-AD1CFE225C49}" type="presParOf" srcId="{B223B2FD-4972-4D2D-B6A7-FAAF377F97A3}" destId="{674CE44E-3668-452E-9F42-DF08BFDA5C1A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9B6304-A188-4567-9F9E-E99A74D0440D}" type="doc">
      <dgm:prSet loTypeId="urn:microsoft.com/office/officeart/2005/8/layout/orgChart1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B1FDC5AB-65B1-4ECC-8EEF-8C8EC0D2ABA1}">
      <dgm:prSet phldrT="[Текст]" custT="1"/>
      <dgm:spPr/>
      <dgm:t>
        <a:bodyPr/>
        <a:lstStyle/>
        <a:p>
          <a:r>
            <a:rPr lang="ru-RU" sz="1800" b="1" dirty="0" smtClean="0">
              <a:latin typeface="Cambria" panose="02040503050406030204" pitchFamily="18" charset="0"/>
              <a:ea typeface="Cambria" panose="02040503050406030204" pitchFamily="18" charset="0"/>
            </a:rPr>
            <a:t>Дополнительное зачисление</a:t>
          </a:r>
          <a:endParaRPr lang="ru-RU" sz="1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765DE47-1211-4DB2-BE7D-406DF1ABBCF7}" type="parTrans" cxnId="{DDBB6742-27B4-4A6B-9174-A132963F65EC}">
      <dgm:prSet/>
      <dgm:spPr/>
      <dgm:t>
        <a:bodyPr/>
        <a:lstStyle/>
        <a:p>
          <a:endParaRPr lang="ru-RU"/>
        </a:p>
      </dgm:t>
    </dgm:pt>
    <dgm:pt modelId="{C77606C6-EBD1-4E1E-9295-0E0796A2CCC0}" type="sibTrans" cxnId="{DDBB6742-27B4-4A6B-9174-A132963F65EC}">
      <dgm:prSet/>
      <dgm:spPr/>
      <dgm:t>
        <a:bodyPr/>
        <a:lstStyle/>
        <a:p>
          <a:endParaRPr lang="ru-RU"/>
        </a:p>
      </dgm:t>
    </dgm:pt>
    <dgm:pt modelId="{19496B9F-CA85-4FD1-B0AB-CB26DA21FEDA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Начало</a:t>
          </a:r>
        </a:p>
        <a:p>
          <a:pPr>
            <a:spcAft>
              <a:spcPct val="35000"/>
            </a:spcAft>
          </a:pPr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</a:rPr>
            <a:t>10.08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526B20F-7CCF-481E-8541-F65E593D4FA4}" type="parTrans" cxnId="{0E5EAA17-DF99-47CC-84C9-6EC997C18310}">
      <dgm:prSet/>
      <dgm:spPr/>
      <dgm:t>
        <a:bodyPr/>
        <a:lstStyle/>
        <a:p>
          <a:endParaRPr lang="ru-RU"/>
        </a:p>
      </dgm:t>
    </dgm:pt>
    <dgm:pt modelId="{039A0065-3539-493F-846C-F000DBC733F9}" type="sibTrans" cxnId="{0E5EAA17-DF99-47CC-84C9-6EC997C18310}">
      <dgm:prSet/>
      <dgm:spPr/>
      <dgm:t>
        <a:bodyPr/>
        <a:lstStyle/>
        <a:p>
          <a:endParaRPr lang="ru-RU"/>
        </a:p>
      </dgm:t>
    </dgm:pt>
    <dgm:pt modelId="{740E15B6-4CC0-4450-914E-D98645CFEEAA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Окончание</a:t>
          </a:r>
        </a:p>
        <a:p>
          <a:pPr>
            <a:spcAft>
              <a:spcPct val="35000"/>
            </a:spcAft>
          </a:pP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</a:rPr>
            <a:t>14.08</a:t>
          </a:r>
          <a:endParaRPr lang="ru-RU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1A51412-BF0B-4EFF-8F99-38064FBC2638}" type="parTrans" cxnId="{11A98353-D671-440D-9D29-04DA90611451}">
      <dgm:prSet/>
      <dgm:spPr/>
      <dgm:t>
        <a:bodyPr/>
        <a:lstStyle/>
        <a:p>
          <a:endParaRPr lang="ru-RU"/>
        </a:p>
      </dgm:t>
    </dgm:pt>
    <dgm:pt modelId="{2E539463-7794-4F96-AD56-537392A475FC}" type="sibTrans" cxnId="{11A98353-D671-440D-9D29-04DA90611451}">
      <dgm:prSet/>
      <dgm:spPr/>
      <dgm:t>
        <a:bodyPr/>
        <a:lstStyle/>
        <a:p>
          <a:endParaRPr lang="ru-RU"/>
        </a:p>
      </dgm:t>
    </dgm:pt>
    <dgm:pt modelId="{19B87B16-0C4D-4DB8-BC37-519510AEC75A}" type="pres">
      <dgm:prSet presAssocID="{049B6304-A188-4567-9F9E-E99A74D0440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D823B4A-86CF-4B92-9CCA-545F57AF2C3B}" type="pres">
      <dgm:prSet presAssocID="{B1FDC5AB-65B1-4ECC-8EEF-8C8EC0D2ABA1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2F2B8C6-E4A9-49CF-9F4D-01600F13F240}" type="pres">
      <dgm:prSet presAssocID="{B1FDC5AB-65B1-4ECC-8EEF-8C8EC0D2ABA1}" presName="rootComposite1" presStyleCnt="0"/>
      <dgm:spPr/>
      <dgm:t>
        <a:bodyPr/>
        <a:lstStyle/>
        <a:p>
          <a:endParaRPr lang="ru-RU"/>
        </a:p>
      </dgm:t>
    </dgm:pt>
    <dgm:pt modelId="{F49C17E9-DC8F-48B1-A677-54DCD7E70C1C}" type="pres">
      <dgm:prSet presAssocID="{B1FDC5AB-65B1-4ECC-8EEF-8C8EC0D2ABA1}" presName="rootText1" presStyleLbl="node0" presStyleIdx="0" presStyleCnt="1" custScaleX="219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407AB3-F003-48ED-A438-DBE0FCC3DAD5}" type="pres">
      <dgm:prSet presAssocID="{B1FDC5AB-65B1-4ECC-8EEF-8C8EC0D2ABA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5597C21-80F6-435D-BEA1-4FB3DBB77B27}" type="pres">
      <dgm:prSet presAssocID="{B1FDC5AB-65B1-4ECC-8EEF-8C8EC0D2ABA1}" presName="hierChild2" presStyleCnt="0"/>
      <dgm:spPr/>
      <dgm:t>
        <a:bodyPr/>
        <a:lstStyle/>
        <a:p>
          <a:endParaRPr lang="ru-RU"/>
        </a:p>
      </dgm:t>
    </dgm:pt>
    <dgm:pt modelId="{E7B930CE-02A3-4D4C-97EA-EA3FB4835661}" type="pres">
      <dgm:prSet presAssocID="{0526B20F-7CCF-481E-8541-F65E593D4FA4}" presName="Name37" presStyleLbl="parChTrans1D2" presStyleIdx="0" presStyleCnt="2"/>
      <dgm:spPr/>
      <dgm:t>
        <a:bodyPr/>
        <a:lstStyle/>
        <a:p>
          <a:endParaRPr lang="ru-RU"/>
        </a:p>
      </dgm:t>
    </dgm:pt>
    <dgm:pt modelId="{295CCA10-EF26-434C-8B8D-D09388AB5C4E}" type="pres">
      <dgm:prSet presAssocID="{19496B9F-CA85-4FD1-B0AB-CB26DA21FED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089BC810-245F-4EBD-891B-A4070173D9B2}" type="pres">
      <dgm:prSet presAssocID="{19496B9F-CA85-4FD1-B0AB-CB26DA21FEDA}" presName="rootComposite" presStyleCnt="0"/>
      <dgm:spPr/>
      <dgm:t>
        <a:bodyPr/>
        <a:lstStyle/>
        <a:p>
          <a:endParaRPr lang="ru-RU"/>
        </a:p>
      </dgm:t>
    </dgm:pt>
    <dgm:pt modelId="{1E829284-BA4C-45DC-A580-E43D4FCBD643}" type="pres">
      <dgm:prSet presAssocID="{19496B9F-CA85-4FD1-B0AB-CB26DA21FEDA}" presName="rootText" presStyleLbl="node2" presStyleIdx="0" presStyleCnt="2" custScaleX="11841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D2C42F4-DC48-4979-AF66-DAB27096CFAB}" type="pres">
      <dgm:prSet presAssocID="{19496B9F-CA85-4FD1-B0AB-CB26DA21FEDA}" presName="rootConnector" presStyleLbl="node2" presStyleIdx="0" presStyleCnt="2"/>
      <dgm:spPr/>
      <dgm:t>
        <a:bodyPr/>
        <a:lstStyle/>
        <a:p>
          <a:endParaRPr lang="ru-RU"/>
        </a:p>
      </dgm:t>
    </dgm:pt>
    <dgm:pt modelId="{BEFD5DD3-BD52-4A14-A360-6F43A7999786}" type="pres">
      <dgm:prSet presAssocID="{19496B9F-CA85-4FD1-B0AB-CB26DA21FEDA}" presName="hierChild4" presStyleCnt="0"/>
      <dgm:spPr/>
      <dgm:t>
        <a:bodyPr/>
        <a:lstStyle/>
        <a:p>
          <a:endParaRPr lang="ru-RU"/>
        </a:p>
      </dgm:t>
    </dgm:pt>
    <dgm:pt modelId="{F26A008E-FE7A-4D15-9E9F-5546B35226C0}" type="pres">
      <dgm:prSet presAssocID="{19496B9F-CA85-4FD1-B0AB-CB26DA21FEDA}" presName="hierChild5" presStyleCnt="0"/>
      <dgm:spPr/>
      <dgm:t>
        <a:bodyPr/>
        <a:lstStyle/>
        <a:p>
          <a:endParaRPr lang="ru-RU"/>
        </a:p>
      </dgm:t>
    </dgm:pt>
    <dgm:pt modelId="{F3C0E9E9-6642-4279-91D7-060B5D5A6F23}" type="pres">
      <dgm:prSet presAssocID="{41A51412-BF0B-4EFF-8F99-38064FBC2638}" presName="Name37" presStyleLbl="parChTrans1D2" presStyleIdx="1" presStyleCnt="2"/>
      <dgm:spPr/>
      <dgm:t>
        <a:bodyPr/>
        <a:lstStyle/>
        <a:p>
          <a:endParaRPr lang="ru-RU"/>
        </a:p>
      </dgm:t>
    </dgm:pt>
    <dgm:pt modelId="{6F1637B5-1F1D-4F4C-8A49-E258BB728D3F}" type="pres">
      <dgm:prSet presAssocID="{740E15B6-4CC0-4450-914E-D98645CFEEA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CE69539-9161-48E7-8ED3-44D562504BFB}" type="pres">
      <dgm:prSet presAssocID="{740E15B6-4CC0-4450-914E-D98645CFEEAA}" presName="rootComposite" presStyleCnt="0"/>
      <dgm:spPr/>
      <dgm:t>
        <a:bodyPr/>
        <a:lstStyle/>
        <a:p>
          <a:endParaRPr lang="ru-RU"/>
        </a:p>
      </dgm:t>
    </dgm:pt>
    <dgm:pt modelId="{0E72A46D-EC24-48DA-9E87-C20FEBF14CED}" type="pres">
      <dgm:prSet presAssocID="{740E15B6-4CC0-4450-914E-D98645CFEEAA}" presName="rootText" presStyleLbl="node2" presStyleIdx="1" presStyleCnt="2" custScaleX="1290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CD5C95-2F94-4292-A22A-A2FF26ADE4EA}" type="pres">
      <dgm:prSet presAssocID="{740E15B6-4CC0-4450-914E-D98645CFEEAA}" presName="rootConnector" presStyleLbl="node2" presStyleIdx="1" presStyleCnt="2"/>
      <dgm:spPr/>
      <dgm:t>
        <a:bodyPr/>
        <a:lstStyle/>
        <a:p>
          <a:endParaRPr lang="ru-RU"/>
        </a:p>
      </dgm:t>
    </dgm:pt>
    <dgm:pt modelId="{716B4FC5-13BB-4848-A15B-00E62CB3FD75}" type="pres">
      <dgm:prSet presAssocID="{740E15B6-4CC0-4450-914E-D98645CFEEAA}" presName="hierChild4" presStyleCnt="0"/>
      <dgm:spPr/>
      <dgm:t>
        <a:bodyPr/>
        <a:lstStyle/>
        <a:p>
          <a:endParaRPr lang="ru-RU"/>
        </a:p>
      </dgm:t>
    </dgm:pt>
    <dgm:pt modelId="{724D06E1-3B1D-4130-8EAF-30CDE033BC5C}" type="pres">
      <dgm:prSet presAssocID="{740E15B6-4CC0-4450-914E-D98645CFEEAA}" presName="hierChild5" presStyleCnt="0"/>
      <dgm:spPr/>
      <dgm:t>
        <a:bodyPr/>
        <a:lstStyle/>
        <a:p>
          <a:endParaRPr lang="ru-RU"/>
        </a:p>
      </dgm:t>
    </dgm:pt>
    <dgm:pt modelId="{D9293EB1-3C21-41F2-9FE9-BCBBAF41BF55}" type="pres">
      <dgm:prSet presAssocID="{B1FDC5AB-65B1-4ECC-8EEF-8C8EC0D2ABA1}" presName="hierChild3" presStyleCnt="0"/>
      <dgm:spPr/>
      <dgm:t>
        <a:bodyPr/>
        <a:lstStyle/>
        <a:p>
          <a:endParaRPr lang="ru-RU"/>
        </a:p>
      </dgm:t>
    </dgm:pt>
  </dgm:ptLst>
  <dgm:cxnLst>
    <dgm:cxn modelId="{DDBB6742-27B4-4A6B-9174-A132963F65EC}" srcId="{049B6304-A188-4567-9F9E-E99A74D0440D}" destId="{B1FDC5AB-65B1-4ECC-8EEF-8C8EC0D2ABA1}" srcOrd="0" destOrd="0" parTransId="{E765DE47-1211-4DB2-BE7D-406DF1ABBCF7}" sibTransId="{C77606C6-EBD1-4E1E-9295-0E0796A2CCC0}"/>
    <dgm:cxn modelId="{6C527990-B622-4E0C-ADFB-4B612DEB52D5}" type="presOf" srcId="{41A51412-BF0B-4EFF-8F99-38064FBC2638}" destId="{F3C0E9E9-6642-4279-91D7-060B5D5A6F23}" srcOrd="0" destOrd="0" presId="urn:microsoft.com/office/officeart/2005/8/layout/orgChart1"/>
    <dgm:cxn modelId="{16BD73B5-B09A-4064-95AC-E176A6109B67}" type="presOf" srcId="{049B6304-A188-4567-9F9E-E99A74D0440D}" destId="{19B87B16-0C4D-4DB8-BC37-519510AEC75A}" srcOrd="0" destOrd="0" presId="urn:microsoft.com/office/officeart/2005/8/layout/orgChart1"/>
    <dgm:cxn modelId="{11A98353-D671-440D-9D29-04DA90611451}" srcId="{B1FDC5AB-65B1-4ECC-8EEF-8C8EC0D2ABA1}" destId="{740E15B6-4CC0-4450-914E-D98645CFEEAA}" srcOrd="1" destOrd="0" parTransId="{41A51412-BF0B-4EFF-8F99-38064FBC2638}" sibTransId="{2E539463-7794-4F96-AD56-537392A475FC}"/>
    <dgm:cxn modelId="{8C5E8701-EE42-4C9B-9687-324F272321E7}" type="presOf" srcId="{B1FDC5AB-65B1-4ECC-8EEF-8C8EC0D2ABA1}" destId="{F49C17E9-DC8F-48B1-A677-54DCD7E70C1C}" srcOrd="0" destOrd="0" presId="urn:microsoft.com/office/officeart/2005/8/layout/orgChart1"/>
    <dgm:cxn modelId="{2941C083-3A2A-445C-AE80-DE460C0C7125}" type="presOf" srcId="{19496B9F-CA85-4FD1-B0AB-CB26DA21FEDA}" destId="{1E829284-BA4C-45DC-A580-E43D4FCBD643}" srcOrd="0" destOrd="0" presId="urn:microsoft.com/office/officeart/2005/8/layout/orgChart1"/>
    <dgm:cxn modelId="{E3024DBB-BC6B-4F5D-A50C-4E81D2AD6963}" type="presOf" srcId="{B1FDC5AB-65B1-4ECC-8EEF-8C8EC0D2ABA1}" destId="{D7407AB3-F003-48ED-A438-DBE0FCC3DAD5}" srcOrd="1" destOrd="0" presId="urn:microsoft.com/office/officeart/2005/8/layout/orgChart1"/>
    <dgm:cxn modelId="{9B9215AC-8D9C-4249-AF9D-4559B50B0502}" type="presOf" srcId="{0526B20F-7CCF-481E-8541-F65E593D4FA4}" destId="{E7B930CE-02A3-4D4C-97EA-EA3FB4835661}" srcOrd="0" destOrd="0" presId="urn:microsoft.com/office/officeart/2005/8/layout/orgChart1"/>
    <dgm:cxn modelId="{0E5EAA17-DF99-47CC-84C9-6EC997C18310}" srcId="{B1FDC5AB-65B1-4ECC-8EEF-8C8EC0D2ABA1}" destId="{19496B9F-CA85-4FD1-B0AB-CB26DA21FEDA}" srcOrd="0" destOrd="0" parTransId="{0526B20F-7CCF-481E-8541-F65E593D4FA4}" sibTransId="{039A0065-3539-493F-846C-F000DBC733F9}"/>
    <dgm:cxn modelId="{BE84DD5E-DA34-48AD-8148-D06BE882400E}" type="presOf" srcId="{740E15B6-4CC0-4450-914E-D98645CFEEAA}" destId="{0E72A46D-EC24-48DA-9E87-C20FEBF14CED}" srcOrd="0" destOrd="0" presId="urn:microsoft.com/office/officeart/2005/8/layout/orgChart1"/>
    <dgm:cxn modelId="{89A6B05B-6AB8-48E3-A9E3-02D34F60AB07}" type="presOf" srcId="{19496B9F-CA85-4FD1-B0AB-CB26DA21FEDA}" destId="{9D2C42F4-DC48-4979-AF66-DAB27096CFAB}" srcOrd="1" destOrd="0" presId="urn:microsoft.com/office/officeart/2005/8/layout/orgChart1"/>
    <dgm:cxn modelId="{18A493AB-85FD-4397-9892-49AB6F41E32D}" type="presOf" srcId="{740E15B6-4CC0-4450-914E-D98645CFEEAA}" destId="{9FCD5C95-2F94-4292-A22A-A2FF26ADE4EA}" srcOrd="1" destOrd="0" presId="urn:microsoft.com/office/officeart/2005/8/layout/orgChart1"/>
    <dgm:cxn modelId="{DA7EFFCA-DA05-4E96-8DEC-284EBB76BD22}" type="presParOf" srcId="{19B87B16-0C4D-4DB8-BC37-519510AEC75A}" destId="{7D823B4A-86CF-4B92-9CCA-545F57AF2C3B}" srcOrd="0" destOrd="0" presId="urn:microsoft.com/office/officeart/2005/8/layout/orgChart1"/>
    <dgm:cxn modelId="{FB4BA0FC-CD73-45D4-8075-3CA74796EAA5}" type="presParOf" srcId="{7D823B4A-86CF-4B92-9CCA-545F57AF2C3B}" destId="{82F2B8C6-E4A9-49CF-9F4D-01600F13F240}" srcOrd="0" destOrd="0" presId="urn:microsoft.com/office/officeart/2005/8/layout/orgChart1"/>
    <dgm:cxn modelId="{AD4C4219-EAA1-47AB-B262-A0EE2FDD30AC}" type="presParOf" srcId="{82F2B8C6-E4A9-49CF-9F4D-01600F13F240}" destId="{F49C17E9-DC8F-48B1-A677-54DCD7E70C1C}" srcOrd="0" destOrd="0" presId="urn:microsoft.com/office/officeart/2005/8/layout/orgChart1"/>
    <dgm:cxn modelId="{6B978777-5EDB-443E-BFEE-C9A733253EB9}" type="presParOf" srcId="{82F2B8C6-E4A9-49CF-9F4D-01600F13F240}" destId="{D7407AB3-F003-48ED-A438-DBE0FCC3DAD5}" srcOrd="1" destOrd="0" presId="urn:microsoft.com/office/officeart/2005/8/layout/orgChart1"/>
    <dgm:cxn modelId="{7F21368E-F6B0-4A11-9E02-0C8821DB72EB}" type="presParOf" srcId="{7D823B4A-86CF-4B92-9CCA-545F57AF2C3B}" destId="{95597C21-80F6-435D-BEA1-4FB3DBB77B27}" srcOrd="1" destOrd="0" presId="urn:microsoft.com/office/officeart/2005/8/layout/orgChart1"/>
    <dgm:cxn modelId="{D9316D78-DD69-40F1-82B2-2D423AF7DB5F}" type="presParOf" srcId="{95597C21-80F6-435D-BEA1-4FB3DBB77B27}" destId="{E7B930CE-02A3-4D4C-97EA-EA3FB4835661}" srcOrd="0" destOrd="0" presId="urn:microsoft.com/office/officeart/2005/8/layout/orgChart1"/>
    <dgm:cxn modelId="{DE8D05F4-D918-4AD9-BCE0-2CC99544100A}" type="presParOf" srcId="{95597C21-80F6-435D-BEA1-4FB3DBB77B27}" destId="{295CCA10-EF26-434C-8B8D-D09388AB5C4E}" srcOrd="1" destOrd="0" presId="urn:microsoft.com/office/officeart/2005/8/layout/orgChart1"/>
    <dgm:cxn modelId="{1BD40766-5B7E-46BC-B1C5-E3BF197CD725}" type="presParOf" srcId="{295CCA10-EF26-434C-8B8D-D09388AB5C4E}" destId="{089BC810-245F-4EBD-891B-A4070173D9B2}" srcOrd="0" destOrd="0" presId="urn:microsoft.com/office/officeart/2005/8/layout/orgChart1"/>
    <dgm:cxn modelId="{44A21AEC-72CF-4938-9008-98A15AB08A3A}" type="presParOf" srcId="{089BC810-245F-4EBD-891B-A4070173D9B2}" destId="{1E829284-BA4C-45DC-A580-E43D4FCBD643}" srcOrd="0" destOrd="0" presId="urn:microsoft.com/office/officeart/2005/8/layout/orgChart1"/>
    <dgm:cxn modelId="{754CED4D-73DB-452F-BD4F-086503AC9D44}" type="presParOf" srcId="{089BC810-245F-4EBD-891B-A4070173D9B2}" destId="{9D2C42F4-DC48-4979-AF66-DAB27096CFAB}" srcOrd="1" destOrd="0" presId="urn:microsoft.com/office/officeart/2005/8/layout/orgChart1"/>
    <dgm:cxn modelId="{3441E006-D78B-4194-94D4-C7911415FDB9}" type="presParOf" srcId="{295CCA10-EF26-434C-8B8D-D09388AB5C4E}" destId="{BEFD5DD3-BD52-4A14-A360-6F43A7999786}" srcOrd="1" destOrd="0" presId="urn:microsoft.com/office/officeart/2005/8/layout/orgChart1"/>
    <dgm:cxn modelId="{6C2F2407-1A2C-41E4-B912-27ED53FAA3D8}" type="presParOf" srcId="{295CCA10-EF26-434C-8B8D-D09388AB5C4E}" destId="{F26A008E-FE7A-4D15-9E9F-5546B35226C0}" srcOrd="2" destOrd="0" presId="urn:microsoft.com/office/officeart/2005/8/layout/orgChart1"/>
    <dgm:cxn modelId="{32E44AB2-1294-4D45-9B79-2121ECADE49B}" type="presParOf" srcId="{95597C21-80F6-435D-BEA1-4FB3DBB77B27}" destId="{F3C0E9E9-6642-4279-91D7-060B5D5A6F23}" srcOrd="2" destOrd="0" presId="urn:microsoft.com/office/officeart/2005/8/layout/orgChart1"/>
    <dgm:cxn modelId="{51F24516-E08F-4F79-8BFF-ECCF5971C13C}" type="presParOf" srcId="{95597C21-80F6-435D-BEA1-4FB3DBB77B27}" destId="{6F1637B5-1F1D-4F4C-8A49-E258BB728D3F}" srcOrd="3" destOrd="0" presId="urn:microsoft.com/office/officeart/2005/8/layout/orgChart1"/>
    <dgm:cxn modelId="{632694E5-E842-4D6E-81CA-A27032DC27F5}" type="presParOf" srcId="{6F1637B5-1F1D-4F4C-8A49-E258BB728D3F}" destId="{ACE69539-9161-48E7-8ED3-44D562504BFB}" srcOrd="0" destOrd="0" presId="urn:microsoft.com/office/officeart/2005/8/layout/orgChart1"/>
    <dgm:cxn modelId="{D4A86445-8A48-484E-8AB6-B00AE33EC153}" type="presParOf" srcId="{ACE69539-9161-48E7-8ED3-44D562504BFB}" destId="{0E72A46D-EC24-48DA-9E87-C20FEBF14CED}" srcOrd="0" destOrd="0" presId="urn:microsoft.com/office/officeart/2005/8/layout/orgChart1"/>
    <dgm:cxn modelId="{B7440E4F-A66D-464D-919F-C8AC72750E47}" type="presParOf" srcId="{ACE69539-9161-48E7-8ED3-44D562504BFB}" destId="{9FCD5C95-2F94-4292-A22A-A2FF26ADE4EA}" srcOrd="1" destOrd="0" presId="urn:microsoft.com/office/officeart/2005/8/layout/orgChart1"/>
    <dgm:cxn modelId="{6F4CB290-A1A9-4C27-A0BE-C7E2CC0089A8}" type="presParOf" srcId="{6F1637B5-1F1D-4F4C-8A49-E258BB728D3F}" destId="{716B4FC5-13BB-4848-A15B-00E62CB3FD75}" srcOrd="1" destOrd="0" presId="urn:microsoft.com/office/officeart/2005/8/layout/orgChart1"/>
    <dgm:cxn modelId="{A1666223-E94C-4076-BBC6-25D2F79065C2}" type="presParOf" srcId="{6F1637B5-1F1D-4F4C-8A49-E258BB728D3F}" destId="{724D06E1-3B1D-4130-8EAF-30CDE033BC5C}" srcOrd="2" destOrd="0" presId="urn:microsoft.com/office/officeart/2005/8/layout/orgChart1"/>
    <dgm:cxn modelId="{ED291148-DFF3-4B59-874D-237B1E0E497B}" type="presParOf" srcId="{7D823B4A-86CF-4B92-9CCA-545F57AF2C3B}" destId="{D9293EB1-3C21-41F2-9FE9-BCBBAF41BF5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6923FE-1AC9-44FE-B03F-BF78A253998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A9D0DEC4-9D2B-4DB5-BAA1-88876F95AB44}">
      <dgm:prSet phldrT="[Текст]" custT="1"/>
      <dgm:spPr/>
      <dgm:t>
        <a:bodyPr/>
        <a:lstStyle/>
        <a:p>
          <a:r>
            <a:rPr lang="ru-RU" sz="36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КВОТЫ</a:t>
          </a:r>
          <a:endParaRPr lang="ru-RU" sz="36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A07057F-D070-4C8B-A34E-EFCF4E92AAFB}" type="parTrans" cxnId="{22FEAD67-2B82-445F-A4F5-31ED2ABC420E}">
      <dgm:prSet/>
      <dgm:spPr/>
      <dgm:t>
        <a:bodyPr/>
        <a:lstStyle/>
        <a:p>
          <a:endParaRPr lang="ru-RU"/>
        </a:p>
      </dgm:t>
    </dgm:pt>
    <dgm:pt modelId="{1D0B9E8A-615F-4BCF-958C-D55DC8596DE9}" type="sibTrans" cxnId="{22FEAD67-2B82-445F-A4F5-31ED2ABC420E}">
      <dgm:prSet/>
      <dgm:spPr/>
      <dgm:t>
        <a:bodyPr/>
        <a:lstStyle/>
        <a:p>
          <a:endParaRPr lang="ru-RU"/>
        </a:p>
      </dgm:t>
    </dgm:pt>
    <dgm:pt modelId="{8EB37948-AD68-4A60-B533-CA2499AF6AF5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Особая квота</a:t>
          </a:r>
        </a:p>
      </dgm:t>
    </dgm:pt>
    <dgm:pt modelId="{A2A32C67-42E8-493D-8757-EE579CBF7156}" type="parTrans" cxnId="{F69D5232-F8F9-4073-8DE4-B155F104D775}">
      <dgm:prSet/>
      <dgm:spPr/>
      <dgm:t>
        <a:bodyPr/>
        <a:lstStyle/>
        <a:p>
          <a:endParaRPr lang="ru-RU"/>
        </a:p>
      </dgm:t>
    </dgm:pt>
    <dgm:pt modelId="{9BA18433-3BFB-418C-8358-B161B0C189B5}" type="sibTrans" cxnId="{F69D5232-F8F9-4073-8DE4-B155F104D775}">
      <dgm:prSet/>
      <dgm:spPr/>
      <dgm:t>
        <a:bodyPr/>
        <a:lstStyle/>
        <a:p>
          <a:endParaRPr lang="ru-RU"/>
        </a:p>
      </dgm:t>
    </dgm:pt>
    <dgm:pt modelId="{C016CA39-98DE-47FA-934D-EBFBB32C56E5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Отдельная квота</a:t>
          </a:r>
          <a:endParaRPr lang="ru-RU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427FF44-7AE3-4D8C-BFA0-0835E2DA337E}" type="parTrans" cxnId="{C2CD9C4C-AFB8-4AAC-88E2-1DE929F155E7}">
      <dgm:prSet/>
      <dgm:spPr/>
      <dgm:t>
        <a:bodyPr/>
        <a:lstStyle/>
        <a:p>
          <a:endParaRPr lang="ru-RU"/>
        </a:p>
      </dgm:t>
    </dgm:pt>
    <dgm:pt modelId="{5B4F4C00-6CDC-49C3-B771-61AED7D5F939}" type="sibTrans" cxnId="{C2CD9C4C-AFB8-4AAC-88E2-1DE929F155E7}">
      <dgm:prSet/>
      <dgm:spPr/>
      <dgm:t>
        <a:bodyPr/>
        <a:lstStyle/>
        <a:p>
          <a:endParaRPr lang="ru-RU"/>
        </a:p>
      </dgm:t>
    </dgm:pt>
    <dgm:pt modelId="{CCAB53AF-C19D-4F7B-80DA-A380B8FE5F47}">
      <dgm:prSet phldrT="[Текст]"/>
      <dgm:spPr/>
      <dgm:t>
        <a:bodyPr/>
        <a:lstStyle/>
        <a:p>
          <a:r>
            <a:rPr lang="ru-RU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Целевая квота</a:t>
          </a:r>
          <a:endParaRPr lang="ru-RU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8AB7080-3437-4E10-968A-38EB5741479F}" type="parTrans" cxnId="{8DC08DEA-2391-4B9C-9F01-E8DB200CAFC6}">
      <dgm:prSet/>
      <dgm:spPr/>
      <dgm:t>
        <a:bodyPr/>
        <a:lstStyle/>
        <a:p>
          <a:endParaRPr lang="ru-RU"/>
        </a:p>
      </dgm:t>
    </dgm:pt>
    <dgm:pt modelId="{4CD3A574-C513-442C-815D-7A72FDB9FBAE}" type="sibTrans" cxnId="{8DC08DEA-2391-4B9C-9F01-E8DB200CAFC6}">
      <dgm:prSet/>
      <dgm:spPr/>
      <dgm:t>
        <a:bodyPr/>
        <a:lstStyle/>
        <a:p>
          <a:endParaRPr lang="ru-RU"/>
        </a:p>
      </dgm:t>
    </dgm:pt>
    <dgm:pt modelId="{7A67D7A4-C31E-49CD-B9CB-C1D4302B2C09}" type="pres">
      <dgm:prSet presAssocID="{7B6923FE-1AC9-44FE-B03F-BF78A253998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B7222D-B78C-4A01-9D23-B637E24FE415}" type="pres">
      <dgm:prSet presAssocID="{A9D0DEC4-9D2B-4DB5-BAA1-88876F95AB44}" presName="root1" presStyleCnt="0"/>
      <dgm:spPr/>
    </dgm:pt>
    <dgm:pt modelId="{FAC60441-B63D-4B6A-B9E1-6662F94CC403}" type="pres">
      <dgm:prSet presAssocID="{A9D0DEC4-9D2B-4DB5-BAA1-88876F95AB4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DAD5E5-9271-45D3-ADB4-36D232D0D5BD}" type="pres">
      <dgm:prSet presAssocID="{A9D0DEC4-9D2B-4DB5-BAA1-88876F95AB44}" presName="level2hierChild" presStyleCnt="0"/>
      <dgm:spPr/>
    </dgm:pt>
    <dgm:pt modelId="{EF3C1B30-047F-46CF-855E-1B8644FCB9D1}" type="pres">
      <dgm:prSet presAssocID="{A2A32C67-42E8-493D-8757-EE579CBF715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08F816FD-3D31-4CE3-A39A-1325994A4EFB}" type="pres">
      <dgm:prSet presAssocID="{A2A32C67-42E8-493D-8757-EE579CBF715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20C37D6-288F-4236-BA3F-858AE80525B0}" type="pres">
      <dgm:prSet presAssocID="{8EB37948-AD68-4A60-B533-CA2499AF6AF5}" presName="root2" presStyleCnt="0"/>
      <dgm:spPr/>
    </dgm:pt>
    <dgm:pt modelId="{A77C22E9-18E2-4261-BC3D-4B3E49DD9E52}" type="pres">
      <dgm:prSet presAssocID="{8EB37948-AD68-4A60-B533-CA2499AF6AF5}" presName="LevelTwoTextNode" presStyleLbl="node2" presStyleIdx="0" presStyleCnt="3" custScaleX="1090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2596AC-225E-48DC-AD1C-B216B36F628B}" type="pres">
      <dgm:prSet presAssocID="{8EB37948-AD68-4A60-B533-CA2499AF6AF5}" presName="level3hierChild" presStyleCnt="0"/>
      <dgm:spPr/>
    </dgm:pt>
    <dgm:pt modelId="{F34BC761-574D-4020-A99A-A2AC046ED566}" type="pres">
      <dgm:prSet presAssocID="{0427FF44-7AE3-4D8C-BFA0-0835E2DA337E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529640E-4C3C-41CC-A0F0-999BD0DC0301}" type="pres">
      <dgm:prSet presAssocID="{0427FF44-7AE3-4D8C-BFA0-0835E2DA337E}" presName="connTx" presStyleLbl="parChTrans1D2" presStyleIdx="1" presStyleCnt="3"/>
      <dgm:spPr/>
      <dgm:t>
        <a:bodyPr/>
        <a:lstStyle/>
        <a:p>
          <a:endParaRPr lang="ru-RU"/>
        </a:p>
      </dgm:t>
    </dgm:pt>
    <dgm:pt modelId="{86B886DB-DF7F-450D-A2D8-7DEA575E3353}" type="pres">
      <dgm:prSet presAssocID="{C016CA39-98DE-47FA-934D-EBFBB32C56E5}" presName="root2" presStyleCnt="0"/>
      <dgm:spPr/>
    </dgm:pt>
    <dgm:pt modelId="{651075ED-AF18-4DF0-9942-D38FB25F7F02}" type="pres">
      <dgm:prSet presAssocID="{C016CA39-98DE-47FA-934D-EBFBB32C56E5}" presName="LevelTwoTextNode" presStyleLbl="node2" presStyleIdx="1" presStyleCnt="3" custScaleX="1090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52EBC33-7F28-406C-AC10-1C9277CA1064}" type="pres">
      <dgm:prSet presAssocID="{C016CA39-98DE-47FA-934D-EBFBB32C56E5}" presName="level3hierChild" presStyleCnt="0"/>
      <dgm:spPr/>
    </dgm:pt>
    <dgm:pt modelId="{DC315A47-FFEE-4E7E-9935-BC219244233C}" type="pres">
      <dgm:prSet presAssocID="{C8AB7080-3437-4E10-968A-38EB5741479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89BF2E6-1FA3-4F7A-AFD8-F1CA6F17CD3C}" type="pres">
      <dgm:prSet presAssocID="{C8AB7080-3437-4E10-968A-38EB5741479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E933323B-AFA0-48E0-99C7-662B394CD860}" type="pres">
      <dgm:prSet presAssocID="{CCAB53AF-C19D-4F7B-80DA-A380B8FE5F47}" presName="root2" presStyleCnt="0"/>
      <dgm:spPr/>
    </dgm:pt>
    <dgm:pt modelId="{32371868-63F7-40C4-ACD9-9C569CA1D8C2}" type="pres">
      <dgm:prSet presAssocID="{CCAB53AF-C19D-4F7B-80DA-A380B8FE5F47}" presName="LevelTwoTextNode" presStyleLbl="node2" presStyleIdx="2" presStyleCnt="3" custScaleX="1090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FE9E5F-18D6-4DB5-BC44-EFC0CBBC0782}" type="pres">
      <dgm:prSet presAssocID="{CCAB53AF-C19D-4F7B-80DA-A380B8FE5F47}" presName="level3hierChild" presStyleCnt="0"/>
      <dgm:spPr/>
    </dgm:pt>
  </dgm:ptLst>
  <dgm:cxnLst>
    <dgm:cxn modelId="{C1724DA9-6D3A-4B4C-B126-D98BF547334F}" type="presOf" srcId="{A2A32C67-42E8-493D-8757-EE579CBF7156}" destId="{EF3C1B30-047F-46CF-855E-1B8644FCB9D1}" srcOrd="0" destOrd="0" presId="urn:microsoft.com/office/officeart/2008/layout/HorizontalMultiLevelHierarchy"/>
    <dgm:cxn modelId="{A6A2E71B-FEC2-452F-92B8-976D93A214BD}" type="presOf" srcId="{A2A32C67-42E8-493D-8757-EE579CBF7156}" destId="{08F816FD-3D31-4CE3-A39A-1325994A4EFB}" srcOrd="1" destOrd="0" presId="urn:microsoft.com/office/officeart/2008/layout/HorizontalMultiLevelHierarchy"/>
    <dgm:cxn modelId="{8429DF0A-F51E-473A-95DA-9E53295B0AD8}" type="presOf" srcId="{0427FF44-7AE3-4D8C-BFA0-0835E2DA337E}" destId="{8529640E-4C3C-41CC-A0F0-999BD0DC0301}" srcOrd="1" destOrd="0" presId="urn:microsoft.com/office/officeart/2008/layout/HorizontalMultiLevelHierarchy"/>
    <dgm:cxn modelId="{91C14CF5-55DE-4BBE-AAC6-1525DA64ABFF}" type="presOf" srcId="{8EB37948-AD68-4A60-B533-CA2499AF6AF5}" destId="{A77C22E9-18E2-4261-BC3D-4B3E49DD9E52}" srcOrd="0" destOrd="0" presId="urn:microsoft.com/office/officeart/2008/layout/HorizontalMultiLevelHierarchy"/>
    <dgm:cxn modelId="{F69D5232-F8F9-4073-8DE4-B155F104D775}" srcId="{A9D0DEC4-9D2B-4DB5-BAA1-88876F95AB44}" destId="{8EB37948-AD68-4A60-B533-CA2499AF6AF5}" srcOrd="0" destOrd="0" parTransId="{A2A32C67-42E8-493D-8757-EE579CBF7156}" sibTransId="{9BA18433-3BFB-418C-8358-B161B0C189B5}"/>
    <dgm:cxn modelId="{C00D8379-B9CD-4E94-AF8D-594E769F05EF}" type="presOf" srcId="{C8AB7080-3437-4E10-968A-38EB5741479F}" destId="{C89BF2E6-1FA3-4F7A-AFD8-F1CA6F17CD3C}" srcOrd="1" destOrd="0" presId="urn:microsoft.com/office/officeart/2008/layout/HorizontalMultiLevelHierarchy"/>
    <dgm:cxn modelId="{6903518D-EAB7-40CA-8CD1-A2E379A00A29}" type="presOf" srcId="{7B6923FE-1AC9-44FE-B03F-BF78A253998C}" destId="{7A67D7A4-C31E-49CD-B9CB-C1D4302B2C09}" srcOrd="0" destOrd="0" presId="urn:microsoft.com/office/officeart/2008/layout/HorizontalMultiLevelHierarchy"/>
    <dgm:cxn modelId="{E5955D66-B69A-4E40-8595-32A53D09C43B}" type="presOf" srcId="{CCAB53AF-C19D-4F7B-80DA-A380B8FE5F47}" destId="{32371868-63F7-40C4-ACD9-9C569CA1D8C2}" srcOrd="0" destOrd="0" presId="urn:microsoft.com/office/officeart/2008/layout/HorizontalMultiLevelHierarchy"/>
    <dgm:cxn modelId="{F04AECB0-744C-4073-A36D-CD6B1A2FD914}" type="presOf" srcId="{C8AB7080-3437-4E10-968A-38EB5741479F}" destId="{DC315A47-FFEE-4E7E-9935-BC219244233C}" srcOrd="0" destOrd="0" presId="urn:microsoft.com/office/officeart/2008/layout/HorizontalMultiLevelHierarchy"/>
    <dgm:cxn modelId="{C2CD9C4C-AFB8-4AAC-88E2-1DE929F155E7}" srcId="{A9D0DEC4-9D2B-4DB5-BAA1-88876F95AB44}" destId="{C016CA39-98DE-47FA-934D-EBFBB32C56E5}" srcOrd="1" destOrd="0" parTransId="{0427FF44-7AE3-4D8C-BFA0-0835E2DA337E}" sibTransId="{5B4F4C00-6CDC-49C3-B771-61AED7D5F939}"/>
    <dgm:cxn modelId="{8DC08DEA-2391-4B9C-9F01-E8DB200CAFC6}" srcId="{A9D0DEC4-9D2B-4DB5-BAA1-88876F95AB44}" destId="{CCAB53AF-C19D-4F7B-80DA-A380B8FE5F47}" srcOrd="2" destOrd="0" parTransId="{C8AB7080-3437-4E10-968A-38EB5741479F}" sibTransId="{4CD3A574-C513-442C-815D-7A72FDB9FBAE}"/>
    <dgm:cxn modelId="{22FEAD67-2B82-445F-A4F5-31ED2ABC420E}" srcId="{7B6923FE-1AC9-44FE-B03F-BF78A253998C}" destId="{A9D0DEC4-9D2B-4DB5-BAA1-88876F95AB44}" srcOrd="0" destOrd="0" parTransId="{6A07057F-D070-4C8B-A34E-EFCF4E92AAFB}" sibTransId="{1D0B9E8A-615F-4BCF-958C-D55DC8596DE9}"/>
    <dgm:cxn modelId="{7079B39A-1393-45AE-9E82-20663B48DE7E}" type="presOf" srcId="{C016CA39-98DE-47FA-934D-EBFBB32C56E5}" destId="{651075ED-AF18-4DF0-9942-D38FB25F7F02}" srcOrd="0" destOrd="0" presId="urn:microsoft.com/office/officeart/2008/layout/HorizontalMultiLevelHierarchy"/>
    <dgm:cxn modelId="{51F7CAB3-5756-4A37-B463-BEF98D0CA46D}" type="presOf" srcId="{A9D0DEC4-9D2B-4DB5-BAA1-88876F95AB44}" destId="{FAC60441-B63D-4B6A-B9E1-6662F94CC403}" srcOrd="0" destOrd="0" presId="urn:microsoft.com/office/officeart/2008/layout/HorizontalMultiLevelHierarchy"/>
    <dgm:cxn modelId="{6D2F21E4-98D5-412C-A527-74CF44B1EEE3}" type="presOf" srcId="{0427FF44-7AE3-4D8C-BFA0-0835E2DA337E}" destId="{F34BC761-574D-4020-A99A-A2AC046ED566}" srcOrd="0" destOrd="0" presId="urn:microsoft.com/office/officeart/2008/layout/HorizontalMultiLevelHierarchy"/>
    <dgm:cxn modelId="{2AD19C38-DED5-48EE-B941-CB2B04A05D65}" type="presParOf" srcId="{7A67D7A4-C31E-49CD-B9CB-C1D4302B2C09}" destId="{97B7222D-B78C-4A01-9D23-B637E24FE415}" srcOrd="0" destOrd="0" presId="urn:microsoft.com/office/officeart/2008/layout/HorizontalMultiLevelHierarchy"/>
    <dgm:cxn modelId="{1A3EC378-80AE-45FF-91D9-470EFD3C72D8}" type="presParOf" srcId="{97B7222D-B78C-4A01-9D23-B637E24FE415}" destId="{FAC60441-B63D-4B6A-B9E1-6662F94CC403}" srcOrd="0" destOrd="0" presId="urn:microsoft.com/office/officeart/2008/layout/HorizontalMultiLevelHierarchy"/>
    <dgm:cxn modelId="{2C922735-A876-47D5-B3FE-EB08CF6A311A}" type="presParOf" srcId="{97B7222D-B78C-4A01-9D23-B637E24FE415}" destId="{89DAD5E5-9271-45D3-ADB4-36D232D0D5BD}" srcOrd="1" destOrd="0" presId="urn:microsoft.com/office/officeart/2008/layout/HorizontalMultiLevelHierarchy"/>
    <dgm:cxn modelId="{D6DED9B2-650A-4E3C-A3F2-12E5F618A627}" type="presParOf" srcId="{89DAD5E5-9271-45D3-ADB4-36D232D0D5BD}" destId="{EF3C1B30-047F-46CF-855E-1B8644FCB9D1}" srcOrd="0" destOrd="0" presId="urn:microsoft.com/office/officeart/2008/layout/HorizontalMultiLevelHierarchy"/>
    <dgm:cxn modelId="{FA1E4A57-ADD2-4F78-BB92-381207C5562C}" type="presParOf" srcId="{EF3C1B30-047F-46CF-855E-1B8644FCB9D1}" destId="{08F816FD-3D31-4CE3-A39A-1325994A4EFB}" srcOrd="0" destOrd="0" presId="urn:microsoft.com/office/officeart/2008/layout/HorizontalMultiLevelHierarchy"/>
    <dgm:cxn modelId="{6B00268A-6176-40AD-9BA8-88D6F792DB13}" type="presParOf" srcId="{89DAD5E5-9271-45D3-ADB4-36D232D0D5BD}" destId="{820C37D6-288F-4236-BA3F-858AE80525B0}" srcOrd="1" destOrd="0" presId="urn:microsoft.com/office/officeart/2008/layout/HorizontalMultiLevelHierarchy"/>
    <dgm:cxn modelId="{4CDEDB4B-803C-4FD0-9CC4-B8E1770DE96B}" type="presParOf" srcId="{820C37D6-288F-4236-BA3F-858AE80525B0}" destId="{A77C22E9-18E2-4261-BC3D-4B3E49DD9E52}" srcOrd="0" destOrd="0" presId="urn:microsoft.com/office/officeart/2008/layout/HorizontalMultiLevelHierarchy"/>
    <dgm:cxn modelId="{60FA9A1D-C673-4334-A695-26362F7F076B}" type="presParOf" srcId="{820C37D6-288F-4236-BA3F-858AE80525B0}" destId="{7B2596AC-225E-48DC-AD1C-B216B36F628B}" srcOrd="1" destOrd="0" presId="urn:microsoft.com/office/officeart/2008/layout/HorizontalMultiLevelHierarchy"/>
    <dgm:cxn modelId="{D6C2812B-08AA-481A-876C-1993FAC2CA94}" type="presParOf" srcId="{89DAD5E5-9271-45D3-ADB4-36D232D0D5BD}" destId="{F34BC761-574D-4020-A99A-A2AC046ED566}" srcOrd="2" destOrd="0" presId="urn:microsoft.com/office/officeart/2008/layout/HorizontalMultiLevelHierarchy"/>
    <dgm:cxn modelId="{9EEEBB67-701A-4DB6-82D8-06E52FD14B2D}" type="presParOf" srcId="{F34BC761-574D-4020-A99A-A2AC046ED566}" destId="{8529640E-4C3C-41CC-A0F0-999BD0DC0301}" srcOrd="0" destOrd="0" presId="urn:microsoft.com/office/officeart/2008/layout/HorizontalMultiLevelHierarchy"/>
    <dgm:cxn modelId="{AA7C9EE6-5BE1-4578-9A00-5F3EB9983D56}" type="presParOf" srcId="{89DAD5E5-9271-45D3-ADB4-36D232D0D5BD}" destId="{86B886DB-DF7F-450D-A2D8-7DEA575E3353}" srcOrd="3" destOrd="0" presId="urn:microsoft.com/office/officeart/2008/layout/HorizontalMultiLevelHierarchy"/>
    <dgm:cxn modelId="{4370700A-C9AB-4B69-BA38-6802FAE10D7E}" type="presParOf" srcId="{86B886DB-DF7F-450D-A2D8-7DEA575E3353}" destId="{651075ED-AF18-4DF0-9942-D38FB25F7F02}" srcOrd="0" destOrd="0" presId="urn:microsoft.com/office/officeart/2008/layout/HorizontalMultiLevelHierarchy"/>
    <dgm:cxn modelId="{50FB7DE5-1CE5-4D72-B4AF-565CAA82526D}" type="presParOf" srcId="{86B886DB-DF7F-450D-A2D8-7DEA575E3353}" destId="{852EBC33-7F28-406C-AC10-1C9277CA1064}" srcOrd="1" destOrd="0" presId="urn:microsoft.com/office/officeart/2008/layout/HorizontalMultiLevelHierarchy"/>
    <dgm:cxn modelId="{C3BDC2F8-C367-41E0-84B5-24544451E579}" type="presParOf" srcId="{89DAD5E5-9271-45D3-ADB4-36D232D0D5BD}" destId="{DC315A47-FFEE-4E7E-9935-BC219244233C}" srcOrd="4" destOrd="0" presId="urn:microsoft.com/office/officeart/2008/layout/HorizontalMultiLevelHierarchy"/>
    <dgm:cxn modelId="{093AD08A-0DAF-4CEA-A4B9-DE6FAE37A67F}" type="presParOf" srcId="{DC315A47-FFEE-4E7E-9935-BC219244233C}" destId="{C89BF2E6-1FA3-4F7A-AFD8-F1CA6F17CD3C}" srcOrd="0" destOrd="0" presId="urn:microsoft.com/office/officeart/2008/layout/HorizontalMultiLevelHierarchy"/>
    <dgm:cxn modelId="{FB728119-5264-4C42-A30E-58C4BB73D304}" type="presParOf" srcId="{89DAD5E5-9271-45D3-ADB4-36D232D0D5BD}" destId="{E933323B-AFA0-48E0-99C7-662B394CD860}" srcOrd="5" destOrd="0" presId="urn:microsoft.com/office/officeart/2008/layout/HorizontalMultiLevelHierarchy"/>
    <dgm:cxn modelId="{7C00E97A-405E-4742-A0B1-640F60B29A51}" type="presParOf" srcId="{E933323B-AFA0-48E0-99C7-662B394CD860}" destId="{32371868-63F7-40C4-ACD9-9C569CA1D8C2}" srcOrd="0" destOrd="0" presId="urn:microsoft.com/office/officeart/2008/layout/HorizontalMultiLevelHierarchy"/>
    <dgm:cxn modelId="{B0996934-40D2-45F7-955B-8A3F9E820899}" type="presParOf" srcId="{E933323B-AFA0-48E0-99C7-662B394CD860}" destId="{91FE9E5F-18D6-4DB5-BC44-EFC0CBBC078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192148-30D3-4F53-AC1C-81A59E22DD66}" type="doc">
      <dgm:prSet loTypeId="urn:microsoft.com/office/officeart/2005/8/layout/list1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3084CB18-0DF9-47A6-B5FB-0FF9D30383D2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1800" dirty="0" smtClean="0">
              <a:latin typeface="Cambria" panose="02040503050406030204" pitchFamily="18" charset="0"/>
            </a:rPr>
            <a:t>Зачисленный на приоритетном этапе может:</a:t>
          </a:r>
        </a:p>
        <a:p>
          <a:pPr>
            <a:spcAft>
              <a:spcPct val="35000"/>
            </a:spcAft>
          </a:pPr>
          <a:r>
            <a:rPr lang="ru-RU" sz="1800" dirty="0" smtClean="0">
              <a:latin typeface="Cambria" panose="02040503050406030204" pitchFamily="18" charset="0"/>
            </a:rPr>
            <a:t>Подать заявление об отказе от зачисления и участвовать в общем конкурсе </a:t>
          </a:r>
          <a:endParaRPr lang="ru-RU" sz="1800" dirty="0">
            <a:latin typeface="Cambria" panose="02040503050406030204" pitchFamily="18" charset="0"/>
          </a:endParaRPr>
        </a:p>
      </dgm:t>
    </dgm:pt>
    <dgm:pt modelId="{CD50ED2F-6090-4C41-9C70-04D8F1476CA2}" type="parTrans" cxnId="{0688D3A0-401E-470C-8BB2-769B49CF7378}">
      <dgm:prSet/>
      <dgm:spPr/>
      <dgm:t>
        <a:bodyPr/>
        <a:lstStyle/>
        <a:p>
          <a:endParaRPr lang="ru-RU" sz="1400"/>
        </a:p>
      </dgm:t>
    </dgm:pt>
    <dgm:pt modelId="{F0664E64-DE4D-4BCD-B69E-83DCC192A82B}" type="sibTrans" cxnId="{0688D3A0-401E-470C-8BB2-769B49CF7378}">
      <dgm:prSet/>
      <dgm:spPr/>
      <dgm:t>
        <a:bodyPr/>
        <a:lstStyle/>
        <a:p>
          <a:endParaRPr lang="ru-RU" sz="1400"/>
        </a:p>
      </dgm:t>
    </dgm:pt>
    <dgm:pt modelId="{E5F3FA1D-C7A2-4FC5-9B14-0719F1BD0611}">
      <dgm:prSet phldrT="[Текст]" custT="1"/>
      <dgm:spPr/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Cambria" panose="02040503050406030204" pitchFamily="18" charset="0"/>
            </a:rPr>
            <a:t>Заявление должно быть подано не позднее дня завершения приема оригинала на основном этапе зачисления, т.е. до </a:t>
          </a:r>
          <a:r>
            <a:rPr lang="ru-RU" sz="1600" b="1" dirty="0" smtClean="0">
              <a:solidFill>
                <a:srgbClr val="002060"/>
              </a:solidFill>
              <a:latin typeface="Cambria" panose="02040503050406030204" pitchFamily="18" charset="0"/>
            </a:rPr>
            <a:t>3 августа</a:t>
          </a:r>
          <a:endParaRPr lang="ru-RU" sz="1600" b="1" dirty="0">
            <a:solidFill>
              <a:srgbClr val="002060"/>
            </a:solidFill>
            <a:latin typeface="Cambria" panose="02040503050406030204" pitchFamily="18" charset="0"/>
          </a:endParaRPr>
        </a:p>
      </dgm:t>
    </dgm:pt>
    <dgm:pt modelId="{D8919852-4970-474B-A6C8-A7DBAE58BDE3}" type="parTrans" cxnId="{55EA4EFF-3F2A-4530-B164-F27FF07D9E2C}">
      <dgm:prSet/>
      <dgm:spPr/>
      <dgm:t>
        <a:bodyPr/>
        <a:lstStyle/>
        <a:p>
          <a:endParaRPr lang="ru-RU" sz="1400"/>
        </a:p>
      </dgm:t>
    </dgm:pt>
    <dgm:pt modelId="{6454F1FF-75F6-4AFF-808B-6C45D2D0A06D}" type="sibTrans" cxnId="{55EA4EFF-3F2A-4530-B164-F27FF07D9E2C}">
      <dgm:prSet/>
      <dgm:spPr/>
      <dgm:t>
        <a:bodyPr/>
        <a:lstStyle/>
        <a:p>
          <a:endParaRPr lang="ru-RU" sz="1400"/>
        </a:p>
      </dgm:t>
    </dgm:pt>
    <dgm:pt modelId="{28E8D84E-918F-49AD-B206-52DB73A95698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Cambria" panose="02040503050406030204" pitchFamily="18" charset="0"/>
            </a:rPr>
            <a:t>Подать заявление об отказе от зачисления и заявление об отзыве оригинала и пойти в другой вуз</a:t>
          </a:r>
          <a:endParaRPr lang="ru-RU" sz="1600" dirty="0">
            <a:solidFill>
              <a:srgbClr val="002060"/>
            </a:solidFill>
            <a:latin typeface="Cambria" panose="02040503050406030204" pitchFamily="18" charset="0"/>
          </a:endParaRPr>
        </a:p>
      </dgm:t>
    </dgm:pt>
    <dgm:pt modelId="{EA82F873-3485-487B-A29F-FE635EE3B565}" type="parTrans" cxnId="{5005B91E-DA84-426E-9FBC-308B2BDBE1F1}">
      <dgm:prSet/>
      <dgm:spPr/>
      <dgm:t>
        <a:bodyPr/>
        <a:lstStyle/>
        <a:p>
          <a:endParaRPr lang="ru-RU"/>
        </a:p>
      </dgm:t>
    </dgm:pt>
    <dgm:pt modelId="{47DD9784-92AD-44EB-BB69-48AA3005B5CF}" type="sibTrans" cxnId="{5005B91E-DA84-426E-9FBC-308B2BDBE1F1}">
      <dgm:prSet/>
      <dgm:spPr/>
      <dgm:t>
        <a:bodyPr/>
        <a:lstStyle/>
        <a:p>
          <a:endParaRPr lang="ru-RU"/>
        </a:p>
      </dgm:t>
    </dgm:pt>
    <dgm:pt modelId="{6BD3AC22-DF9C-4346-BBC1-84C870A5F320}" type="pres">
      <dgm:prSet presAssocID="{05192148-30D3-4F53-AC1C-81A59E22DD6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1F6F1A-A698-48F4-A6C0-5FF09E5ED7D6}" type="pres">
      <dgm:prSet presAssocID="{3084CB18-0DF9-47A6-B5FB-0FF9D30383D2}" presName="parentLin" presStyleCnt="0"/>
      <dgm:spPr/>
      <dgm:t>
        <a:bodyPr/>
        <a:lstStyle/>
        <a:p>
          <a:endParaRPr lang="ru-RU"/>
        </a:p>
      </dgm:t>
    </dgm:pt>
    <dgm:pt modelId="{4C7A2D42-D9E0-4C18-921E-0F669C62E555}" type="pres">
      <dgm:prSet presAssocID="{3084CB18-0DF9-47A6-B5FB-0FF9D30383D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B931B87-2F1B-4AED-98A3-848A9F79ABD2}" type="pres">
      <dgm:prSet presAssocID="{3084CB18-0DF9-47A6-B5FB-0FF9D30383D2}" presName="parentText" presStyleLbl="node1" presStyleIdx="0" presStyleCnt="3" custScaleX="120774" custScaleY="853659" custLinFactNeighborX="-24459" custLinFactNeighborY="-221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F0C62B-7BAB-460E-A164-B60FD6E55771}" type="pres">
      <dgm:prSet presAssocID="{3084CB18-0DF9-47A6-B5FB-0FF9D30383D2}" presName="negativeSpace" presStyleCnt="0"/>
      <dgm:spPr/>
      <dgm:t>
        <a:bodyPr/>
        <a:lstStyle/>
        <a:p>
          <a:endParaRPr lang="ru-RU"/>
        </a:p>
      </dgm:t>
    </dgm:pt>
    <dgm:pt modelId="{46E3F9E8-2CA5-4BA3-874A-787580C28170}" type="pres">
      <dgm:prSet presAssocID="{3084CB18-0DF9-47A6-B5FB-0FF9D30383D2}" presName="childText" presStyleLbl="conFgAcc1" presStyleIdx="0" presStyleCnt="3" custScaleX="91216" custScaleY="285714" custLinFactY="-9024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6B930-A7B9-4FDD-8E36-6E90CA9AB5D1}" type="pres">
      <dgm:prSet presAssocID="{F0664E64-DE4D-4BCD-B69E-83DCC192A82B}" presName="spaceBetweenRectangles" presStyleCnt="0"/>
      <dgm:spPr/>
      <dgm:t>
        <a:bodyPr/>
        <a:lstStyle/>
        <a:p>
          <a:endParaRPr lang="ru-RU"/>
        </a:p>
      </dgm:t>
    </dgm:pt>
    <dgm:pt modelId="{45D2E777-72D2-4E62-A3ED-F342AAE1F541}" type="pres">
      <dgm:prSet presAssocID="{E5F3FA1D-C7A2-4FC5-9B14-0719F1BD0611}" presName="parentLin" presStyleCnt="0"/>
      <dgm:spPr/>
      <dgm:t>
        <a:bodyPr/>
        <a:lstStyle/>
        <a:p>
          <a:endParaRPr lang="ru-RU"/>
        </a:p>
      </dgm:t>
    </dgm:pt>
    <dgm:pt modelId="{68E5ECB1-EBBB-408F-974C-8FFFD8E95051}" type="pres">
      <dgm:prSet presAssocID="{E5F3FA1D-C7A2-4FC5-9B14-0719F1BD061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5F02B58-7EDE-4F39-A8BC-7200AED48D3B}" type="pres">
      <dgm:prSet presAssocID="{E5F3FA1D-C7A2-4FC5-9B14-0719F1BD0611}" presName="parentText" presStyleLbl="node1" presStyleIdx="1" presStyleCnt="3" custScaleX="120774" custScaleY="780488" custLinFactNeighborX="-4431" custLinFactNeighborY="-8301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71D83-AEE0-4968-8D32-451ABBB9EA09}" type="pres">
      <dgm:prSet presAssocID="{E5F3FA1D-C7A2-4FC5-9B14-0719F1BD0611}" presName="negativeSpace" presStyleCnt="0"/>
      <dgm:spPr/>
      <dgm:t>
        <a:bodyPr/>
        <a:lstStyle/>
        <a:p>
          <a:endParaRPr lang="ru-RU"/>
        </a:p>
      </dgm:t>
    </dgm:pt>
    <dgm:pt modelId="{CA43C858-D7C4-4890-9D29-E7368625146F}" type="pres">
      <dgm:prSet presAssocID="{E5F3FA1D-C7A2-4FC5-9B14-0719F1BD0611}" presName="childText" presStyleLbl="conFgAcc1" presStyleIdx="1" presStyleCnt="3" custScaleX="91216" custScaleY="258405" custLinFactY="-190321" custLinFactNeighborX="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BF004E-2C33-4587-A7B8-DF69D91EAEDA}" type="pres">
      <dgm:prSet presAssocID="{6454F1FF-75F6-4AFF-808B-6C45D2D0A06D}" presName="spaceBetweenRectangles" presStyleCnt="0"/>
      <dgm:spPr/>
      <dgm:t>
        <a:bodyPr/>
        <a:lstStyle/>
        <a:p>
          <a:endParaRPr lang="ru-RU"/>
        </a:p>
      </dgm:t>
    </dgm:pt>
    <dgm:pt modelId="{064E0709-207A-4BD1-B721-9B7EF62A65EF}" type="pres">
      <dgm:prSet presAssocID="{28E8D84E-918F-49AD-B206-52DB73A95698}" presName="parentLin" presStyleCnt="0"/>
      <dgm:spPr/>
      <dgm:t>
        <a:bodyPr/>
        <a:lstStyle/>
        <a:p>
          <a:endParaRPr lang="ru-RU"/>
        </a:p>
      </dgm:t>
    </dgm:pt>
    <dgm:pt modelId="{E10FCD6F-ABB7-4610-A2C6-6CE805A7BEAB}" type="pres">
      <dgm:prSet presAssocID="{28E8D84E-918F-49AD-B206-52DB73A9569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5C47398-E458-4957-89AE-912C3DA0DFC8}" type="pres">
      <dgm:prSet presAssocID="{28E8D84E-918F-49AD-B206-52DB73A95698}" presName="parentText" presStyleLbl="node1" presStyleIdx="2" presStyleCnt="3" custScaleX="120774" custScaleY="609756" custLinFactY="-1415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B419AD-33C3-43AB-8945-5B1EFBFE6B45}" type="pres">
      <dgm:prSet presAssocID="{28E8D84E-918F-49AD-B206-52DB73A95698}" presName="negativeSpace" presStyleCnt="0"/>
      <dgm:spPr/>
      <dgm:t>
        <a:bodyPr/>
        <a:lstStyle/>
        <a:p>
          <a:endParaRPr lang="ru-RU"/>
        </a:p>
      </dgm:t>
    </dgm:pt>
    <dgm:pt modelId="{F008B7D6-0F54-4087-9AF3-652F391A72BA}" type="pres">
      <dgm:prSet presAssocID="{28E8D84E-918F-49AD-B206-52DB73A95698}" presName="childText" presStyleLbl="conFgAcc1" presStyleIdx="2" presStyleCnt="3" custScaleX="91216" custScaleY="229468" custLinFactY="-100000" custLinFactNeighborY="-177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042BC8-356D-409C-8C2C-C7F625168E8D}" type="presOf" srcId="{E5F3FA1D-C7A2-4FC5-9B14-0719F1BD0611}" destId="{95F02B58-7EDE-4F39-A8BC-7200AED48D3B}" srcOrd="1" destOrd="0" presId="urn:microsoft.com/office/officeart/2005/8/layout/list1"/>
    <dgm:cxn modelId="{2EF811B9-F323-4737-A7A3-249D9872BC7B}" type="presOf" srcId="{E5F3FA1D-C7A2-4FC5-9B14-0719F1BD0611}" destId="{68E5ECB1-EBBB-408F-974C-8FFFD8E95051}" srcOrd="0" destOrd="0" presId="urn:microsoft.com/office/officeart/2005/8/layout/list1"/>
    <dgm:cxn modelId="{55EA4EFF-3F2A-4530-B164-F27FF07D9E2C}" srcId="{05192148-30D3-4F53-AC1C-81A59E22DD66}" destId="{E5F3FA1D-C7A2-4FC5-9B14-0719F1BD0611}" srcOrd="1" destOrd="0" parTransId="{D8919852-4970-474B-A6C8-A7DBAE58BDE3}" sibTransId="{6454F1FF-75F6-4AFF-808B-6C45D2D0A06D}"/>
    <dgm:cxn modelId="{36A80529-6EFA-4AE0-8BA5-61A6D0C9E8C6}" type="presOf" srcId="{3084CB18-0DF9-47A6-B5FB-0FF9D30383D2}" destId="{2B931B87-2F1B-4AED-98A3-848A9F79ABD2}" srcOrd="1" destOrd="0" presId="urn:microsoft.com/office/officeart/2005/8/layout/list1"/>
    <dgm:cxn modelId="{0688D3A0-401E-470C-8BB2-769B49CF7378}" srcId="{05192148-30D3-4F53-AC1C-81A59E22DD66}" destId="{3084CB18-0DF9-47A6-B5FB-0FF9D30383D2}" srcOrd="0" destOrd="0" parTransId="{CD50ED2F-6090-4C41-9C70-04D8F1476CA2}" sibTransId="{F0664E64-DE4D-4BCD-B69E-83DCC192A82B}"/>
    <dgm:cxn modelId="{40660DC0-0E44-41AE-B4F9-BD4CC4ECC6F1}" type="presOf" srcId="{28E8D84E-918F-49AD-B206-52DB73A95698}" destId="{E10FCD6F-ABB7-4610-A2C6-6CE805A7BEAB}" srcOrd="0" destOrd="0" presId="urn:microsoft.com/office/officeart/2005/8/layout/list1"/>
    <dgm:cxn modelId="{544928B6-9721-4094-A4AD-A4C1C45DD992}" type="presOf" srcId="{28E8D84E-918F-49AD-B206-52DB73A95698}" destId="{95C47398-E458-4957-89AE-912C3DA0DFC8}" srcOrd="1" destOrd="0" presId="urn:microsoft.com/office/officeart/2005/8/layout/list1"/>
    <dgm:cxn modelId="{07EC3DA1-719B-4046-A0FC-1045F183BE43}" type="presOf" srcId="{3084CB18-0DF9-47A6-B5FB-0FF9D30383D2}" destId="{4C7A2D42-D9E0-4C18-921E-0F669C62E555}" srcOrd="0" destOrd="0" presId="urn:microsoft.com/office/officeart/2005/8/layout/list1"/>
    <dgm:cxn modelId="{5005B91E-DA84-426E-9FBC-308B2BDBE1F1}" srcId="{05192148-30D3-4F53-AC1C-81A59E22DD66}" destId="{28E8D84E-918F-49AD-B206-52DB73A95698}" srcOrd="2" destOrd="0" parTransId="{EA82F873-3485-487B-A29F-FE635EE3B565}" sibTransId="{47DD9784-92AD-44EB-BB69-48AA3005B5CF}"/>
    <dgm:cxn modelId="{A8D38163-1EE5-47C6-9B1A-C50F6B4963BF}" type="presOf" srcId="{05192148-30D3-4F53-AC1C-81A59E22DD66}" destId="{6BD3AC22-DF9C-4346-BBC1-84C870A5F320}" srcOrd="0" destOrd="0" presId="urn:microsoft.com/office/officeart/2005/8/layout/list1"/>
    <dgm:cxn modelId="{00633E2C-964B-4192-BE40-691B3C1D3D7F}" type="presParOf" srcId="{6BD3AC22-DF9C-4346-BBC1-84C870A5F320}" destId="{031F6F1A-A698-48F4-A6C0-5FF09E5ED7D6}" srcOrd="0" destOrd="0" presId="urn:microsoft.com/office/officeart/2005/8/layout/list1"/>
    <dgm:cxn modelId="{0AC44577-1079-4AE4-BEE2-8E2291A18B6B}" type="presParOf" srcId="{031F6F1A-A698-48F4-A6C0-5FF09E5ED7D6}" destId="{4C7A2D42-D9E0-4C18-921E-0F669C62E555}" srcOrd="0" destOrd="0" presId="urn:microsoft.com/office/officeart/2005/8/layout/list1"/>
    <dgm:cxn modelId="{554FFD58-AD05-44B9-BFA4-3B941F173D77}" type="presParOf" srcId="{031F6F1A-A698-48F4-A6C0-5FF09E5ED7D6}" destId="{2B931B87-2F1B-4AED-98A3-848A9F79ABD2}" srcOrd="1" destOrd="0" presId="urn:microsoft.com/office/officeart/2005/8/layout/list1"/>
    <dgm:cxn modelId="{A6BADD4D-6A19-4248-AE14-0132DEEE009F}" type="presParOf" srcId="{6BD3AC22-DF9C-4346-BBC1-84C870A5F320}" destId="{78F0C62B-7BAB-460E-A164-B60FD6E55771}" srcOrd="1" destOrd="0" presId="urn:microsoft.com/office/officeart/2005/8/layout/list1"/>
    <dgm:cxn modelId="{5B875C4F-67F6-4CDA-8CE0-D66E9B98540F}" type="presParOf" srcId="{6BD3AC22-DF9C-4346-BBC1-84C870A5F320}" destId="{46E3F9E8-2CA5-4BA3-874A-787580C28170}" srcOrd="2" destOrd="0" presId="urn:microsoft.com/office/officeart/2005/8/layout/list1"/>
    <dgm:cxn modelId="{DAC80CC8-DE4D-4608-9CD6-93C19C4318A7}" type="presParOf" srcId="{6BD3AC22-DF9C-4346-BBC1-84C870A5F320}" destId="{C626B930-A7B9-4FDD-8E36-6E90CA9AB5D1}" srcOrd="3" destOrd="0" presId="urn:microsoft.com/office/officeart/2005/8/layout/list1"/>
    <dgm:cxn modelId="{ABAC3698-7525-4912-A0A5-CEA3D8AA8C3A}" type="presParOf" srcId="{6BD3AC22-DF9C-4346-BBC1-84C870A5F320}" destId="{45D2E777-72D2-4E62-A3ED-F342AAE1F541}" srcOrd="4" destOrd="0" presId="urn:microsoft.com/office/officeart/2005/8/layout/list1"/>
    <dgm:cxn modelId="{DE01A0A8-8492-4D3A-A917-B214AAB921FB}" type="presParOf" srcId="{45D2E777-72D2-4E62-A3ED-F342AAE1F541}" destId="{68E5ECB1-EBBB-408F-974C-8FFFD8E95051}" srcOrd="0" destOrd="0" presId="urn:microsoft.com/office/officeart/2005/8/layout/list1"/>
    <dgm:cxn modelId="{A6960010-C95D-47AA-8AFB-2BFD3411EE93}" type="presParOf" srcId="{45D2E777-72D2-4E62-A3ED-F342AAE1F541}" destId="{95F02B58-7EDE-4F39-A8BC-7200AED48D3B}" srcOrd="1" destOrd="0" presId="urn:microsoft.com/office/officeart/2005/8/layout/list1"/>
    <dgm:cxn modelId="{A4C4B37A-666C-4A38-9E1E-021DC8AFED2F}" type="presParOf" srcId="{6BD3AC22-DF9C-4346-BBC1-84C870A5F320}" destId="{56A71D83-AEE0-4968-8D32-451ABBB9EA09}" srcOrd="5" destOrd="0" presId="urn:microsoft.com/office/officeart/2005/8/layout/list1"/>
    <dgm:cxn modelId="{487BEE31-CCB4-45A6-8029-CEF5F75014DC}" type="presParOf" srcId="{6BD3AC22-DF9C-4346-BBC1-84C870A5F320}" destId="{CA43C858-D7C4-4890-9D29-E7368625146F}" srcOrd="6" destOrd="0" presId="urn:microsoft.com/office/officeart/2005/8/layout/list1"/>
    <dgm:cxn modelId="{A98A1B04-3608-4D83-8BF1-3FEEA58C05D1}" type="presParOf" srcId="{6BD3AC22-DF9C-4346-BBC1-84C870A5F320}" destId="{B1BF004E-2C33-4587-A7B8-DF69D91EAEDA}" srcOrd="7" destOrd="0" presId="urn:microsoft.com/office/officeart/2005/8/layout/list1"/>
    <dgm:cxn modelId="{4E6CAF35-9085-4398-B335-D474EC74E773}" type="presParOf" srcId="{6BD3AC22-DF9C-4346-BBC1-84C870A5F320}" destId="{064E0709-207A-4BD1-B721-9B7EF62A65EF}" srcOrd="8" destOrd="0" presId="urn:microsoft.com/office/officeart/2005/8/layout/list1"/>
    <dgm:cxn modelId="{835F1A5C-D467-4161-82A6-6965B412B2D0}" type="presParOf" srcId="{064E0709-207A-4BD1-B721-9B7EF62A65EF}" destId="{E10FCD6F-ABB7-4610-A2C6-6CE805A7BEAB}" srcOrd="0" destOrd="0" presId="urn:microsoft.com/office/officeart/2005/8/layout/list1"/>
    <dgm:cxn modelId="{1A84284F-362D-4E1E-A552-6E0BA2DAB694}" type="presParOf" srcId="{064E0709-207A-4BD1-B721-9B7EF62A65EF}" destId="{95C47398-E458-4957-89AE-912C3DA0DFC8}" srcOrd="1" destOrd="0" presId="urn:microsoft.com/office/officeart/2005/8/layout/list1"/>
    <dgm:cxn modelId="{5594275F-A690-4BF1-B466-1C423023D554}" type="presParOf" srcId="{6BD3AC22-DF9C-4346-BBC1-84C870A5F320}" destId="{D3B419AD-33C3-43AB-8945-5B1EFBFE6B45}" srcOrd="9" destOrd="0" presId="urn:microsoft.com/office/officeart/2005/8/layout/list1"/>
    <dgm:cxn modelId="{D4BB27A6-ABE5-48D5-92CE-838906D6AE9A}" type="presParOf" srcId="{6BD3AC22-DF9C-4346-BBC1-84C870A5F320}" destId="{F008B7D6-0F54-4087-9AF3-652F391A72B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BCBFDC-A3AC-41E7-A554-68DB371B930E}" type="doc">
      <dgm:prSet loTypeId="urn:microsoft.com/office/officeart/2005/8/layout/arrow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8A9D3F-49AE-4117-9A09-3CB14DDC1F0E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effectLst/>
              <a:latin typeface="Cambria" panose="02040503050406030204" pitchFamily="18" charset="0"/>
            </a:rPr>
            <a:t>На бюджетные места</a:t>
          </a:r>
          <a:endParaRPr lang="ru-RU" sz="1800" b="1" dirty="0">
            <a:solidFill>
              <a:srgbClr val="002060"/>
            </a:solidFill>
            <a:latin typeface="Cambria" panose="02040503050406030204" pitchFamily="18" charset="0"/>
          </a:endParaRPr>
        </a:p>
      </dgm:t>
    </dgm:pt>
    <dgm:pt modelId="{E84DCD43-EF2E-4176-A2E3-4DE1E82FDDE8}" type="parTrans" cxnId="{C5EF1A16-A87A-4AF7-A444-CDA30BF533F1}">
      <dgm:prSet/>
      <dgm:spPr/>
      <dgm:t>
        <a:bodyPr/>
        <a:lstStyle/>
        <a:p>
          <a:endParaRPr lang="ru-RU"/>
        </a:p>
      </dgm:t>
    </dgm:pt>
    <dgm:pt modelId="{DAA5462D-C7AE-4C5B-84FB-E216E571D638}" type="sibTrans" cxnId="{C5EF1A16-A87A-4AF7-A444-CDA30BF533F1}">
      <dgm:prSet/>
      <dgm:spPr/>
      <dgm:t>
        <a:bodyPr/>
        <a:lstStyle/>
        <a:p>
          <a:endParaRPr lang="ru-RU"/>
        </a:p>
      </dgm:t>
    </dgm:pt>
    <dgm:pt modelId="{C7469321-20DE-4202-A2EF-C01D96C85D9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2060"/>
              </a:solidFill>
              <a:effectLst/>
              <a:latin typeface="Cambria" panose="02040503050406030204" pitchFamily="18" charset="0"/>
            </a:rPr>
            <a:t>На платные места</a:t>
          </a:r>
          <a:endParaRPr lang="ru-RU" sz="1800" b="1" dirty="0">
            <a:solidFill>
              <a:srgbClr val="002060"/>
            </a:solidFill>
            <a:effectLst/>
            <a:latin typeface="Cambria" panose="02040503050406030204" pitchFamily="18" charset="0"/>
          </a:endParaRPr>
        </a:p>
      </dgm:t>
    </dgm:pt>
    <dgm:pt modelId="{A8C80581-497D-4906-9FE6-B4AC82D660F4}" type="parTrans" cxnId="{7562DC83-15AA-4721-9BF5-990305127FC0}">
      <dgm:prSet/>
      <dgm:spPr/>
      <dgm:t>
        <a:bodyPr/>
        <a:lstStyle/>
        <a:p>
          <a:endParaRPr lang="ru-RU"/>
        </a:p>
      </dgm:t>
    </dgm:pt>
    <dgm:pt modelId="{F0ACD3C9-C997-4F8B-841C-198AA71FDCF9}" type="sibTrans" cxnId="{7562DC83-15AA-4721-9BF5-990305127FC0}">
      <dgm:prSet/>
      <dgm:spPr/>
      <dgm:t>
        <a:bodyPr/>
        <a:lstStyle/>
        <a:p>
          <a:endParaRPr lang="ru-RU"/>
        </a:p>
      </dgm:t>
    </dgm:pt>
    <dgm:pt modelId="{13D4D60D-4F1F-4D75-BEE7-5D8CDEC1DA95}" type="pres">
      <dgm:prSet presAssocID="{69BCBFDC-A3AC-41E7-A554-68DB371B93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3890A58-BF68-43C3-9A42-2922D085FDFF}" type="pres">
      <dgm:prSet presAssocID="{3D8A9D3F-49AE-4117-9A09-3CB14DDC1F0E}" presName="arrow" presStyleLbl="node1" presStyleIdx="0" presStyleCnt="2" custScaleX="1059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8F9DDC-F1CD-47C9-8052-6B0AAE2187BF}" type="pres">
      <dgm:prSet presAssocID="{C7469321-20DE-4202-A2EF-C01D96C85D9D}" presName="arrow" presStyleLbl="node1" presStyleIdx="1" presStyleCnt="2" custScaleX="105495" custScaleY="91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62DC83-15AA-4721-9BF5-990305127FC0}" srcId="{69BCBFDC-A3AC-41E7-A554-68DB371B930E}" destId="{C7469321-20DE-4202-A2EF-C01D96C85D9D}" srcOrd="1" destOrd="0" parTransId="{A8C80581-497D-4906-9FE6-B4AC82D660F4}" sibTransId="{F0ACD3C9-C997-4F8B-841C-198AA71FDCF9}"/>
    <dgm:cxn modelId="{C5EF1A16-A87A-4AF7-A444-CDA30BF533F1}" srcId="{69BCBFDC-A3AC-41E7-A554-68DB371B930E}" destId="{3D8A9D3F-49AE-4117-9A09-3CB14DDC1F0E}" srcOrd="0" destOrd="0" parTransId="{E84DCD43-EF2E-4176-A2E3-4DE1E82FDDE8}" sibTransId="{DAA5462D-C7AE-4C5B-84FB-E216E571D638}"/>
    <dgm:cxn modelId="{B5C9E5EA-20F1-4A47-B9BD-0531F09F316C}" type="presOf" srcId="{C7469321-20DE-4202-A2EF-C01D96C85D9D}" destId="{548F9DDC-F1CD-47C9-8052-6B0AAE2187BF}" srcOrd="0" destOrd="0" presId="urn:microsoft.com/office/officeart/2005/8/layout/arrow1"/>
    <dgm:cxn modelId="{D59F10D6-CAB9-4927-B31C-7C4F02A032C5}" type="presOf" srcId="{69BCBFDC-A3AC-41E7-A554-68DB371B930E}" destId="{13D4D60D-4F1F-4D75-BEE7-5D8CDEC1DA95}" srcOrd="0" destOrd="0" presId="urn:microsoft.com/office/officeart/2005/8/layout/arrow1"/>
    <dgm:cxn modelId="{55763027-98F8-4AAC-BA2D-22487447459E}" type="presOf" srcId="{3D8A9D3F-49AE-4117-9A09-3CB14DDC1F0E}" destId="{A3890A58-BF68-43C3-9A42-2922D085FDFF}" srcOrd="0" destOrd="0" presId="urn:microsoft.com/office/officeart/2005/8/layout/arrow1"/>
    <dgm:cxn modelId="{3629E297-7E6A-4C47-8C76-3A3A9F5B514D}" type="presParOf" srcId="{13D4D60D-4F1F-4D75-BEE7-5D8CDEC1DA95}" destId="{A3890A58-BF68-43C3-9A42-2922D085FDFF}" srcOrd="0" destOrd="0" presId="urn:microsoft.com/office/officeart/2005/8/layout/arrow1"/>
    <dgm:cxn modelId="{B913B208-B81B-425D-8095-FFEC8F6F0A60}" type="presParOf" srcId="{13D4D60D-4F1F-4D75-BEE7-5D8CDEC1DA95}" destId="{548F9DDC-F1CD-47C9-8052-6B0AAE2187BF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9C9F17-78BF-4FCF-BED1-EA9E53987155}">
      <dsp:nvSpPr>
        <dsp:cNvPr id="0" name=""/>
        <dsp:cNvSpPr/>
      </dsp:nvSpPr>
      <dsp:spPr>
        <a:xfrm>
          <a:off x="78249" y="234154"/>
          <a:ext cx="1535099" cy="80558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20.06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начало</a:t>
          </a:r>
          <a:endParaRPr lang="ru-RU" sz="2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8249" y="234154"/>
        <a:ext cx="1535099" cy="805589"/>
      </dsp:txXfrm>
    </dsp:sp>
    <dsp:sp modelId="{9318557D-E2F8-4ECA-A29D-B81CD591A4C1}">
      <dsp:nvSpPr>
        <dsp:cNvPr id="0" name=""/>
        <dsp:cNvSpPr/>
      </dsp:nvSpPr>
      <dsp:spPr>
        <a:xfrm rot="10804226">
          <a:off x="576143" y="1275362"/>
          <a:ext cx="537284" cy="372767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1F5299-D2D0-4020-A408-CF8905273073}">
      <dsp:nvSpPr>
        <dsp:cNvPr id="0" name=""/>
        <dsp:cNvSpPr/>
      </dsp:nvSpPr>
      <dsp:spPr>
        <a:xfrm>
          <a:off x="3827" y="1862648"/>
          <a:ext cx="1679747" cy="963859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5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5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14.07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завершение приема  документов по ВИ</a:t>
          </a:r>
          <a:endParaRPr lang="ru-RU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827" y="1862648"/>
        <a:ext cx="1679747" cy="963859"/>
      </dsp:txXfrm>
    </dsp:sp>
    <dsp:sp modelId="{8E6FEB1E-18E3-4654-BE48-BF87D79E3F19}">
      <dsp:nvSpPr>
        <dsp:cNvPr id="0" name=""/>
        <dsp:cNvSpPr/>
      </dsp:nvSpPr>
      <dsp:spPr>
        <a:xfrm rot="10796518">
          <a:off x="576019" y="3107307"/>
          <a:ext cx="537284" cy="372767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50131"/>
                <a:satOff val="-459"/>
                <a:lumOff val="39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50131"/>
                <a:satOff val="-459"/>
                <a:lumOff val="39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50131"/>
                <a:satOff val="-459"/>
                <a:lumOff val="39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3BE623-38FA-4881-8444-79FF94AEFB5F}">
      <dsp:nvSpPr>
        <dsp:cNvPr id="0" name=""/>
        <dsp:cNvSpPr/>
      </dsp:nvSpPr>
      <dsp:spPr>
        <a:xfrm>
          <a:off x="167770" y="3739773"/>
          <a:ext cx="1356058" cy="135437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25.07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завершение приема  документов</a:t>
          </a:r>
          <a:endParaRPr lang="ru-RU" sz="1600" kern="1200" dirty="0"/>
        </a:p>
      </dsp:txBody>
      <dsp:txXfrm>
        <a:off x="167770" y="3739773"/>
        <a:ext cx="1356058" cy="1354378"/>
      </dsp:txXfrm>
    </dsp:sp>
    <dsp:sp modelId="{07E6FE04-974E-4B5B-906C-71C96607D016}">
      <dsp:nvSpPr>
        <dsp:cNvPr id="0" name=""/>
        <dsp:cNvSpPr/>
      </dsp:nvSpPr>
      <dsp:spPr>
        <a:xfrm rot="5442642">
          <a:off x="1765400" y="4245319"/>
          <a:ext cx="537284" cy="372767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100261"/>
                <a:satOff val="-919"/>
                <a:lumOff val="793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100261"/>
                <a:satOff val="-919"/>
                <a:lumOff val="793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100261"/>
                <a:satOff val="-919"/>
                <a:lumOff val="793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1633DC4-88FC-4B4B-9CA4-7BC782151D10}">
      <dsp:nvSpPr>
        <dsp:cNvPr id="0" name=""/>
        <dsp:cNvSpPr/>
      </dsp:nvSpPr>
      <dsp:spPr>
        <a:xfrm>
          <a:off x="2523110" y="3909297"/>
          <a:ext cx="1449387" cy="1074922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5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5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27.07</a:t>
          </a:r>
          <a:endParaRPr lang="ru-RU" sz="2800" kern="1200" dirty="0" smtClean="0">
            <a:latin typeface="Cambria" panose="02040503050406030204" pitchFamily="18" charset="0"/>
            <a:ea typeface="Cambria" panose="02040503050406030204" pitchFamily="18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публикация списков</a:t>
          </a:r>
          <a:r>
            <a:rPr lang="ru-RU" sz="16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endParaRPr lang="ru-RU" sz="1600" kern="1200" dirty="0"/>
        </a:p>
      </dsp:txBody>
      <dsp:txXfrm>
        <a:off x="2523110" y="3909297"/>
        <a:ext cx="1449387" cy="1074922"/>
      </dsp:txXfrm>
    </dsp:sp>
    <dsp:sp modelId="{F12A6460-E6EC-4F5E-9C44-CB7C24976828}">
      <dsp:nvSpPr>
        <dsp:cNvPr id="0" name=""/>
        <dsp:cNvSpPr/>
      </dsp:nvSpPr>
      <dsp:spPr>
        <a:xfrm rot="21583758">
          <a:off x="2974453" y="3263778"/>
          <a:ext cx="537284" cy="372767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150392"/>
                <a:satOff val="-1378"/>
                <a:lumOff val="1189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150392"/>
                <a:satOff val="-1378"/>
                <a:lumOff val="1189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150392"/>
                <a:satOff val="-1378"/>
                <a:lumOff val="1189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37A0567-20B5-4045-9138-A38FD627295D}">
      <dsp:nvSpPr>
        <dsp:cNvPr id="0" name=""/>
        <dsp:cNvSpPr/>
      </dsp:nvSpPr>
      <dsp:spPr>
        <a:xfrm>
          <a:off x="2453223" y="1677029"/>
          <a:ext cx="1569297" cy="1335098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28.07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(12.00 МСК)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завершение приёма оригиналов у особых прав</a:t>
          </a:r>
          <a:endParaRPr lang="ru-RU" sz="1300" b="0" kern="1200" dirty="0"/>
        </a:p>
      </dsp:txBody>
      <dsp:txXfrm>
        <a:off x="2453223" y="1677029"/>
        <a:ext cx="1569297" cy="1335098"/>
      </dsp:txXfrm>
    </dsp:sp>
    <dsp:sp modelId="{19AF8C4B-03B5-4041-A328-1B91007D8CB4}">
      <dsp:nvSpPr>
        <dsp:cNvPr id="0" name=""/>
        <dsp:cNvSpPr/>
      </dsp:nvSpPr>
      <dsp:spPr>
        <a:xfrm rot="5400000">
          <a:off x="4207490" y="2158194"/>
          <a:ext cx="537284" cy="372767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200523"/>
                <a:satOff val="-1837"/>
                <a:lumOff val="1585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200523"/>
                <a:satOff val="-1837"/>
                <a:lumOff val="1585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200523"/>
                <a:satOff val="-1837"/>
                <a:lumOff val="1585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103097-B757-43D6-9EBF-FCD3EAC27484}">
      <dsp:nvSpPr>
        <dsp:cNvPr id="0" name=""/>
        <dsp:cNvSpPr/>
      </dsp:nvSpPr>
      <dsp:spPr>
        <a:xfrm>
          <a:off x="4908645" y="1728562"/>
          <a:ext cx="1438687" cy="1232031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5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5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30.07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зачисление по особым правам</a:t>
          </a:r>
          <a:endParaRPr lang="ru-RU" sz="1800" kern="1200" dirty="0"/>
        </a:p>
      </dsp:txBody>
      <dsp:txXfrm>
        <a:off x="4908645" y="1728562"/>
        <a:ext cx="1438687" cy="1232031"/>
      </dsp:txXfrm>
    </dsp:sp>
    <dsp:sp modelId="{66F2AD6A-CDFD-48D0-ACA9-FC82F905BE64}">
      <dsp:nvSpPr>
        <dsp:cNvPr id="0" name=""/>
        <dsp:cNvSpPr/>
      </dsp:nvSpPr>
      <dsp:spPr>
        <a:xfrm rot="10800000">
          <a:off x="5359346" y="3223367"/>
          <a:ext cx="537284" cy="372767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250654"/>
                <a:satOff val="-2296"/>
                <a:lumOff val="1982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250654"/>
                <a:satOff val="-2296"/>
                <a:lumOff val="1982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250654"/>
                <a:satOff val="-2296"/>
                <a:lumOff val="1982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A491313-6261-49B7-8A18-9CC5E8A54F61}">
      <dsp:nvSpPr>
        <dsp:cNvPr id="0" name=""/>
        <dsp:cNvSpPr/>
      </dsp:nvSpPr>
      <dsp:spPr>
        <a:xfrm>
          <a:off x="4790071" y="3837807"/>
          <a:ext cx="1675835" cy="1158310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03.08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(12.00 МСК)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300" b="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завершение приёма оригиналов </a:t>
          </a:r>
          <a:endParaRPr lang="ru-RU" sz="1300" kern="1200" dirty="0"/>
        </a:p>
      </dsp:txBody>
      <dsp:txXfrm>
        <a:off x="4790071" y="3837807"/>
        <a:ext cx="1675835" cy="1158310"/>
      </dsp:txXfrm>
    </dsp:sp>
    <dsp:sp modelId="{D8A72507-5645-4191-B3D9-292572DEEDBA}">
      <dsp:nvSpPr>
        <dsp:cNvPr id="0" name=""/>
        <dsp:cNvSpPr/>
      </dsp:nvSpPr>
      <dsp:spPr>
        <a:xfrm rot="5365661">
          <a:off x="6651948" y="4217667"/>
          <a:ext cx="537284" cy="372767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300784"/>
                <a:satOff val="-2756"/>
                <a:lumOff val="2378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300784"/>
                <a:satOff val="-2756"/>
                <a:lumOff val="2378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300784"/>
                <a:satOff val="-2756"/>
                <a:lumOff val="2378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B0D5A8-62A8-48BC-9179-303C97475295}">
      <dsp:nvSpPr>
        <dsp:cNvPr id="0" name=""/>
        <dsp:cNvSpPr/>
      </dsp:nvSpPr>
      <dsp:spPr>
        <a:xfrm>
          <a:off x="7353734" y="3869216"/>
          <a:ext cx="2827879" cy="1032768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5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5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5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Зачисление</a:t>
          </a:r>
        </a:p>
      </dsp:txBody>
      <dsp:txXfrm>
        <a:off x="7767867" y="4020461"/>
        <a:ext cx="1999613" cy="730278"/>
      </dsp:txXfrm>
    </dsp:sp>
    <dsp:sp modelId="{C5AD56AA-7A49-43A3-8B8A-F1266A42B288}">
      <dsp:nvSpPr>
        <dsp:cNvPr id="0" name=""/>
        <dsp:cNvSpPr/>
      </dsp:nvSpPr>
      <dsp:spPr>
        <a:xfrm rot="12220">
          <a:off x="8502154" y="3320618"/>
          <a:ext cx="537284" cy="372767"/>
        </a:xfrm>
        <a:prstGeom prst="triangle">
          <a:avLst/>
        </a:prstGeom>
        <a:gradFill rotWithShape="0">
          <a:gsLst>
            <a:gs pos="0">
              <a:schemeClr val="accent1">
                <a:shade val="90000"/>
                <a:hueOff val="350915"/>
                <a:satOff val="-3215"/>
                <a:lumOff val="2775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90000"/>
                <a:hueOff val="350915"/>
                <a:satOff val="-3215"/>
                <a:lumOff val="2775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90000"/>
                <a:hueOff val="350915"/>
                <a:satOff val="-3215"/>
                <a:lumOff val="2775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74CE44E-3668-452E-9F42-DF08BFDA5C1A}">
      <dsp:nvSpPr>
        <dsp:cNvPr id="0" name=""/>
        <dsp:cNvSpPr/>
      </dsp:nvSpPr>
      <dsp:spPr>
        <a:xfrm>
          <a:off x="7239382" y="2271093"/>
          <a:ext cx="3068434" cy="894794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07.08</a:t>
          </a:r>
          <a:r>
            <a:rPr lang="ru-RU" sz="19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endParaRPr lang="ru-RU" sz="1900" b="0" kern="1200" dirty="0" smtClean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7239382" y="2271093"/>
        <a:ext cx="3068434" cy="894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0E9E9-6642-4279-91D7-060B5D5A6F23}">
      <dsp:nvSpPr>
        <dsp:cNvPr id="0" name=""/>
        <dsp:cNvSpPr/>
      </dsp:nvSpPr>
      <dsp:spPr>
        <a:xfrm>
          <a:off x="2670968" y="608753"/>
          <a:ext cx="847742" cy="255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695"/>
              </a:lnTo>
              <a:lnTo>
                <a:pt x="847742" y="127695"/>
              </a:lnTo>
              <a:lnTo>
                <a:pt x="847742" y="25539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930CE-02A3-4D4C-97EA-EA3FB4835661}">
      <dsp:nvSpPr>
        <dsp:cNvPr id="0" name=""/>
        <dsp:cNvSpPr/>
      </dsp:nvSpPr>
      <dsp:spPr>
        <a:xfrm>
          <a:off x="1758271" y="608753"/>
          <a:ext cx="912697" cy="255391"/>
        </a:xfrm>
        <a:custGeom>
          <a:avLst/>
          <a:gdLst/>
          <a:ahLst/>
          <a:cxnLst/>
          <a:rect l="0" t="0" r="0" b="0"/>
          <a:pathLst>
            <a:path>
              <a:moveTo>
                <a:pt x="912697" y="0"/>
              </a:moveTo>
              <a:lnTo>
                <a:pt x="912697" y="127695"/>
              </a:lnTo>
              <a:lnTo>
                <a:pt x="0" y="127695"/>
              </a:lnTo>
              <a:lnTo>
                <a:pt x="0" y="255391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9C17E9-DC8F-48B1-A677-54DCD7E70C1C}">
      <dsp:nvSpPr>
        <dsp:cNvPr id="0" name=""/>
        <dsp:cNvSpPr/>
      </dsp:nvSpPr>
      <dsp:spPr>
        <a:xfrm>
          <a:off x="1333499" y="677"/>
          <a:ext cx="2674937" cy="608075"/>
        </a:xfrm>
        <a:prstGeom prst="rect">
          <a:avLst/>
        </a:prstGeom>
        <a:solidFill>
          <a:schemeClr val="accent1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Дополнительное зачисление</a:t>
          </a:r>
          <a:endParaRPr lang="ru-RU" sz="1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333499" y="677"/>
        <a:ext cx="2674937" cy="608075"/>
      </dsp:txXfrm>
    </dsp:sp>
    <dsp:sp modelId="{1E829284-BA4C-45DC-A580-E43D4FCBD643}">
      <dsp:nvSpPr>
        <dsp:cNvPr id="0" name=""/>
        <dsp:cNvSpPr/>
      </dsp:nvSpPr>
      <dsp:spPr>
        <a:xfrm>
          <a:off x="1038224" y="864144"/>
          <a:ext cx="1440093" cy="60807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1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Начало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10.08</a:t>
          </a:r>
          <a:endParaRPr lang="ru-RU" sz="21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038224" y="864144"/>
        <a:ext cx="1440093" cy="608075"/>
      </dsp:txXfrm>
    </dsp:sp>
    <dsp:sp modelId="{0E72A46D-EC24-48DA-9E87-C20FEBF14CED}">
      <dsp:nvSpPr>
        <dsp:cNvPr id="0" name=""/>
        <dsp:cNvSpPr/>
      </dsp:nvSpPr>
      <dsp:spPr>
        <a:xfrm>
          <a:off x="2733709" y="864144"/>
          <a:ext cx="1570002" cy="608075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1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Окончание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ru-RU" sz="21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14.08</a:t>
          </a:r>
          <a:endParaRPr lang="ru-RU" sz="21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733709" y="864144"/>
        <a:ext cx="1570002" cy="6080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15A47-FFEE-4E7E-9935-BC219244233C}">
      <dsp:nvSpPr>
        <dsp:cNvPr id="0" name=""/>
        <dsp:cNvSpPr/>
      </dsp:nvSpPr>
      <dsp:spPr>
        <a:xfrm>
          <a:off x="1304439" y="1721575"/>
          <a:ext cx="429154" cy="8177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4577" y="0"/>
              </a:lnTo>
              <a:lnTo>
                <a:pt x="214577" y="817748"/>
              </a:lnTo>
              <a:lnTo>
                <a:pt x="429154" y="817748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95929" y="2107361"/>
        <a:ext cx="46175" cy="46175"/>
      </dsp:txXfrm>
    </dsp:sp>
    <dsp:sp modelId="{F34BC761-574D-4020-A99A-A2AC046ED566}">
      <dsp:nvSpPr>
        <dsp:cNvPr id="0" name=""/>
        <dsp:cNvSpPr/>
      </dsp:nvSpPr>
      <dsp:spPr>
        <a:xfrm>
          <a:off x="1304439" y="1675854"/>
          <a:ext cx="42915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9154" y="4572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508288" y="1710846"/>
        <a:ext cx="21457" cy="21457"/>
      </dsp:txXfrm>
    </dsp:sp>
    <dsp:sp modelId="{EF3C1B30-047F-46CF-855E-1B8644FCB9D1}">
      <dsp:nvSpPr>
        <dsp:cNvPr id="0" name=""/>
        <dsp:cNvSpPr/>
      </dsp:nvSpPr>
      <dsp:spPr>
        <a:xfrm>
          <a:off x="1304439" y="903826"/>
          <a:ext cx="429154" cy="817748"/>
        </a:xfrm>
        <a:custGeom>
          <a:avLst/>
          <a:gdLst/>
          <a:ahLst/>
          <a:cxnLst/>
          <a:rect l="0" t="0" r="0" b="0"/>
          <a:pathLst>
            <a:path>
              <a:moveTo>
                <a:pt x="0" y="817748"/>
              </a:moveTo>
              <a:lnTo>
                <a:pt x="214577" y="817748"/>
              </a:lnTo>
              <a:lnTo>
                <a:pt x="214577" y="0"/>
              </a:lnTo>
              <a:lnTo>
                <a:pt x="429154" y="0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495929" y="1289612"/>
        <a:ext cx="46175" cy="46175"/>
      </dsp:txXfrm>
    </dsp:sp>
    <dsp:sp modelId="{FAC60441-B63D-4B6A-B9E1-6662F94CC403}">
      <dsp:nvSpPr>
        <dsp:cNvPr id="0" name=""/>
        <dsp:cNvSpPr/>
      </dsp:nvSpPr>
      <dsp:spPr>
        <a:xfrm rot="16200000">
          <a:off x="-744234" y="1394475"/>
          <a:ext cx="3443150" cy="654198"/>
        </a:xfrm>
        <a:prstGeom prst="rect">
          <a:avLst/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КВОТЫ</a:t>
          </a:r>
          <a:endParaRPr lang="ru-RU" sz="36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-744234" y="1394475"/>
        <a:ext cx="3443150" cy="654198"/>
      </dsp:txXfrm>
    </dsp:sp>
    <dsp:sp modelId="{A77C22E9-18E2-4261-BC3D-4B3E49DD9E52}">
      <dsp:nvSpPr>
        <dsp:cNvPr id="0" name=""/>
        <dsp:cNvSpPr/>
      </dsp:nvSpPr>
      <dsp:spPr>
        <a:xfrm>
          <a:off x="1733594" y="576727"/>
          <a:ext cx="2339641" cy="654198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Особая квота</a:t>
          </a:r>
        </a:p>
      </dsp:txBody>
      <dsp:txXfrm>
        <a:off x="1733594" y="576727"/>
        <a:ext cx="2339641" cy="654198"/>
      </dsp:txXfrm>
    </dsp:sp>
    <dsp:sp modelId="{651075ED-AF18-4DF0-9942-D38FB25F7F02}">
      <dsp:nvSpPr>
        <dsp:cNvPr id="0" name=""/>
        <dsp:cNvSpPr/>
      </dsp:nvSpPr>
      <dsp:spPr>
        <a:xfrm>
          <a:off x="1733594" y="1394475"/>
          <a:ext cx="2339641" cy="654198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Отдельная квота</a:t>
          </a:r>
          <a:endParaRPr lang="ru-RU" sz="23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733594" y="1394475"/>
        <a:ext cx="2339641" cy="654198"/>
      </dsp:txXfrm>
    </dsp:sp>
    <dsp:sp modelId="{32371868-63F7-40C4-ACD9-9C569CA1D8C2}">
      <dsp:nvSpPr>
        <dsp:cNvPr id="0" name=""/>
        <dsp:cNvSpPr/>
      </dsp:nvSpPr>
      <dsp:spPr>
        <a:xfrm>
          <a:off x="1733594" y="2212223"/>
          <a:ext cx="2339641" cy="654198"/>
        </a:xfrm>
        <a:prstGeom prst="rect">
          <a:avLst/>
        </a:prstGeom>
        <a:solidFill>
          <a:schemeClr val="accent1">
            <a:alpha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rPr>
            <a:t>Целевая квота</a:t>
          </a:r>
          <a:endParaRPr lang="ru-RU" sz="2300" kern="1200" dirty="0">
            <a:solidFill>
              <a:srgbClr val="00206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733594" y="2212223"/>
        <a:ext cx="2339641" cy="6541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3F9E8-2CA5-4BA3-874A-787580C28170}">
      <dsp:nvSpPr>
        <dsp:cNvPr id="0" name=""/>
        <dsp:cNvSpPr/>
      </dsp:nvSpPr>
      <dsp:spPr>
        <a:xfrm>
          <a:off x="0" y="1055944"/>
          <a:ext cx="3887999" cy="3599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31B87-2F1B-4AED-98A3-848A9F79ABD2}">
      <dsp:nvSpPr>
        <dsp:cNvPr id="0" name=""/>
        <dsp:cNvSpPr/>
      </dsp:nvSpPr>
      <dsp:spPr>
        <a:xfrm>
          <a:off x="160836" y="0"/>
          <a:ext cx="3599999" cy="126000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6" tIns="0" rIns="11277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 smtClean="0">
              <a:latin typeface="Cambria" panose="02040503050406030204" pitchFamily="18" charset="0"/>
            </a:rPr>
            <a:t>Зачисленный на приоритетном этапе может: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Cambria" panose="02040503050406030204" pitchFamily="18" charset="0"/>
            </a:rPr>
            <a:t>Подать заявление об отказе от зачисления и участвовать в общем конкурсе </a:t>
          </a:r>
          <a:endParaRPr lang="ru-RU" sz="1800" kern="1200" dirty="0">
            <a:latin typeface="Cambria" panose="02040503050406030204" pitchFamily="18" charset="0"/>
          </a:endParaRPr>
        </a:p>
      </dsp:txBody>
      <dsp:txXfrm>
        <a:off x="222344" y="61508"/>
        <a:ext cx="3476983" cy="1136984"/>
      </dsp:txXfrm>
    </dsp:sp>
    <dsp:sp modelId="{CA43C858-D7C4-4890-9D29-E7368625146F}">
      <dsp:nvSpPr>
        <dsp:cNvPr id="0" name=""/>
        <dsp:cNvSpPr/>
      </dsp:nvSpPr>
      <dsp:spPr>
        <a:xfrm>
          <a:off x="0" y="2368051"/>
          <a:ext cx="3887999" cy="32559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02B58-7EDE-4F39-A8BC-7200AED48D3B}">
      <dsp:nvSpPr>
        <dsp:cNvPr id="0" name=""/>
        <dsp:cNvSpPr/>
      </dsp:nvSpPr>
      <dsp:spPr>
        <a:xfrm>
          <a:off x="203478" y="1461129"/>
          <a:ext cx="3599999" cy="1152000"/>
        </a:xfrm>
        <a:prstGeom prst="round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6" tIns="0" rIns="11277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anose="02040503050406030204" pitchFamily="18" charset="0"/>
            </a:rPr>
            <a:t>Заявление должно быть подано не позднее дня завершения приема оригинала на основном этапе зачисления, т.е. до </a:t>
          </a:r>
          <a:r>
            <a:rPr lang="ru-RU" sz="1600" b="1" kern="1200" dirty="0" smtClean="0">
              <a:solidFill>
                <a:srgbClr val="002060"/>
              </a:solidFill>
              <a:latin typeface="Cambria" panose="02040503050406030204" pitchFamily="18" charset="0"/>
            </a:rPr>
            <a:t>3 августа</a:t>
          </a:r>
          <a:endParaRPr lang="ru-RU" sz="1600" b="1" kern="1200" dirty="0">
            <a:solidFill>
              <a:srgbClr val="002060"/>
            </a:solidFill>
            <a:latin typeface="Cambria" panose="02040503050406030204" pitchFamily="18" charset="0"/>
          </a:endParaRPr>
        </a:p>
      </dsp:txBody>
      <dsp:txXfrm>
        <a:off x="259714" y="1517365"/>
        <a:ext cx="3487527" cy="1039528"/>
      </dsp:txXfrm>
    </dsp:sp>
    <dsp:sp modelId="{F008B7D6-0F54-4087-9AF3-652F391A72BA}">
      <dsp:nvSpPr>
        <dsp:cNvPr id="0" name=""/>
        <dsp:cNvSpPr/>
      </dsp:nvSpPr>
      <dsp:spPr>
        <a:xfrm>
          <a:off x="0" y="3583442"/>
          <a:ext cx="3887999" cy="2891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47398-E458-4957-89AE-912C3DA0DFC8}">
      <dsp:nvSpPr>
        <dsp:cNvPr id="0" name=""/>
        <dsp:cNvSpPr/>
      </dsp:nvSpPr>
      <dsp:spPr>
        <a:xfrm>
          <a:off x="212912" y="2845954"/>
          <a:ext cx="3599999" cy="899999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776" tIns="0" rIns="11277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2060"/>
              </a:solidFill>
              <a:latin typeface="Cambria" panose="02040503050406030204" pitchFamily="18" charset="0"/>
            </a:rPr>
            <a:t>Подать заявление об отказе от зачисления и заявление об отзыве оригинала и пойти в другой вуз</a:t>
          </a:r>
          <a:endParaRPr lang="ru-RU" sz="1600" kern="1200" dirty="0">
            <a:solidFill>
              <a:srgbClr val="002060"/>
            </a:solidFill>
            <a:latin typeface="Cambria" panose="02040503050406030204" pitchFamily="18" charset="0"/>
          </a:endParaRPr>
        </a:p>
      </dsp:txBody>
      <dsp:txXfrm>
        <a:off x="256846" y="2889888"/>
        <a:ext cx="3512131" cy="8121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890A58-BF68-43C3-9A42-2922D085FDFF}">
      <dsp:nvSpPr>
        <dsp:cNvPr id="0" name=""/>
        <dsp:cNvSpPr/>
      </dsp:nvSpPr>
      <dsp:spPr>
        <a:xfrm rot="16200000">
          <a:off x="-59806" y="671753"/>
          <a:ext cx="2228858" cy="2104542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effectLst/>
              <a:latin typeface="Cambria" panose="02040503050406030204" pitchFamily="18" charset="0"/>
            </a:rPr>
            <a:t>На бюджетные места</a:t>
          </a:r>
          <a:endParaRPr lang="ru-RU" sz="1800" b="1" kern="1200" dirty="0">
            <a:solidFill>
              <a:srgbClr val="002060"/>
            </a:solidFill>
            <a:latin typeface="Cambria" panose="02040503050406030204" pitchFamily="18" charset="0"/>
          </a:endParaRPr>
        </a:p>
      </dsp:txBody>
      <dsp:txXfrm rot="5400000">
        <a:off x="370647" y="1166809"/>
        <a:ext cx="1736247" cy="1114429"/>
      </dsp:txXfrm>
    </dsp:sp>
    <dsp:sp modelId="{548F9DDC-F1CD-47C9-8052-6B0AAE2187BF}">
      <dsp:nvSpPr>
        <dsp:cNvPr id="0" name=""/>
        <dsp:cNvSpPr/>
      </dsp:nvSpPr>
      <dsp:spPr>
        <a:xfrm rot="5400000">
          <a:off x="2260237" y="763532"/>
          <a:ext cx="2220187" cy="1920984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lumMod val="20000"/>
            <a:lumOff val="80000"/>
          </a:schemeClr>
        </a:solidFill>
        <a:ln>
          <a:solidFill>
            <a:srgbClr val="00B0F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060"/>
              </a:solidFill>
              <a:effectLst/>
              <a:latin typeface="Cambria" panose="02040503050406030204" pitchFamily="18" charset="0"/>
            </a:rPr>
            <a:t>На платные места</a:t>
          </a:r>
          <a:endParaRPr lang="ru-RU" sz="1800" b="1" kern="1200" dirty="0">
            <a:solidFill>
              <a:srgbClr val="002060"/>
            </a:solidFill>
            <a:effectLst/>
            <a:latin typeface="Cambria" panose="02040503050406030204" pitchFamily="18" charset="0"/>
          </a:endParaRPr>
        </a:p>
      </dsp:txBody>
      <dsp:txXfrm rot="-5400000">
        <a:off x="2409839" y="1168977"/>
        <a:ext cx="1584812" cy="1110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B9FC4D-F41B-4BCB-9F43-188A8E0366DE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B013C-6961-4E39-9CB1-6FC01C570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64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FAFFF9A076E9548A34181A724DBABF981C61B9D1010A7D9E1FF5FEB0B8690C67D8B542617373BDBFD26DBF4FEF25D8B30CE20CC708209B5CuBw1K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от 26.08.2022 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 814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ПРИКАЗ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21 августа 2020 г. N 1076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013C-6961-4E39-9CB1-6FC01C57054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99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013C-6961-4E39-9CB1-6FC01C57054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35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8CA5-A7EE-4962-9E56-159940F8038F}" type="datetime1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80124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51-BB35-458A-9EAF-2E40F27E4397}" type="datetime1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65353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CE26-C1F4-44F1-8D1D-68E92A172AC6}" type="datetime1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674444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58CA5-A7EE-4962-9E56-159940F8038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5452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6E12-E582-4EE9-A7DE-53FCB5D019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7523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DDA66-94E6-41FD-8070-87C75280211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9438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EEEE3-58A2-432D-82CF-F2B730E3C4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82418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6F7D-F848-4D24-844B-E09FA550046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21195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CD66-E685-40E6-9406-C81BBCDF914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82075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1D3F4-DF28-422B-BFE6-0D7D67F0DC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11968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E5F7-9100-4A4E-BCDB-0D67F64D1D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9965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B6E12-E582-4EE9-A7DE-53FCB5D019D2}" type="datetime1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00608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7FC9-145E-4DEC-AD9E-3402C60AF3B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39862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4E751-BB35-458A-9EAF-2E40F27E439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21360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8CE26-C1F4-44F1-8D1D-68E92A172A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7133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DDA66-94E6-41FD-8070-87C75280211F}" type="datetime1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79462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EEEE3-58A2-432D-82CF-F2B730E3C4FB}" type="datetime1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82729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6F7D-F848-4D24-844B-E09FA550046B}" type="datetime1">
              <a:rPr lang="ru-RU" smtClean="0"/>
              <a:t>29.05.2024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83752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2CD66-E685-40E6-9406-C81BBCDF914C}" type="datetime1">
              <a:rPr lang="ru-RU" smtClean="0"/>
              <a:t>29.05.2024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90143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1D3F4-DF28-422B-BFE6-0D7D67F0DC8B}" type="datetime1">
              <a:rPr lang="ru-RU" smtClean="0"/>
              <a:t>29.05.2024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67677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DE5F7-9100-4A4E-BCDB-0D67F64D1DDC}" type="datetime1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2859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57FC9-145E-4DEC-AD9E-3402C60AF3BB}" type="datetime1">
              <a:rPr lang="ru-RU" smtClean="0"/>
              <a:t>29.05.2024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55201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97DB2-9BEE-4746-A58A-B197E1A7C2CD}" type="datetime1">
              <a:rPr lang="ru-RU" smtClean="0"/>
              <a:t>29.05.2024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72B6F-8838-494A-A9C4-204E33639F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09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97DB2-9BEE-4746-A58A-B197E1A7C2C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72B6F-8838-494A-A9C4-204E33639FB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61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hyperlink" Target="https://trudvsem.ru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4.gif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microsoft.com/office/2007/relationships/hdphoto" Target="../media/hdphoto11.wdp"/><Relationship Id="rId4" Type="http://schemas.openxmlformats.org/officeDocument/2006/relationships/diagramData" Target="../diagrams/data4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hdphoto" Target="../media/hdphoto13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7.png"/><Relationship Id="rId5" Type="http://schemas.openxmlformats.org/officeDocument/2006/relationships/diagramQuickStyle" Target="../diagrams/quickStyle5.xml"/><Relationship Id="rId10" Type="http://schemas.microsoft.com/office/2007/relationships/hdphoto" Target="../media/hdphoto12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36.png"/><Relationship Id="rId1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1.wdp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2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pk_byud@gumrf.ru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hyperlink" Target="mailto:cent_edu@gumrf.ru" TargetMode="External"/><Relationship Id="rId4" Type="http://schemas.openxmlformats.org/officeDocument/2006/relationships/hyperlink" Target="mailto:pk_dogovor@gumrf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6.png"/><Relationship Id="rId18" Type="http://schemas.microsoft.com/office/2007/relationships/hdphoto" Target="../media/hdphoto3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openxmlformats.org/officeDocument/2006/relationships/image" Target="../media/image8.png"/><Relationship Id="rId2" Type="http://schemas.openxmlformats.org/officeDocument/2006/relationships/image" Target="../media/image3.jp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.pn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9.gif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k.gumrf.ru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3.jp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35" y="2199946"/>
            <a:ext cx="3715840" cy="370994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89443"/>
            <a:ext cx="121634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ФЕДЕРАЛЬНОЕ  ГОСУДАРСТВЕННОЕ БЮДЖЕТНОЕ ОБРАЗОВАТЕЛЬНОЕ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УЧРЕЖДЕНИЕ ВЫСШЕГО ОБРАЗОВАНИЯ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«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ГОСУДАРСТВЕННЫЙ УНИВЕРСИТЕТ МОРСКОГО И РЕЧНОГО ФЛОТА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ИМЕНИ АДМИРАЛА С.О. МАКАРОВА»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4323319" y="2877740"/>
            <a:ext cx="7653271" cy="110251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Приём на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обучение по образовательным программам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высшего образования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– программам бакалавриата и программам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специалитета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в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20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4 году</a:t>
            </a:r>
            <a:r>
              <a:rPr lang="ru-RU" sz="28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</a:rPr>
            </a:br>
            <a:r>
              <a:rPr lang="ru-RU" sz="2800" b="1" dirty="0" smtClean="0">
                <a:solidFill>
                  <a:srgbClr val="115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endParaRPr lang="ru-RU" sz="2800" b="1" dirty="0">
              <a:solidFill>
                <a:srgbClr val="115D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753349" y="4192905"/>
            <a:ext cx="4232765" cy="1314450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rgbClr val="115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Ответственный секретарь </a:t>
            </a: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rgbClr val="115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приёмной комиссии</a:t>
            </a:r>
            <a:endParaRPr lang="ru-RU" dirty="0">
              <a:solidFill>
                <a:srgbClr val="115D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dirty="0" smtClean="0">
                <a:solidFill>
                  <a:srgbClr val="115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Т.П. Кныш</a:t>
            </a: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14331" y="5923801"/>
            <a:ext cx="2304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13 марта 2024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248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6875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10</a:t>
            </a:fld>
            <a:endParaRPr lang="ru-RU" sz="14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2960" y="720759"/>
            <a:ext cx="10698480" cy="746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График проведения вступительных испытаний</a:t>
            </a:r>
            <a:endParaRPr lang="ru-RU" sz="3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182" y="1274402"/>
            <a:ext cx="10886036" cy="45073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682" y="5893759"/>
            <a:ext cx="7797598" cy="7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932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6875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11</a:t>
            </a:fld>
            <a:endParaRPr lang="ru-RU" sz="14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97280" y="992386"/>
            <a:ext cx="10698480" cy="13002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Программы и демонстрационные версии вступительных испытаний 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83380" y="2292681"/>
            <a:ext cx="7489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https://abitur.gumrf.ru/ispytaniia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16001" y="3239394"/>
            <a:ext cx="98237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Вся информация на сайте.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Запись на вступительные испытания возможна только после подачи документов!!!</a:t>
            </a:r>
            <a:endParaRPr lang="ru-RU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81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234" y="1471816"/>
            <a:ext cx="3102653" cy="2825047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6875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fld>
            <a:endParaRPr lang="ru-RU" sz="14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90458" y="750303"/>
            <a:ext cx="9906348" cy="746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Особые права и квоты</a:t>
            </a:r>
            <a:endParaRPr lang="ru-RU" altLang="ru-RU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43802844"/>
              </p:ext>
            </p:extLst>
          </p:nvPr>
        </p:nvGraphicFramePr>
        <p:xfrm>
          <a:off x="-315191" y="1285600"/>
          <a:ext cx="4723477" cy="3443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011950" y="4328361"/>
            <a:ext cx="57080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Порядком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предоставления победителям и призёрам олимпиад школьников особых прав и преимуществ при поступлении в ФГБОУ ВО "ГУМРФ имени адмирала </a:t>
            </a:r>
            <a:r>
              <a:rPr lang="ru-RU" sz="1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С.О.Макарова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установлен перечень олимпиад школьников, по результатам которых предоставляются особые права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845719"/>
              </p:ext>
            </p:extLst>
          </p:nvPr>
        </p:nvGraphicFramePr>
        <p:xfrm>
          <a:off x="1219518" y="4304626"/>
          <a:ext cx="4297680" cy="128085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74420">
                  <a:extLst>
                    <a:ext uri="{9D8B030D-6E8A-4147-A177-3AD203B41FA5}">
                      <a16:colId xmlns:a16="http://schemas.microsoft.com/office/drawing/2014/main" val="4225975195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4279465771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3879599442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1101570200"/>
                    </a:ext>
                  </a:extLst>
                </a:gridCol>
              </a:tblGrid>
              <a:tr h="366457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Контрольные цифры приёма (КЦП)</a:t>
                      </a:r>
                      <a:endParaRPr lang="ru-RU" sz="1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266302"/>
                  </a:ext>
                </a:extLst>
              </a:tr>
              <a:tr h="3197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Особая квота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Отдельная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квота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Целевая квота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Основные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места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1463712"/>
                  </a:ext>
                </a:extLst>
              </a:tr>
              <a:tr h="31978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менее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10 % от КЦП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не менее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10 % от КЦП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ПП РФ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КЦП- квоты</a:t>
                      </a:r>
                      <a:endParaRPr lang="ru-RU" sz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862242"/>
                  </a:ext>
                </a:extLst>
              </a:tr>
            </a:tbl>
          </a:graphicData>
        </a:graphic>
      </p:graphicFrame>
      <p:sp>
        <p:nvSpPr>
          <p:cNvPr id="55" name="AutoShape 38"/>
          <p:cNvSpPr>
            <a:spLocks noChangeArrowheads="1"/>
          </p:cNvSpPr>
          <p:nvPr/>
        </p:nvSpPr>
        <p:spPr bwMode="gray">
          <a:xfrm rot="10800000">
            <a:off x="6189173" y="1422026"/>
            <a:ext cx="5530850" cy="2743200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0">
                <a:srgbClr val="8F8CD2"/>
              </a:gs>
              <a:gs pos="100000">
                <a:srgbClr val="8F8CD2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AutoShape 4"/>
          <p:cNvSpPr>
            <a:spLocks noChangeArrowheads="1"/>
          </p:cNvSpPr>
          <p:nvPr/>
        </p:nvSpPr>
        <p:spPr bwMode="gray">
          <a:xfrm>
            <a:off x="6535625" y="1236975"/>
            <a:ext cx="4598209" cy="116898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9ACE3"/>
              </a:gs>
              <a:gs pos="50000">
                <a:srgbClr val="49ACE3">
                  <a:gamma/>
                  <a:tint val="24314"/>
                  <a:invGamma/>
                </a:srgbClr>
              </a:gs>
              <a:gs pos="100000">
                <a:srgbClr val="49ACE3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Особые права, 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предоставляемые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победителям и призерам </a:t>
            </a:r>
            <a:endParaRPr lang="ru-RU" sz="20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олимпиад школьников</a:t>
            </a:r>
            <a:endParaRPr lang="en-US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78" name="AutoShape 4"/>
          <p:cNvSpPr>
            <a:spLocks noChangeArrowheads="1"/>
          </p:cNvSpPr>
          <p:nvPr/>
        </p:nvSpPr>
        <p:spPr bwMode="gray">
          <a:xfrm>
            <a:off x="6406216" y="3110767"/>
            <a:ext cx="1534709" cy="77271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9ACE3"/>
              </a:gs>
              <a:gs pos="50000">
                <a:srgbClr val="49ACE3">
                  <a:gamma/>
                  <a:tint val="24314"/>
                  <a:invGamma/>
                </a:srgbClr>
              </a:gs>
              <a:gs pos="100000">
                <a:srgbClr val="49ACE3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</a:t>
            </a:r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оступление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без ВИ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AutoShape 4"/>
          <p:cNvSpPr>
            <a:spLocks noChangeArrowheads="1"/>
          </p:cNvSpPr>
          <p:nvPr/>
        </p:nvSpPr>
        <p:spPr bwMode="gray">
          <a:xfrm>
            <a:off x="8125717" y="3110767"/>
            <a:ext cx="1534709" cy="80196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9ACE3"/>
              </a:gs>
              <a:gs pos="50000">
                <a:srgbClr val="49ACE3">
                  <a:gamma/>
                  <a:tint val="24314"/>
                  <a:invGamma/>
                </a:srgbClr>
              </a:gs>
              <a:gs pos="100000">
                <a:srgbClr val="49ACE3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100 баллов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 ЕГЭ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AutoShape 4"/>
          <p:cNvSpPr>
            <a:spLocks noChangeArrowheads="1"/>
          </p:cNvSpPr>
          <p:nvPr/>
        </p:nvSpPr>
        <p:spPr bwMode="gray">
          <a:xfrm>
            <a:off x="9845218" y="3088899"/>
            <a:ext cx="1534709" cy="78332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9ACE3"/>
              </a:gs>
              <a:gs pos="50000">
                <a:srgbClr val="49ACE3">
                  <a:gamma/>
                  <a:tint val="24314"/>
                  <a:invGamma/>
                </a:srgbClr>
              </a:gs>
              <a:gs pos="100000">
                <a:srgbClr val="49ACE3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B2B2B2"/>
            </a:outerShdw>
          </a:effectLst>
        </p:spPr>
        <p:txBody>
          <a:bodyPr wrap="none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баллы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 ИД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6359236" y="2585259"/>
            <a:ext cx="3383280" cy="15132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6785113" y="2638386"/>
            <a:ext cx="2419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ЕГЭ</a:t>
            </a:r>
            <a:r>
              <a:rPr lang="en-US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≥75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баллов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04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6875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fld>
            <a:endParaRPr lang="ru-RU" sz="14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98970" y="587708"/>
            <a:ext cx="9906348" cy="746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Поступление в рамках целевой квоты</a:t>
            </a:r>
            <a:endParaRPr lang="ru-RU" altLang="ru-RU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14357" y="2008123"/>
            <a:ext cx="421732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10002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78573" y="1118563"/>
            <a:ext cx="10668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1 мая 2024 года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вступили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силу изменения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Федеральный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закон от 29.12.2012 № 273-ФЗ</a:t>
            </a: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«Об образовании в Российской Федерации»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ред. от 19.10.2023)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31561" y="1760240"/>
            <a:ext cx="8451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Что изменится в правилах целевого приема и обучения</a:t>
            </a:r>
          </a:p>
        </p:txBody>
      </p:sp>
      <p:pic>
        <p:nvPicPr>
          <p:cNvPr id="1026" name="Picture 2" descr="D:\Работа\ПРИЁМ 2023\Ученый совет\225-animacij-dlja-prezentacij-18a904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92" y="656006"/>
            <a:ext cx="2208467" cy="220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810480"/>
              </p:ext>
            </p:extLst>
          </p:nvPr>
        </p:nvGraphicFramePr>
        <p:xfrm>
          <a:off x="527206" y="2267378"/>
          <a:ext cx="6995812" cy="38306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4847">
                  <a:extLst>
                    <a:ext uri="{9D8B030D-6E8A-4147-A177-3AD203B41FA5}">
                      <a16:colId xmlns:a16="http://schemas.microsoft.com/office/drawing/2014/main" val="768226206"/>
                    </a:ext>
                  </a:extLst>
                </a:gridCol>
                <a:gridCol w="4820965">
                  <a:extLst>
                    <a:ext uri="{9D8B030D-6E8A-4147-A177-3AD203B41FA5}">
                      <a16:colId xmlns:a16="http://schemas.microsoft.com/office/drawing/2014/main" val="4268405463"/>
                    </a:ext>
                  </a:extLst>
                </a:gridCol>
              </a:tblGrid>
              <a:tr h="49998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Основные </a:t>
                      </a:r>
                      <a:r>
                        <a:rPr lang="ru-RU" sz="18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положения</a:t>
                      </a:r>
                      <a:endParaRPr lang="ru-RU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557142"/>
                  </a:ext>
                </a:extLst>
              </a:tr>
              <a:tr h="4351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Срок заключения договора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После зачисления абитуриента и до начала учебного года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8528324"/>
                  </a:ext>
                </a:extLst>
              </a:tr>
              <a:tr h="10518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Стороны договора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Основные стороны — гражданин, заказчик и образовательная организация, которая следит за успеваемостью студента и прохождением практики. В качестве третьей стороны можно включать работодателя.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41350406"/>
                  </a:ext>
                </a:extLst>
              </a:tr>
              <a:tr h="6311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Количество заключаемых договоров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Один договор — абитуриент подает заявление в один вуз на одну образовательную программу.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7835139"/>
                  </a:ext>
                </a:extLst>
              </a:tr>
              <a:tr h="4207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Срок отработки после обучения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Минимальный срок — три года. Максимальный срок — пять лет.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38836694"/>
                  </a:ext>
                </a:extLst>
              </a:tr>
              <a:tr h="7513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Способ поиска заказчика на целевое обучение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Заказчик размещает предложение о целевом обучении на единой государственной </a:t>
                      </a:r>
                      <a:r>
                        <a:rPr lang="ru-RU" sz="1800" b="1" u="none" strike="noStrike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hlinkClick r:id="rId4"/>
                        </a:rPr>
                        <a:t>платформе «Работа России»</a:t>
                      </a:r>
                      <a:r>
                        <a:rPr lang="ru-RU" sz="1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ru-RU" sz="1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Информация доступна всем </a:t>
                      </a: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желающим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2304334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0310" y="2268880"/>
            <a:ext cx="3535355" cy="160513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667431" y="4235485"/>
            <a:ext cx="43626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Целевое обучение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—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это способ получить профессиональное образование с последующим трудоустройством.</a:t>
            </a:r>
          </a:p>
          <a:p>
            <a:pPr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Иными словами, будущий студент заключает договор с работодателем. По этому договору работодатель обязуется принять работника в штат после обучения. А работник обязуется отработать на предприятии оговоренный срок.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31441" y="3695305"/>
            <a:ext cx="2719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www.</a:t>
            </a:r>
            <a:r>
              <a:rPr lang="ru-RU" sz="2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trudvsem.ru</a:t>
            </a:r>
          </a:p>
        </p:txBody>
      </p:sp>
    </p:spTree>
    <p:extLst>
      <p:ext uri="{BB962C8B-B14F-4D97-AF65-F5344CB8AC3E}">
        <p14:creationId xmlns:p14="http://schemas.microsoft.com/office/powerpoint/2010/main" val="33354309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6875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14</a:t>
            </a:fld>
            <a:endParaRPr lang="ru-RU" sz="1400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25579" y="704134"/>
            <a:ext cx="5768837" cy="746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Расставляем приоритеты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9305" y="1158044"/>
            <a:ext cx="11581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 заявлении, при </a:t>
            </a:r>
            <a:r>
              <a:rPr lang="ru-RU" alt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выборе </a:t>
            </a:r>
            <a:r>
              <a:rPr lang="ru-RU" alt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направления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 подготовки/специальности,  </a:t>
            </a:r>
            <a:r>
              <a:rPr lang="ru-RU" alt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нужно будет указывать их приоритет от большего к </a:t>
            </a:r>
            <a:r>
              <a:rPr lang="ru-RU" alt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меньшему</a:t>
            </a:r>
            <a:endParaRPr lang="ru-RU" altLang="ru-RU" sz="16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227134"/>
              </p:ext>
            </p:extLst>
          </p:nvPr>
        </p:nvGraphicFramePr>
        <p:xfrm>
          <a:off x="252412" y="1745562"/>
          <a:ext cx="11687175" cy="42850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8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50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90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26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12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45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361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Cambria" panose="02040503050406030204" pitchFamily="18" charset="0"/>
                        </a:rPr>
                        <a:t>Направление </a:t>
                      </a:r>
                      <a:r>
                        <a:rPr lang="ru-RU" sz="1600" b="1" u="none" strike="noStrike" dirty="0" smtClean="0">
                          <a:effectLst/>
                          <a:latin typeface="Cambria" panose="02040503050406030204" pitchFamily="18" charset="0"/>
                        </a:rPr>
                        <a:t>подготовки</a:t>
                      </a:r>
                    </a:p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Cambria" panose="02040503050406030204" pitchFamily="18" charset="0"/>
                        </a:rPr>
                        <a:t>/</a:t>
                      </a:r>
                      <a:r>
                        <a:rPr lang="ru-RU" sz="1600" b="1" u="none" strike="noStrike" dirty="0">
                          <a:effectLst/>
                          <a:latin typeface="Cambria" panose="02040503050406030204" pitchFamily="18" charset="0"/>
                        </a:rPr>
                        <a:t>специальность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Cambria" panose="02040503050406030204" pitchFamily="18" charset="0"/>
                        </a:rPr>
                        <a:t>форма</a:t>
                      </a:r>
                      <a:br>
                        <a:rPr lang="ru-RU" sz="1600" b="1" u="none" strike="noStrike" dirty="0"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600" b="1" u="none" strike="noStrike" dirty="0">
                          <a:effectLst/>
                          <a:latin typeface="Cambria" panose="02040503050406030204" pitchFamily="18" charset="0"/>
                        </a:rPr>
                        <a:t>обучения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конкурс в рамках КЦП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приоритет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целевая квота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 smtClean="0">
                          <a:effectLst/>
                          <a:latin typeface="Cambria" panose="02040503050406030204" pitchFamily="18" charset="0"/>
                        </a:rPr>
                        <a:t>отдельная </a:t>
                      </a:r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квота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особая квота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основные места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приоритет </a:t>
                      </a:r>
                      <a:b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u="none" strike="noStrike" dirty="0" smtClean="0">
                          <a:effectLst/>
                          <a:latin typeface="Cambria" panose="02040503050406030204" pitchFamily="18" charset="0"/>
                        </a:rPr>
                        <a:t>целевой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квоты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приоритет</a:t>
                      </a:r>
                      <a:b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1400" b="1" u="none" strike="noStrike" dirty="0">
                          <a:effectLst/>
                          <a:latin typeface="Cambria" panose="02040503050406030204" pitchFamily="18" charset="0"/>
                        </a:rPr>
                        <a:t> иных мест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46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u="none" strike="noStrike" dirty="0" smtClean="0">
                          <a:effectLst/>
                          <a:latin typeface="Cambria" panose="02040503050406030204" pitchFamily="18" charset="0"/>
                        </a:rPr>
                        <a:t>23.03.01</a:t>
                      </a:r>
                      <a:r>
                        <a:rPr lang="ru-RU" sz="1400" u="none" strike="noStrike" baseline="0" dirty="0" smtClean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Cambria" panose="02040503050406030204" pitchFamily="18" charset="0"/>
                        </a:rPr>
                        <a:t>Технология </a:t>
                      </a:r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транспортных процессов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очная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41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u="none" strike="noStrike" dirty="0" smtClean="0">
                          <a:effectLst/>
                          <a:latin typeface="Cambria" panose="02040503050406030204" pitchFamily="18" charset="0"/>
                        </a:rPr>
                        <a:t>23.03.01</a:t>
                      </a:r>
                      <a:r>
                        <a:rPr lang="ru-RU" sz="1400" u="none" strike="noStrike" baseline="0" dirty="0" smtClean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400" u="none" strike="noStrike" dirty="0" smtClean="0">
                          <a:effectLst/>
                          <a:latin typeface="Cambria" panose="02040503050406030204" pitchFamily="18" charset="0"/>
                        </a:rPr>
                        <a:t> Технология </a:t>
                      </a:r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транспортных процессов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заочная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046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26.03.02 </a:t>
                      </a:r>
                      <a:r>
                        <a:rPr lang="ru-RU" sz="1400" u="none" strike="noStrike" dirty="0" smtClean="0">
                          <a:effectLst/>
                          <a:latin typeface="Cambria" panose="02040503050406030204" pitchFamily="18" charset="0"/>
                        </a:rPr>
                        <a:t> Кораблестроение</a:t>
                      </a:r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ru-RU" sz="1400" u="none" strike="noStrike" dirty="0" err="1">
                          <a:effectLst/>
                          <a:latin typeface="Cambria" panose="02040503050406030204" pitchFamily="18" charset="0"/>
                        </a:rPr>
                        <a:t>океанотехника</a:t>
                      </a:r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 и системотехника объектов морской инфраструктуры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очная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7</a:t>
                      </a:r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46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26.05.05 Судовождение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очная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741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26.05.05 Судовождение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заочная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46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26.05.06 Эксплуатация судовых энергетических установок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очная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8</a:t>
                      </a:r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463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26.05.06 Эксплуатация судовых энергетических установок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заочная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 fontAlgn="t"/>
                      <a:r>
                        <a:rPr lang="ru-RU" sz="14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u="none" strike="noStrike" kern="1200" dirty="0" smtClean="0">
                          <a:effectLst/>
                          <a:latin typeface="Cambria" panose="02040503050406030204" pitchFamily="18" charset="0"/>
                        </a:rPr>
                        <a:t>9</a:t>
                      </a:r>
                      <a:r>
                        <a:rPr lang="ru-RU" sz="1400" b="1" u="none" strike="noStrike" kern="1200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55" name="Группа 54"/>
          <p:cNvGrpSpPr/>
          <p:nvPr/>
        </p:nvGrpSpPr>
        <p:grpSpPr>
          <a:xfrm>
            <a:off x="5872892" y="2819396"/>
            <a:ext cx="3520926" cy="3133715"/>
            <a:chOff x="5872892" y="2619380"/>
            <a:chExt cx="3520926" cy="3133715"/>
          </a:xfrm>
        </p:grpSpPr>
        <p:pic>
          <p:nvPicPr>
            <p:cNvPr id="9" name="Рисунок 8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892" y="2638422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Рисунок 27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7041" y="2619381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Рисунок 28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4510" y="2619380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Рисунок 29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277" y="2619383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Рисунок 32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8174" y="3028941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Рисунок 33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277" y="3028944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Рисунок 34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5689" y="3562338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Рисунок 36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7307" y="3543296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Рисунок 37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9410" y="3543299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Рисунок 39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0705" y="4076698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Рисунок 41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0277" y="4076700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903" y="4562481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1475" y="4562483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Рисунок 46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821" y="5029197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Рисунок 47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970" y="5010156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Рисунок 49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8542" y="5010158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Рисунок 50" descr="https://papik.pro/uploads/posts/2021-12/1639194278_26-papik-pro-p-galochka-klipart-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821" y="5391146"/>
              <a:ext cx="354408" cy="3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5470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Работа\ПРИЁМ 2023\Ученый совет\Человечки для презентации (41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253" y="3517736"/>
            <a:ext cx="3069234" cy="306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pPr/>
              <a:t>15</a:t>
            </a:fld>
            <a:endParaRPr lang="ru-R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88390" y="595161"/>
            <a:ext cx="51123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/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Зачисление </a:t>
            </a: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этапам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8" name="Схема 47"/>
          <p:cNvGraphicFramePr/>
          <p:nvPr>
            <p:extLst>
              <p:ext uri="{D42A27DB-BD31-4B8C-83A1-F6EECF244321}">
                <p14:modId xmlns:p14="http://schemas.microsoft.com/office/powerpoint/2010/main" val="1389038748"/>
              </p:ext>
            </p:extLst>
          </p:nvPr>
        </p:nvGraphicFramePr>
        <p:xfrm>
          <a:off x="7505265" y="1865646"/>
          <a:ext cx="4262410" cy="4140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9" name="Рисунок 4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" b="99839" l="0" r="99111">
                        <a14:foregroundMark x1="70444" y1="11129" x2="70444" y2="11129"/>
                        <a14:foregroundMark x1="72000" y1="6129" x2="72556" y2="5806"/>
                        <a14:foregroundMark x1="78556" y1="2742" x2="78556" y2="2742"/>
                        <a14:foregroundMark x1="92667" y1="31290" x2="92667" y2="31290"/>
                        <a14:foregroundMark x1="76444" y1="36694" x2="76444" y2="36694"/>
                        <a14:foregroundMark x1="79889" y1="35726" x2="79889" y2="35726"/>
                        <a14:foregroundMark x1="73778" y1="38468" x2="73778" y2="38468"/>
                        <a14:foregroundMark x1="71000" y1="39758" x2="71000" y2="39758"/>
                        <a14:foregroundMark x1="50222" y1="44839" x2="50222" y2="44839"/>
                        <a14:foregroundMark x1="42333" y1="49597" x2="42333" y2="49597"/>
                        <a14:foregroundMark x1="13667" y1="83306" x2="13667" y2="83306"/>
                        <a14:foregroundMark x1="14778" y1="85726" x2="14778" y2="85726"/>
                        <a14:foregroundMark x1="16556" y1="88065" x2="16556" y2="88065"/>
                        <a14:foregroundMark x1="25889" y1="94597" x2="25889" y2="94597"/>
                        <a14:foregroundMark x1="28333" y1="95565" x2="28333" y2="95565"/>
                        <a14:foregroundMark x1="33333" y1="97258" x2="33333" y2="97258"/>
                        <a14:foregroundMark x1="40667" y1="97903" x2="40667" y2="97903"/>
                        <a14:foregroundMark x1="53667" y1="95968" x2="53667" y2="95968"/>
                        <a14:foregroundMark x1="62444" y1="84032" x2="62444" y2="84032"/>
                        <a14:foregroundMark x1="60667" y1="82258" x2="60667" y2="82258"/>
                        <a14:foregroundMark x1="59000" y1="79032" x2="59000" y2="79032"/>
                        <a14:foregroundMark x1="57111" y1="76290" x2="57111" y2="76290"/>
                        <a14:foregroundMark x1="55333" y1="74274" x2="55333" y2="74274"/>
                        <a14:foregroundMark x1="42333" y1="61935" x2="42333" y2="61935"/>
                        <a14:foregroundMark x1="40778" y1="59758" x2="40778" y2="59758"/>
                        <a14:foregroundMark x1="40778" y1="57500" x2="40778" y2="57500"/>
                        <a14:foregroundMark x1="40222" y1="54758" x2="40222" y2="54758"/>
                        <a14:foregroundMark x1="29556" y1="72661" x2="29556" y2="72661"/>
                        <a14:foregroundMark x1="32222" y1="73306" x2="32222" y2="73306"/>
                        <a14:foregroundMark x1="35444" y1="73306" x2="35444" y2="73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899">
            <a:off x="7521375" y="580043"/>
            <a:ext cx="754225" cy="1039154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21341"/>
              </p:ext>
            </p:extLst>
          </p:nvPr>
        </p:nvGraphicFramePr>
        <p:xfrm>
          <a:off x="1510560" y="1377480"/>
          <a:ext cx="3451090" cy="52677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0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77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3160">
                <a:tc rowSpan="5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Этап приоритетного зачисления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Целевой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приоритет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Приоритет иных мест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6391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БВИ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Отдельная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квота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Особая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 квота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Общий конкурс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71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71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27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3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1503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Основной этап</a:t>
                      </a:r>
                      <a:endParaRPr lang="ru-RU" sz="1600" b="1" kern="12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</a:rPr>
                        <a:t>4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5228960" y="1608630"/>
            <a:ext cx="2269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Порядок приоритетов и перечень направлений</a:t>
            </a:r>
            <a:r>
              <a:rPr lang="ru-RU" alt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/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специальностей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можно </a:t>
            </a:r>
            <a:r>
              <a:rPr lang="ru-RU" alt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менять </a:t>
            </a:r>
            <a:endParaRPr lang="ru-RU" altLang="ru-RU" sz="1600" dirty="0" smtClean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до </a:t>
            </a:r>
            <a:r>
              <a:rPr lang="ru-RU" alt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 </a:t>
            </a:r>
            <a:r>
              <a:rPr lang="ru-RU" altLang="ru-RU" sz="1600" b="1" dirty="0">
                <a:solidFill>
                  <a:srgbClr val="002060"/>
                </a:solidFill>
                <a:latin typeface="Cambria" panose="02040503050406030204" pitchFamily="18" charset="0"/>
              </a:rPr>
              <a:t>25 июля</a:t>
            </a:r>
          </a:p>
        </p:txBody>
      </p:sp>
    </p:spTree>
    <p:extLst>
      <p:ext uri="{BB962C8B-B14F-4D97-AF65-F5344CB8AC3E}">
        <p14:creationId xmlns:p14="http://schemas.microsoft.com/office/powerpoint/2010/main" val="1754071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21"/>
          <p:cNvGrpSpPr/>
          <p:nvPr/>
        </p:nvGrpSpPr>
        <p:grpSpPr>
          <a:xfrm>
            <a:off x="6470468" y="3892403"/>
            <a:ext cx="4665617" cy="2196382"/>
            <a:chOff x="5732418" y="4185578"/>
            <a:chExt cx="4023360" cy="2316538"/>
          </a:xfrm>
          <a:solidFill>
            <a:srgbClr val="157EBF"/>
          </a:solidFill>
        </p:grpSpPr>
        <p:sp>
          <p:nvSpPr>
            <p:cNvPr id="105" name="Freeform 12"/>
            <p:cNvSpPr>
              <a:spLocks noChangeAspect="1"/>
            </p:cNvSpPr>
            <p:nvPr/>
          </p:nvSpPr>
          <p:spPr>
            <a:xfrm>
              <a:off x="5732418" y="4185578"/>
              <a:ext cx="4023360" cy="2316538"/>
            </a:xfrm>
            <a:custGeom>
              <a:avLst/>
              <a:gdLst>
                <a:gd name="connsiteX0" fmla="*/ 970849 w 3605989"/>
                <a:gd name="connsiteY0" fmla="*/ 0 h 2076226"/>
                <a:gd name="connsiteX1" fmla="*/ 3605989 w 3605989"/>
                <a:gd name="connsiteY1" fmla="*/ 0 h 2076226"/>
                <a:gd name="connsiteX2" fmla="*/ 2635141 w 3605989"/>
                <a:gd name="connsiteY2" fmla="*/ 2076226 h 2076226"/>
                <a:gd name="connsiteX3" fmla="*/ 0 w 3605989"/>
                <a:gd name="connsiteY3" fmla="*/ 2076226 h 207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5989" h="2076226">
                  <a:moveTo>
                    <a:pt x="970849" y="0"/>
                  </a:moveTo>
                  <a:lnTo>
                    <a:pt x="3605989" y="0"/>
                  </a:lnTo>
                  <a:lnTo>
                    <a:pt x="2635141" y="2076226"/>
                  </a:lnTo>
                  <a:lnTo>
                    <a:pt x="0" y="2076226"/>
                  </a:lnTo>
                  <a:close/>
                </a:path>
              </a:pathLst>
            </a:custGeom>
            <a:solidFill>
              <a:srgbClr val="157EBF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Freeform 13"/>
            <p:cNvSpPr/>
            <p:nvPr/>
          </p:nvSpPr>
          <p:spPr>
            <a:xfrm>
              <a:off x="5941104" y="4305734"/>
              <a:ext cx="3605989" cy="2076226"/>
            </a:xfrm>
            <a:custGeom>
              <a:avLst/>
              <a:gdLst>
                <a:gd name="connsiteX0" fmla="*/ 970849 w 3605989"/>
                <a:gd name="connsiteY0" fmla="*/ 0 h 2076226"/>
                <a:gd name="connsiteX1" fmla="*/ 3605989 w 3605989"/>
                <a:gd name="connsiteY1" fmla="*/ 0 h 2076226"/>
                <a:gd name="connsiteX2" fmla="*/ 2635141 w 3605989"/>
                <a:gd name="connsiteY2" fmla="*/ 2076226 h 2076226"/>
                <a:gd name="connsiteX3" fmla="*/ 0 w 3605989"/>
                <a:gd name="connsiteY3" fmla="*/ 2076226 h 207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5989" h="2076226">
                  <a:moveTo>
                    <a:pt x="970849" y="0"/>
                  </a:moveTo>
                  <a:lnTo>
                    <a:pt x="3605989" y="0"/>
                  </a:lnTo>
                  <a:lnTo>
                    <a:pt x="2635141" y="2076226"/>
                  </a:lnTo>
                  <a:lnTo>
                    <a:pt x="0" y="2076226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19"/>
          <p:cNvGrpSpPr/>
          <p:nvPr/>
        </p:nvGrpSpPr>
        <p:grpSpPr>
          <a:xfrm>
            <a:off x="6445976" y="1678288"/>
            <a:ext cx="4690110" cy="2222740"/>
            <a:chOff x="5715810" y="1748884"/>
            <a:chExt cx="4023360" cy="2316538"/>
          </a:xfrm>
          <a:solidFill>
            <a:srgbClr val="239BD3"/>
          </a:solidFill>
        </p:grpSpPr>
        <p:sp>
          <p:nvSpPr>
            <p:cNvPr id="99" name="Freeform 14"/>
            <p:cNvSpPr>
              <a:spLocks noChangeAspect="1"/>
            </p:cNvSpPr>
            <p:nvPr/>
          </p:nvSpPr>
          <p:spPr>
            <a:xfrm flipV="1">
              <a:off x="5715810" y="1748884"/>
              <a:ext cx="4023360" cy="2316538"/>
            </a:xfrm>
            <a:custGeom>
              <a:avLst/>
              <a:gdLst>
                <a:gd name="connsiteX0" fmla="*/ 970849 w 3605989"/>
                <a:gd name="connsiteY0" fmla="*/ 0 h 2076226"/>
                <a:gd name="connsiteX1" fmla="*/ 3605989 w 3605989"/>
                <a:gd name="connsiteY1" fmla="*/ 0 h 2076226"/>
                <a:gd name="connsiteX2" fmla="*/ 2635141 w 3605989"/>
                <a:gd name="connsiteY2" fmla="*/ 2076226 h 2076226"/>
                <a:gd name="connsiteX3" fmla="*/ 0 w 3605989"/>
                <a:gd name="connsiteY3" fmla="*/ 2076226 h 207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5989" h="2076226">
                  <a:moveTo>
                    <a:pt x="970849" y="0"/>
                  </a:moveTo>
                  <a:lnTo>
                    <a:pt x="3605989" y="0"/>
                  </a:lnTo>
                  <a:lnTo>
                    <a:pt x="2635141" y="2076226"/>
                  </a:lnTo>
                  <a:lnTo>
                    <a:pt x="0" y="2076226"/>
                  </a:lnTo>
                  <a:close/>
                </a:path>
              </a:pathLst>
            </a:custGeom>
            <a:solidFill>
              <a:srgbClr val="239BD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15"/>
            <p:cNvSpPr/>
            <p:nvPr/>
          </p:nvSpPr>
          <p:spPr>
            <a:xfrm flipV="1">
              <a:off x="5924496" y="1869040"/>
              <a:ext cx="3605989" cy="2076226"/>
            </a:xfrm>
            <a:custGeom>
              <a:avLst/>
              <a:gdLst>
                <a:gd name="connsiteX0" fmla="*/ 970849 w 3605989"/>
                <a:gd name="connsiteY0" fmla="*/ 0 h 2076226"/>
                <a:gd name="connsiteX1" fmla="*/ 3605989 w 3605989"/>
                <a:gd name="connsiteY1" fmla="*/ 0 h 2076226"/>
                <a:gd name="connsiteX2" fmla="*/ 2635141 w 3605989"/>
                <a:gd name="connsiteY2" fmla="*/ 2076226 h 2076226"/>
                <a:gd name="connsiteX3" fmla="*/ 0 w 3605989"/>
                <a:gd name="connsiteY3" fmla="*/ 2076226 h 207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5989" h="2076226">
                  <a:moveTo>
                    <a:pt x="970849" y="0"/>
                  </a:moveTo>
                  <a:lnTo>
                    <a:pt x="3605989" y="0"/>
                  </a:lnTo>
                  <a:lnTo>
                    <a:pt x="2635141" y="2076226"/>
                  </a:lnTo>
                  <a:lnTo>
                    <a:pt x="0" y="2076226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1" name="Group 20"/>
          <p:cNvGrpSpPr/>
          <p:nvPr/>
        </p:nvGrpSpPr>
        <p:grpSpPr>
          <a:xfrm>
            <a:off x="453569" y="4141409"/>
            <a:ext cx="5061406" cy="1926016"/>
            <a:chOff x="1545344" y="4177553"/>
            <a:chExt cx="4023360" cy="2316538"/>
          </a:xfrm>
          <a:solidFill>
            <a:srgbClr val="0967B9"/>
          </a:solidFill>
        </p:grpSpPr>
        <p:sp>
          <p:nvSpPr>
            <p:cNvPr id="92" name="Freeform 16"/>
            <p:cNvSpPr>
              <a:spLocks noChangeAspect="1"/>
            </p:cNvSpPr>
            <p:nvPr/>
          </p:nvSpPr>
          <p:spPr>
            <a:xfrm flipV="1">
              <a:off x="1545344" y="4177553"/>
              <a:ext cx="4023360" cy="2316538"/>
            </a:xfrm>
            <a:custGeom>
              <a:avLst/>
              <a:gdLst>
                <a:gd name="connsiteX0" fmla="*/ 970849 w 3605989"/>
                <a:gd name="connsiteY0" fmla="*/ 0 h 2076226"/>
                <a:gd name="connsiteX1" fmla="*/ 3605989 w 3605989"/>
                <a:gd name="connsiteY1" fmla="*/ 0 h 2076226"/>
                <a:gd name="connsiteX2" fmla="*/ 2635141 w 3605989"/>
                <a:gd name="connsiteY2" fmla="*/ 2076226 h 2076226"/>
                <a:gd name="connsiteX3" fmla="*/ 0 w 3605989"/>
                <a:gd name="connsiteY3" fmla="*/ 2076226 h 207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5989" h="2076226">
                  <a:moveTo>
                    <a:pt x="970849" y="0"/>
                  </a:moveTo>
                  <a:lnTo>
                    <a:pt x="3605989" y="0"/>
                  </a:lnTo>
                  <a:lnTo>
                    <a:pt x="2635141" y="2076226"/>
                  </a:lnTo>
                  <a:lnTo>
                    <a:pt x="0" y="2076226"/>
                  </a:lnTo>
                  <a:close/>
                </a:path>
              </a:pathLst>
            </a:custGeom>
            <a:solidFill>
              <a:srgbClr val="0967B9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17"/>
            <p:cNvSpPr/>
            <p:nvPr/>
          </p:nvSpPr>
          <p:spPr>
            <a:xfrm flipV="1">
              <a:off x="1754030" y="4297709"/>
              <a:ext cx="3605989" cy="2076226"/>
            </a:xfrm>
            <a:custGeom>
              <a:avLst/>
              <a:gdLst>
                <a:gd name="connsiteX0" fmla="*/ 970849 w 3605989"/>
                <a:gd name="connsiteY0" fmla="*/ 0 h 2076226"/>
                <a:gd name="connsiteX1" fmla="*/ 3605989 w 3605989"/>
                <a:gd name="connsiteY1" fmla="*/ 0 h 2076226"/>
                <a:gd name="connsiteX2" fmla="*/ 2635141 w 3605989"/>
                <a:gd name="connsiteY2" fmla="*/ 2076226 h 2076226"/>
                <a:gd name="connsiteX3" fmla="*/ 0 w 3605989"/>
                <a:gd name="connsiteY3" fmla="*/ 2076226 h 207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5989" h="2076226">
                  <a:moveTo>
                    <a:pt x="970849" y="0"/>
                  </a:moveTo>
                  <a:lnTo>
                    <a:pt x="3605989" y="0"/>
                  </a:lnTo>
                  <a:lnTo>
                    <a:pt x="2635141" y="2076226"/>
                  </a:lnTo>
                  <a:lnTo>
                    <a:pt x="0" y="207622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18"/>
          <p:cNvGrpSpPr/>
          <p:nvPr/>
        </p:nvGrpSpPr>
        <p:grpSpPr>
          <a:xfrm>
            <a:off x="415130" y="1381898"/>
            <a:ext cx="4723166" cy="2761999"/>
            <a:chOff x="1545344" y="1748884"/>
            <a:chExt cx="4023360" cy="2316538"/>
          </a:xfrm>
          <a:solidFill>
            <a:srgbClr val="36B8E3"/>
          </a:solidFill>
        </p:grpSpPr>
        <p:sp>
          <p:nvSpPr>
            <p:cNvPr id="83" name="Freeform 9"/>
            <p:cNvSpPr>
              <a:spLocks noChangeAspect="1"/>
            </p:cNvSpPr>
            <p:nvPr/>
          </p:nvSpPr>
          <p:spPr>
            <a:xfrm>
              <a:off x="1545344" y="1748884"/>
              <a:ext cx="4023360" cy="2316538"/>
            </a:xfrm>
            <a:custGeom>
              <a:avLst/>
              <a:gdLst>
                <a:gd name="connsiteX0" fmla="*/ 970849 w 3605989"/>
                <a:gd name="connsiteY0" fmla="*/ 0 h 2076226"/>
                <a:gd name="connsiteX1" fmla="*/ 3605989 w 3605989"/>
                <a:gd name="connsiteY1" fmla="*/ 0 h 2076226"/>
                <a:gd name="connsiteX2" fmla="*/ 2635141 w 3605989"/>
                <a:gd name="connsiteY2" fmla="*/ 2076226 h 2076226"/>
                <a:gd name="connsiteX3" fmla="*/ 0 w 3605989"/>
                <a:gd name="connsiteY3" fmla="*/ 2076226 h 207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5989" h="2076226">
                  <a:moveTo>
                    <a:pt x="970849" y="0"/>
                  </a:moveTo>
                  <a:lnTo>
                    <a:pt x="3605989" y="0"/>
                  </a:lnTo>
                  <a:lnTo>
                    <a:pt x="2635141" y="2076226"/>
                  </a:lnTo>
                  <a:lnTo>
                    <a:pt x="0" y="2076226"/>
                  </a:lnTo>
                  <a:close/>
                </a:path>
              </a:pathLst>
            </a:custGeom>
            <a:solidFill>
              <a:srgbClr val="36B8E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10"/>
            <p:cNvSpPr/>
            <p:nvPr/>
          </p:nvSpPr>
          <p:spPr>
            <a:xfrm>
              <a:off x="1754030" y="1869040"/>
              <a:ext cx="3605989" cy="2076226"/>
            </a:xfrm>
            <a:custGeom>
              <a:avLst/>
              <a:gdLst>
                <a:gd name="connsiteX0" fmla="*/ 970849 w 3605989"/>
                <a:gd name="connsiteY0" fmla="*/ 0 h 2076226"/>
                <a:gd name="connsiteX1" fmla="*/ 3605989 w 3605989"/>
                <a:gd name="connsiteY1" fmla="*/ 0 h 2076226"/>
                <a:gd name="connsiteX2" fmla="*/ 2635141 w 3605989"/>
                <a:gd name="connsiteY2" fmla="*/ 2076226 h 2076226"/>
                <a:gd name="connsiteX3" fmla="*/ 0 w 3605989"/>
                <a:gd name="connsiteY3" fmla="*/ 2076226 h 207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05989" h="2076226">
                  <a:moveTo>
                    <a:pt x="970849" y="0"/>
                  </a:moveTo>
                  <a:lnTo>
                    <a:pt x="3605989" y="0"/>
                  </a:lnTo>
                  <a:lnTo>
                    <a:pt x="2635141" y="2076226"/>
                  </a:lnTo>
                  <a:lnTo>
                    <a:pt x="0" y="2076226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>
                <a:latin typeface="Arial"/>
                <a:ea typeface="Arial"/>
              </a:endParaRPr>
            </a:p>
            <a:p>
              <a:pPr algn="ctr"/>
              <a:endParaRPr lang="en-US" dirty="0"/>
            </a:p>
          </p:txBody>
        </p:sp>
      </p:grpSp>
      <p:sp>
        <p:nvSpPr>
          <p:cNvPr id="85" name="Oval 11"/>
          <p:cNvSpPr>
            <a:spLocks noChangeAspect="1"/>
          </p:cNvSpPr>
          <p:nvPr/>
        </p:nvSpPr>
        <p:spPr>
          <a:xfrm>
            <a:off x="1281905" y="1383722"/>
            <a:ext cx="736537" cy="736537"/>
          </a:xfrm>
          <a:prstGeom prst="ellipse">
            <a:avLst/>
          </a:prstGeom>
          <a:solidFill>
            <a:schemeClr val="bg1"/>
          </a:solidFill>
          <a:ln w="38100">
            <a:solidFill>
              <a:srgbClr val="36B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6875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fld>
            <a:endParaRPr lang="ru-RU" sz="14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0407" y="611881"/>
            <a:ext cx="66730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Для зачисления необходимо:</a:t>
            </a:r>
          </a:p>
        </p:txBody>
      </p:sp>
      <p:graphicFrame>
        <p:nvGraphicFramePr>
          <p:cNvPr id="78" name="Схема 77"/>
          <p:cNvGraphicFramePr/>
          <p:nvPr>
            <p:extLst>
              <p:ext uri="{D42A27DB-BD31-4B8C-83A1-F6EECF244321}">
                <p14:modId xmlns:p14="http://schemas.microsoft.com/office/powerpoint/2010/main" val="3598187392"/>
              </p:ext>
            </p:extLst>
          </p:nvPr>
        </p:nvGraphicFramePr>
        <p:xfrm>
          <a:off x="3513706" y="1962150"/>
          <a:ext cx="4420619" cy="3448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9" name="Прямоугольник 78"/>
          <p:cNvSpPr/>
          <p:nvPr/>
        </p:nvSpPr>
        <p:spPr>
          <a:xfrm>
            <a:off x="4331407" y="2642799"/>
            <a:ext cx="2961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один </a:t>
            </a:r>
            <a:r>
              <a:rPr lang="ru-RU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из </a:t>
            </a: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вариантов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4717925" y="1793579"/>
            <a:ext cx="21880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На бюджет</a:t>
            </a:r>
          </a:p>
          <a:p>
            <a:pPr lvl="0" algn="ctr"/>
            <a:r>
              <a:rPr lang="ru-RU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до 12.00 МСК</a:t>
            </a:r>
          </a:p>
          <a:p>
            <a:pPr lvl="0" algn="ctr"/>
            <a:r>
              <a:rPr lang="ru-RU" b="1" dirty="0" smtClean="0">
                <a:solidFill>
                  <a:srgbClr val="00B0F0"/>
                </a:solidFill>
                <a:latin typeface="Cambria" panose="02040503050406030204" pitchFamily="18" charset="0"/>
              </a:rPr>
              <a:t>03.08.2023</a:t>
            </a:r>
            <a:endParaRPr lang="ru-RU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>
            <a:off x="1598423" y="1258212"/>
            <a:ext cx="33386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1-й вариант</a:t>
            </a:r>
          </a:p>
          <a:p>
            <a:pPr marL="107950" indent="254000">
              <a:buFontTx/>
              <a:buChar char="-"/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sym typeface="Symbol"/>
              </a:rPr>
              <a:t> 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информация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о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документе   установленного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образца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подтверждена сведениями </a:t>
            </a:r>
          </a:p>
          <a:p>
            <a:pPr marL="108000"/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из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ФРДО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1080671" y="2838447"/>
            <a:ext cx="30837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/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sym typeface="Symbol"/>
              </a:rPr>
              <a:t>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на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ЕПГУ поставлена отметка о представлении в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ГУМРФ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оригинала документа установленного образца</a:t>
            </a:r>
          </a:p>
        </p:txBody>
      </p:sp>
      <p:pic>
        <p:nvPicPr>
          <p:cNvPr id="90" name="Picture 2" descr="https://ruj.ru/site/public/files/35/34180-gosuslug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04" y="1383722"/>
            <a:ext cx="670937" cy="7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Oval 23"/>
          <p:cNvSpPr>
            <a:spLocks noChangeAspect="1"/>
          </p:cNvSpPr>
          <p:nvPr/>
        </p:nvSpPr>
        <p:spPr>
          <a:xfrm>
            <a:off x="9488928" y="5660809"/>
            <a:ext cx="640080" cy="6400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96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Прямоугольник 94"/>
          <p:cNvSpPr/>
          <p:nvPr/>
        </p:nvSpPr>
        <p:spPr>
          <a:xfrm>
            <a:off x="7961590" y="4056643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2-й</a:t>
            </a:r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вариант</a:t>
            </a:r>
          </a:p>
        </p:txBody>
      </p:sp>
      <p:sp>
        <p:nvSpPr>
          <p:cNvPr id="96" name="Прямоугольник 95"/>
          <p:cNvSpPr/>
          <p:nvPr/>
        </p:nvSpPr>
        <p:spPr>
          <a:xfrm>
            <a:off x="1777204" y="4737693"/>
            <a:ext cx="3737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в ГУМРФ представлен </a:t>
            </a:r>
            <a:endParaRPr lang="ru-RU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оригинал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документа установленного образца </a:t>
            </a:r>
            <a:endParaRPr lang="ru-RU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(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лично, почтой)</a:t>
            </a:r>
          </a:p>
        </p:txBody>
      </p:sp>
      <p:sp>
        <p:nvSpPr>
          <p:cNvPr id="101" name="Oval 22"/>
          <p:cNvSpPr>
            <a:spLocks noChangeAspect="1"/>
          </p:cNvSpPr>
          <p:nvPr/>
        </p:nvSpPr>
        <p:spPr>
          <a:xfrm>
            <a:off x="9382854" y="1381898"/>
            <a:ext cx="746154" cy="683198"/>
          </a:xfrm>
          <a:prstGeom prst="ellipse">
            <a:avLst/>
          </a:prstGeom>
          <a:solidFill>
            <a:schemeClr val="bg1"/>
          </a:solidFill>
          <a:ln w="38100">
            <a:solidFill>
              <a:srgbClr val="23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Прямоугольник 101"/>
          <p:cNvSpPr/>
          <p:nvPr/>
        </p:nvSpPr>
        <p:spPr>
          <a:xfrm>
            <a:off x="7077151" y="2147005"/>
            <a:ext cx="3452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информация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о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документе</a:t>
            </a:r>
          </a:p>
          <a:p>
            <a:pPr marL="107950"/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установленного образца</a:t>
            </a:r>
          </a:p>
          <a:p>
            <a:pPr marL="107950"/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 подтверждена сведениями</a:t>
            </a:r>
          </a:p>
          <a:p>
            <a:pPr marL="108000"/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    из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ФРД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</a:rPr>
              <a:t>О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7196001" y="4516873"/>
            <a:ext cx="3190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   в ГУМРФ представлена 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  заверенная копия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документа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Cambria" panose="02040503050406030204" pitchFamily="18" charset="0"/>
              </a:rPr>
              <a:t>установленного образца</a:t>
            </a:r>
          </a:p>
        </p:txBody>
      </p:sp>
      <p:sp>
        <p:nvSpPr>
          <p:cNvPr id="107" name="Oval 24"/>
          <p:cNvSpPr>
            <a:spLocks noChangeAspect="1"/>
          </p:cNvSpPr>
          <p:nvPr/>
        </p:nvSpPr>
        <p:spPr>
          <a:xfrm>
            <a:off x="1352161" y="5732442"/>
            <a:ext cx="742257" cy="640080"/>
          </a:xfrm>
          <a:prstGeom prst="ellipse">
            <a:avLst/>
          </a:prstGeom>
          <a:solidFill>
            <a:schemeClr val="bg1"/>
          </a:solidFill>
          <a:ln w="38100">
            <a:solidFill>
              <a:srgbClr val="157E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Прямоугольник 107"/>
          <p:cNvSpPr/>
          <p:nvPr/>
        </p:nvSpPr>
        <p:spPr>
          <a:xfrm>
            <a:off x="2016729" y="4326075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2-й</a:t>
            </a:r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вариант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489" y1="59813" x2="56489" y2="59813"/>
                        <a14:foregroundMark x1="56489" y1="45794" x2="56489" y2="45794"/>
                        <a14:foregroundMark x1="67176" y1="36449" x2="67176" y2="36449"/>
                        <a14:foregroundMark x1="35115" y1="56075" x2="35115" y2="56075"/>
                        <a14:foregroundMark x1="46565" y1="60748" x2="46565" y2="60748"/>
                        <a14:foregroundMark x1="41221" y1="43925" x2="41221" y2="43925"/>
                        <a14:foregroundMark x1="43511" y1="81308" x2="43511" y2="81308"/>
                        <a14:foregroundMark x1="44275" y1="86916" x2="44275" y2="86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90" y="5632314"/>
            <a:ext cx="748556" cy="61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Рисунок 9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78" b="95876" l="9459" r="89865">
                        <a14:foregroundMark x1="44595" y1="60825" x2="44595" y2="60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7080" y="5585392"/>
            <a:ext cx="1076066" cy="705260"/>
          </a:xfrm>
          <a:prstGeom prst="rect">
            <a:avLst/>
          </a:prstGeom>
        </p:spPr>
      </p:pic>
      <p:pic>
        <p:nvPicPr>
          <p:cNvPr id="7172" name="Picture 4" descr="https://xn--b1afhbvph2a.xn--p1ai/img/logo-podacha-documentov.8bdff104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357" y="1440632"/>
            <a:ext cx="571148" cy="56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Прямоугольник 108"/>
          <p:cNvSpPr/>
          <p:nvPr/>
        </p:nvSpPr>
        <p:spPr>
          <a:xfrm>
            <a:off x="9382854" y="3442140"/>
            <a:ext cx="260734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+ заключен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договор об 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</a:rPr>
              <a:t>образовании!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Arial"/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7679968" y="1812082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mbria" panose="02040503050406030204" pitchFamily="18" charset="0"/>
              </a:rPr>
              <a:t>1-й вариант</a:t>
            </a:r>
          </a:p>
        </p:txBody>
      </p:sp>
      <p:pic>
        <p:nvPicPr>
          <p:cNvPr id="3074" name="Picture 2" descr="D:\Работа\ПРИЁМ 2023\Ученый совет\anime_165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44" y="3594561"/>
            <a:ext cx="2217310" cy="27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57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6875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fld>
            <a:endParaRPr lang="ru-RU" sz="14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3345963" y="2344586"/>
            <a:ext cx="1828800" cy="129266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LOREM IPSUM</a:t>
            </a:r>
          </a:p>
          <a:p>
            <a:pPr algn="l"/>
            <a:endParaRPr lang="en-US" sz="800" b="1" dirty="0">
              <a:solidFill>
                <a:srgbClr val="00B0F0"/>
              </a:solidFill>
              <a:latin typeface="Candara" panose="020E0502030303020204" pitchFamily="34" charset="0"/>
            </a:endParaRPr>
          </a:p>
          <a:p>
            <a:pPr algn="l"/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3345963" y="4528716"/>
            <a:ext cx="1828800" cy="129266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Candara" panose="020E0502030303020204" pitchFamily="34" charset="0"/>
              </a:rPr>
              <a:t>LOREM IPSUM</a:t>
            </a:r>
          </a:p>
          <a:p>
            <a:pPr algn="l"/>
            <a:endParaRPr lang="en-US" sz="800" b="1" dirty="0">
              <a:solidFill>
                <a:srgbClr val="00B0F0"/>
              </a:solidFill>
              <a:latin typeface="Candara" panose="020E0502030303020204" pitchFamily="34" charset="0"/>
            </a:endParaRPr>
          </a:p>
          <a:p>
            <a:pPr algn="l"/>
            <a:r>
              <a:rPr lang="en-US" sz="1200" dirty="0">
                <a:solidFill>
                  <a:schemeClr val="bg1">
                    <a:lumMod val="95000"/>
                  </a:schemeClr>
                </a:solidFill>
                <a:latin typeface="Candara" panose="020E0502030303020204" pitchFamily="34" charset="0"/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140407" y="773806"/>
            <a:ext cx="72467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Вся информация у нас на сайте</a:t>
            </a:r>
            <a:endParaRPr lang="ru-RU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107199"/>
            <a:ext cx="4949825" cy="2714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80" y="1554727"/>
            <a:ext cx="5334000" cy="203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7" y="1574800"/>
            <a:ext cx="6057793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8" b="98641" l="6667" r="98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7537" y="2998971"/>
            <a:ext cx="1025086" cy="2707279"/>
          </a:xfrm>
          <a:prstGeom prst="rect">
            <a:avLst/>
          </a:prstGeom>
        </p:spPr>
      </p:pic>
      <p:sp>
        <p:nvSpPr>
          <p:cNvPr id="48" name="Стрелка вправо 47"/>
          <p:cNvSpPr/>
          <p:nvPr/>
        </p:nvSpPr>
        <p:spPr>
          <a:xfrm rot="19038424">
            <a:off x="3955027" y="3795765"/>
            <a:ext cx="3840711" cy="600412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759" y="2976560"/>
            <a:ext cx="2216917" cy="2975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Овал 50"/>
          <p:cNvSpPr/>
          <p:nvPr/>
        </p:nvSpPr>
        <p:spPr>
          <a:xfrm>
            <a:off x="7850187" y="3124947"/>
            <a:ext cx="2286000" cy="5238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31522" y1="60833" x2="31522" y2="60833"/>
                        <a14:backgroundMark x1="42609" y1="43333" x2="42609" y2="43333"/>
                        <a14:backgroundMark x1="44891" y1="56833" x2="44891" y2="56833"/>
                        <a14:backgroundMark x1="43152" y1="57667" x2="43152" y2="57667"/>
                        <a14:backgroundMark x1="72500" y1="63667" x2="72500" y2="63667"/>
                        <a14:backgroundMark x1="47717" y1="44167" x2="47717" y2="44167"/>
                        <a14:backgroundMark x1="35870" y1="67000" x2="35870" y2="67000"/>
                        <a14:backgroundMark x1="37500" y1="67833" x2="37500" y2="67833"/>
                        <a14:backgroundMark x1="38478" y1="68333" x2="38478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28288" y="1478199"/>
            <a:ext cx="2007388" cy="130916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31522" y1="60833" x2="31522" y2="60833"/>
                        <a14:backgroundMark x1="42609" y1="43333" x2="42609" y2="43333"/>
                        <a14:backgroundMark x1="44891" y1="56833" x2="44891" y2="56833"/>
                        <a14:backgroundMark x1="43152" y1="57667" x2="43152" y2="57667"/>
                        <a14:backgroundMark x1="72500" y1="63667" x2="72500" y2="63667"/>
                        <a14:backgroundMark x1="47717" y1="44167" x2="47717" y2="44167"/>
                        <a14:backgroundMark x1="35870" y1="67000" x2="35870" y2="67000"/>
                        <a14:backgroundMark x1="37500" y1="67833" x2="37500" y2="67833"/>
                        <a14:backgroundMark x1="38478" y1="68333" x2="38478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682" y="2077718"/>
            <a:ext cx="2007388" cy="130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76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86875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fld>
            <a:endParaRPr lang="ru-RU" sz="14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164687" y="1284489"/>
            <a:ext cx="74760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48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Спасибо за </a:t>
            </a:r>
            <a:r>
              <a:rPr lang="ru-RU" altLang="ru-RU" sz="4800" b="1" dirty="0">
                <a:solidFill>
                  <a:srgbClr val="002060"/>
                </a:solidFill>
                <a:latin typeface="Cambria" panose="02040503050406030204" pitchFamily="18" charset="0"/>
              </a:rPr>
              <a:t>внимание!</a:t>
            </a:r>
          </a:p>
        </p:txBody>
      </p:sp>
      <p:grpSp>
        <p:nvGrpSpPr>
          <p:cNvPr id="12" name="Group 32"/>
          <p:cNvGrpSpPr>
            <a:grpSpLocks/>
          </p:cNvGrpSpPr>
          <p:nvPr/>
        </p:nvGrpSpPr>
        <p:grpSpPr bwMode="auto">
          <a:xfrm>
            <a:off x="7640752" y="1232853"/>
            <a:ext cx="3386675" cy="4211930"/>
            <a:chOff x="4032" y="1440"/>
            <a:chExt cx="1200" cy="1567"/>
          </a:xfrm>
          <a:gradFill flip="none" rotWithShape="1">
            <a:gsLst>
              <a:gs pos="0">
                <a:srgbClr val="00B0F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grpSpPr>
        <p:sp>
          <p:nvSpPr>
            <p:cNvPr id="13" name="AutoShape 6"/>
            <p:cNvSpPr>
              <a:spLocks noChangeArrowheads="1"/>
            </p:cNvSpPr>
            <p:nvPr/>
          </p:nvSpPr>
          <p:spPr bwMode="gray">
            <a:xfrm>
              <a:off x="4032" y="2304"/>
              <a:ext cx="1200" cy="703"/>
            </a:xfrm>
            <a:prstGeom prst="can">
              <a:avLst>
                <a:gd name="adj" fmla="val 25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gray">
            <a:xfrm>
              <a:off x="4032" y="1872"/>
              <a:ext cx="1200" cy="480"/>
            </a:xfrm>
            <a:prstGeom prst="can">
              <a:avLst>
                <a:gd name="adj" fmla="val 25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AutoShape 8"/>
            <p:cNvSpPr>
              <a:spLocks noChangeArrowheads="1"/>
            </p:cNvSpPr>
            <p:nvPr/>
          </p:nvSpPr>
          <p:spPr bwMode="gray">
            <a:xfrm>
              <a:off x="4032" y="1440"/>
              <a:ext cx="1200" cy="480"/>
            </a:xfrm>
            <a:prstGeom prst="can">
              <a:avLst>
                <a:gd name="adj" fmla="val 25000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950303" y="1493161"/>
            <a:ext cx="30771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бюджетное обучение: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Тел.: 8-(812) 748-97-12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dirty="0">
                <a:solidFill>
                  <a:srgbClr val="4B7D9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pk_byud@gumrf.ru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934974" y="3107985"/>
            <a:ext cx="4804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Контакты приемной</a:t>
            </a:r>
            <a:r>
              <a:rPr lang="ru-RU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комиссии </a:t>
            </a:r>
            <a:endParaRPr lang="ru-RU" sz="2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50303" y="2720087"/>
            <a:ext cx="41343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 платное обучение: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Тел.: 8-(812)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748-97-09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ru-RU" dirty="0">
                <a:solidFill>
                  <a:srgbClr val="4B7D9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pk_dogovor@gumrf.ru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78853" y="4057669"/>
            <a:ext cx="371475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иностранных граждан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платное обучение):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Тел.: 8-(812) 251-62-28 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cent_edu@gumrf.ru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87" y="3286305"/>
            <a:ext cx="2008275" cy="25103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310" y="2016998"/>
            <a:ext cx="3143639" cy="35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89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fld>
            <a:endParaRPr lang="ru-R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900728"/>
              </p:ext>
            </p:extLst>
          </p:nvPr>
        </p:nvGraphicFramePr>
        <p:xfrm>
          <a:off x="730597" y="1539087"/>
          <a:ext cx="11048999" cy="4909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0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0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01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01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1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5735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Код 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Наименование направления подготовки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по очной форме</a:t>
                      </a:r>
                    </a:p>
                  </a:txBody>
                  <a:tcPr marL="58464" marR="584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по о-з форме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58464" marR="5846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по заочной форме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КЦП 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платно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платно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КЦП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платно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01.03.02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Прикладная математика и информатика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16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14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 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08.03.01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Строительство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09.03.02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Информационные системы и технологии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25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09.03.03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Прикладная информатика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10.03.01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Информационная безопасность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13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17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23.03.01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Технология транспортных процессов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40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15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23.03.03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Эксплуатация транспортно-технологических машин и  комплексов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45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15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26.03.01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Управление водным транспортом и гидрографическое обеспечение судоходства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45+35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15+5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0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mbria" panose="02040503050406030204" pitchFamily="18" charset="0"/>
                        </a:rPr>
                        <a:t>26.03.02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Кораблестроение, океанотехника и системотехника объектов морской инфраструктуры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26.03.03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Водные пути, порты и гидротехнические сооружения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14</a:t>
                      </a:r>
                      <a:endParaRPr lang="ru-RU" sz="1400" b="1" kern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38.03.01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Экономика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30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38.03.02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Менеджмент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30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i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802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38.03.04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Государственное и муниципальное управление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30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25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90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Cambria" panose="02040503050406030204" pitchFamily="18" charset="0"/>
                        </a:rPr>
                        <a:t>40.03.01</a:t>
                      </a:r>
                      <a:endParaRPr lang="ru-RU" sz="14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Юриспруденция</a:t>
                      </a:r>
                      <a:endParaRPr lang="ru-RU" sz="14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60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?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58464" marR="58464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</a:rPr>
                        <a:t>-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58464" marR="58464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759955" y="470631"/>
            <a:ext cx="941756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Количество </a:t>
            </a:r>
            <a:r>
              <a:rPr lang="ru-RU" alt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мест для приема на обучение </a:t>
            </a:r>
            <a:endParaRPr lang="ru-RU" altLang="ru-RU" sz="3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по направлениям </a:t>
            </a:r>
            <a:r>
              <a:rPr lang="ru-RU" alt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подготовки бакалавров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574" y="5052589"/>
            <a:ext cx="1447799" cy="180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48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fld>
            <a:endParaRPr lang="ru-R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5366" y="618679"/>
            <a:ext cx="941756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Количество </a:t>
            </a:r>
            <a:r>
              <a:rPr lang="ru-RU" alt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мест для приема на обучение </a:t>
            </a:r>
            <a:endParaRPr lang="ru-RU" altLang="ru-RU" sz="3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по специальностям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937240"/>
              </p:ext>
            </p:extLst>
          </p:nvPr>
        </p:nvGraphicFramePr>
        <p:xfrm>
          <a:off x="1105174" y="1791147"/>
          <a:ext cx="10448652" cy="4165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3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1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7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0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4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mbria" panose="02040503050406030204" pitchFamily="18" charset="0"/>
                        </a:rPr>
                        <a:t>Код направления подготовки</a:t>
                      </a:r>
                      <a:endParaRPr lang="ru-RU" sz="1700" dirty="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mbria" panose="02040503050406030204" pitchFamily="18" charset="0"/>
                        </a:rPr>
                        <a:t>Наименование специальностей</a:t>
                      </a:r>
                      <a:endParaRPr lang="ru-RU" sz="1700" dirty="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mbria" panose="02040503050406030204" pitchFamily="18" charset="0"/>
                        </a:rPr>
                        <a:t>Места для приема по очной форме</a:t>
                      </a:r>
                      <a:endParaRPr lang="ru-RU" sz="17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mbria" panose="02040503050406030204" pitchFamily="18" charset="0"/>
                        </a:rPr>
                        <a:t>Места для приема по заочной форме</a:t>
                      </a:r>
                      <a:endParaRPr lang="ru-RU" sz="1700" dirty="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КЦП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на платной основе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КЦП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на платной основе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8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mbria" panose="02040503050406030204" pitchFamily="18" charset="0"/>
                        </a:rPr>
                        <a:t>10.05.03</a:t>
                      </a:r>
                      <a:endParaRPr lang="ru-RU" sz="17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Информационная безопасность автоматизированных систем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18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12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 -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  <a:latin typeface="Cambria" panose="02040503050406030204" pitchFamily="18" charset="0"/>
                        </a:rPr>
                        <a:t>26.05.05</a:t>
                      </a:r>
                      <a:endParaRPr lang="ru-RU" sz="1700" dirty="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Судовождение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150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30</a:t>
                      </a:r>
                      <a:endParaRPr lang="ru-RU" sz="17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35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35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mbria" panose="02040503050406030204" pitchFamily="18" charset="0"/>
                        </a:rPr>
                        <a:t>26.05.06</a:t>
                      </a:r>
                      <a:endParaRPr lang="ru-RU" sz="17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Эксплуатация судовых энергетических установок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75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15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25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35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>
                          <a:effectLst/>
                          <a:latin typeface="Cambria" panose="02040503050406030204" pitchFamily="18" charset="0"/>
                        </a:rPr>
                        <a:t>26.05.07</a:t>
                      </a:r>
                      <a:endParaRPr lang="ru-RU" sz="1700"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Эксплуатация судового электрооборудования и средств автоматики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700" b="1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25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</a:rPr>
                        <a:t>25</a:t>
                      </a:r>
                      <a:endParaRPr lang="ru-RU" sz="17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52" y="4398581"/>
            <a:ext cx="2168833" cy="26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620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fld>
            <a:endParaRPr lang="ru-R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Rectangle 1"/>
          <p:cNvSpPr>
            <a:spLocks noChangeArrowheads="1"/>
          </p:cNvSpPr>
          <p:nvPr/>
        </p:nvSpPr>
        <p:spPr bwMode="auto">
          <a:xfrm>
            <a:off x="1782394" y="697266"/>
            <a:ext cx="5768837" cy="746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Календарь абитуриента</a:t>
            </a:r>
          </a:p>
        </p:txBody>
      </p:sp>
      <p:graphicFrame>
        <p:nvGraphicFramePr>
          <p:cNvPr id="57" name="Схема 56"/>
          <p:cNvGraphicFramePr/>
          <p:nvPr>
            <p:extLst>
              <p:ext uri="{D42A27DB-BD31-4B8C-83A1-F6EECF244321}">
                <p14:modId xmlns:p14="http://schemas.microsoft.com/office/powerpoint/2010/main" val="2846330993"/>
              </p:ext>
            </p:extLst>
          </p:nvPr>
        </p:nvGraphicFramePr>
        <p:xfrm>
          <a:off x="1228682" y="1256770"/>
          <a:ext cx="1030781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val="1587035238"/>
              </p:ext>
            </p:extLst>
          </p:nvPr>
        </p:nvGraphicFramePr>
        <p:xfrm>
          <a:off x="7551231" y="1375518"/>
          <a:ext cx="5341937" cy="1472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494915" y="1447356"/>
            <a:ext cx="3832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поступлении</a:t>
            </a: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ru-RU" altLang="ru-RU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altLang="ru-RU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бюджет (КЦП)</a:t>
            </a:r>
            <a:endParaRPr lang="ru-RU" altLang="ru-RU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48" b="98641" l="6667" r="9846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7419" y="701058"/>
            <a:ext cx="1025086" cy="27072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79" b="89859" l="9786" r="89908">
                        <a14:backgroundMark x1="54740" y1="21972" x2="54740" y2="21972"/>
                        <a14:backgroundMark x1="51988" y1="14366" x2="51988" y2="14366"/>
                        <a14:backgroundMark x1="62080" y1="61408" x2="62080" y2="61408"/>
                        <a14:backgroundMark x1="62997" y1="67042" x2="62997" y2="67042"/>
                        <a14:backgroundMark x1="51988" y1="69577" x2="51988" y2="69577"/>
                        <a14:backgroundMark x1="52905" y1="74930" x2="52905" y2="74930"/>
                        <a14:backgroundMark x1="55657" y1="77746" x2="55657" y2="77746"/>
                        <a14:backgroundMark x1="55963" y1="83380" x2="55963" y2="83380"/>
                        <a14:backgroundMark x1="57492" y1="27324" x2="57492" y2="27324"/>
                        <a14:backgroundMark x1="56269" y1="17183" x2="56269" y2="17183"/>
                        <a14:backgroundMark x1="41590" y1="19718" x2="41590" y2="19718"/>
                        <a14:backgroundMark x1="48624" y1="14648" x2="48624" y2="14648"/>
                        <a14:backgroundMark x1="51988" y1="21408" x2="51988" y2="21408"/>
                        <a14:backgroundMark x1="47095" y1="7324" x2="47095" y2="7324"/>
                        <a14:backgroundMark x1="54434" y1="7042" x2="54434" y2="7042"/>
                        <a14:backgroundMark x1="55046" y1="7606" x2="55046" y2="7606"/>
                        <a14:backgroundMark x1="60245" y1="10141" x2="60245" y2="10141"/>
                        <a14:backgroundMark x1="62080" y1="12676" x2="62080" y2="12676"/>
                        <a14:backgroundMark x1="63914" y1="16620" x2="63914" y2="16620"/>
                        <a14:backgroundMark x1="63609" y1="18028" x2="63609" y2="18028"/>
                        <a14:backgroundMark x1="77370" y1="14366" x2="77370" y2="14366"/>
                        <a14:backgroundMark x1="79511" y1="17746" x2="79511" y2="17746"/>
                        <a14:backgroundMark x1="71254" y1="19718" x2="71254" y2="19718"/>
                        <a14:backgroundMark x1="71560" y1="26761" x2="71560" y2="26761"/>
                        <a14:backgroundMark x1="64832" y1="28451" x2="64832" y2="28451"/>
                        <a14:backgroundMark x1="62080" y1="34366" x2="62080" y2="34366"/>
                        <a14:backgroundMark x1="63914" y1="39155" x2="63914" y2="39155"/>
                        <a14:backgroundMark x1="70031" y1="41690" x2="70031" y2="41690"/>
                        <a14:backgroundMark x1="70948" y1="34648" x2="70948" y2="34648"/>
                        <a14:backgroundMark x1="79205" y1="34648" x2="79205" y2="34648"/>
                        <a14:backgroundMark x1="79511" y1="45915" x2="79511" y2="45915"/>
                        <a14:backgroundMark x1="67584" y1="50141" x2="67584" y2="50141"/>
                        <a14:backgroundMark x1="66055" y1="49014" x2="66055" y2="49014"/>
                        <a14:backgroundMark x1="59939" y1="60845" x2="59939" y2="60845"/>
                        <a14:backgroundMark x1="72171" y1="55775" x2="72171" y2="55775"/>
                        <a14:backgroundMark x1="72171" y1="73803" x2="72171" y2="73803"/>
                        <a14:backgroundMark x1="67278" y1="84507" x2="67278" y2="84507"/>
                        <a14:backgroundMark x1="64832" y1="80000" x2="64832" y2="80000"/>
                        <a14:backgroundMark x1="65138" y1="87324" x2="65138" y2="87324"/>
                        <a14:backgroundMark x1="47095" y1="84507" x2="47095" y2="84507"/>
                        <a14:backgroundMark x1="44648" y1="80282" x2="44648" y2="80282"/>
                        <a14:backgroundMark x1="42508" y1="75493" x2="42508" y2="75493"/>
                        <a14:backgroundMark x1="48624" y1="54085" x2="48624" y2="54085"/>
                        <a14:backgroundMark x1="46789" y1="57746" x2="46789" y2="57746"/>
                        <a14:backgroundMark x1="37615" y1="42535" x2="37615" y2="42535"/>
                        <a14:backgroundMark x1="42508" y1="10423" x2="42508" y2="10423"/>
                        <a14:backgroundMark x1="18654" y1="25915" x2="18654" y2="25915"/>
                        <a14:backgroundMark x1="21407" y1="31268" x2="21407" y2="31268"/>
                        <a14:backgroundMark x1="24771" y1="36901" x2="24771" y2="36901"/>
                        <a14:backgroundMark x1="22630" y1="46761" x2="22630" y2="46761"/>
                        <a14:backgroundMark x1="29969" y1="50986" x2="29969" y2="50986"/>
                        <a14:backgroundMark x1="17431" y1="48169" x2="17431" y2="48169"/>
                        <a14:backgroundMark x1="16820" y1="54085" x2="16820" y2="54085"/>
                        <a14:backgroundMark x1="21101" y1="57465" x2="21101" y2="57465"/>
                        <a14:backgroundMark x1="32110" y1="58310" x2="32110" y2="58310"/>
                        <a14:backgroundMark x1="38532" y1="57465" x2="38532" y2="57465"/>
                        <a14:backgroundMark x1="41896" y1="53521" x2="41896" y2="53521"/>
                        <a14:backgroundMark x1="42508" y1="52676" x2="42508" y2="52676"/>
                        <a14:backgroundMark x1="29664" y1="67324" x2="29664" y2="67324"/>
                        <a14:backgroundMark x1="32722" y1="73521" x2="32722" y2="73521"/>
                        <a14:backgroundMark x1="28440" y1="41127" x2="28440" y2="41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6012" y="3873341"/>
            <a:ext cx="1496204" cy="16243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79" b="89859" l="9786" r="89908">
                        <a14:backgroundMark x1="54740" y1="21972" x2="54740" y2="21972"/>
                        <a14:backgroundMark x1="51988" y1="14366" x2="51988" y2="14366"/>
                        <a14:backgroundMark x1="62080" y1="61408" x2="62080" y2="61408"/>
                        <a14:backgroundMark x1="62997" y1="67042" x2="62997" y2="67042"/>
                        <a14:backgroundMark x1="51988" y1="69577" x2="51988" y2="69577"/>
                        <a14:backgroundMark x1="52905" y1="74930" x2="52905" y2="74930"/>
                        <a14:backgroundMark x1="55657" y1="77746" x2="55657" y2="77746"/>
                        <a14:backgroundMark x1="55963" y1="83380" x2="55963" y2="83380"/>
                        <a14:backgroundMark x1="57492" y1="27324" x2="57492" y2="27324"/>
                        <a14:backgroundMark x1="56269" y1="17183" x2="56269" y2="17183"/>
                        <a14:backgroundMark x1="41590" y1="19718" x2="41590" y2="19718"/>
                        <a14:backgroundMark x1="48624" y1="14648" x2="48624" y2="14648"/>
                        <a14:backgroundMark x1="51988" y1="21408" x2="51988" y2="21408"/>
                        <a14:backgroundMark x1="47095" y1="7324" x2="47095" y2="7324"/>
                        <a14:backgroundMark x1="54434" y1="7042" x2="54434" y2="7042"/>
                        <a14:backgroundMark x1="55046" y1="7606" x2="55046" y2="7606"/>
                        <a14:backgroundMark x1="60245" y1="10141" x2="60245" y2="10141"/>
                        <a14:backgroundMark x1="62080" y1="12676" x2="62080" y2="12676"/>
                        <a14:backgroundMark x1="63914" y1="16620" x2="63914" y2="16620"/>
                        <a14:backgroundMark x1="63609" y1="18028" x2="63609" y2="18028"/>
                        <a14:backgroundMark x1="77370" y1="14366" x2="77370" y2="14366"/>
                        <a14:backgroundMark x1="79511" y1="17746" x2="79511" y2="17746"/>
                        <a14:backgroundMark x1="71254" y1="19718" x2="71254" y2="19718"/>
                        <a14:backgroundMark x1="71560" y1="26761" x2="71560" y2="26761"/>
                        <a14:backgroundMark x1="64832" y1="28451" x2="64832" y2="28451"/>
                        <a14:backgroundMark x1="62080" y1="34366" x2="62080" y2="34366"/>
                        <a14:backgroundMark x1="63914" y1="39155" x2="63914" y2="39155"/>
                        <a14:backgroundMark x1="70031" y1="41690" x2="70031" y2="41690"/>
                        <a14:backgroundMark x1="70948" y1="34648" x2="70948" y2="34648"/>
                        <a14:backgroundMark x1="79205" y1="34648" x2="79205" y2="34648"/>
                        <a14:backgroundMark x1="79511" y1="45915" x2="79511" y2="45915"/>
                        <a14:backgroundMark x1="67584" y1="50141" x2="67584" y2="50141"/>
                        <a14:backgroundMark x1="66055" y1="49014" x2="66055" y2="49014"/>
                        <a14:backgroundMark x1="59939" y1="60845" x2="59939" y2="60845"/>
                        <a14:backgroundMark x1="72171" y1="55775" x2="72171" y2="55775"/>
                        <a14:backgroundMark x1="72171" y1="73803" x2="72171" y2="73803"/>
                        <a14:backgroundMark x1="67278" y1="84507" x2="67278" y2="84507"/>
                        <a14:backgroundMark x1="64832" y1="80000" x2="64832" y2="80000"/>
                        <a14:backgroundMark x1="65138" y1="87324" x2="65138" y2="87324"/>
                        <a14:backgroundMark x1="47095" y1="84507" x2="47095" y2="84507"/>
                        <a14:backgroundMark x1="44648" y1="80282" x2="44648" y2="80282"/>
                        <a14:backgroundMark x1="42508" y1="75493" x2="42508" y2="75493"/>
                        <a14:backgroundMark x1="48624" y1="54085" x2="48624" y2="54085"/>
                        <a14:backgroundMark x1="46789" y1="57746" x2="46789" y2="57746"/>
                        <a14:backgroundMark x1="37615" y1="42535" x2="37615" y2="42535"/>
                        <a14:backgroundMark x1="42508" y1="10423" x2="42508" y2="10423"/>
                        <a14:backgroundMark x1="18654" y1="25915" x2="18654" y2="25915"/>
                        <a14:backgroundMark x1="21407" y1="31268" x2="21407" y2="31268"/>
                        <a14:backgroundMark x1="24771" y1="36901" x2="24771" y2="36901"/>
                        <a14:backgroundMark x1="22630" y1="46761" x2="22630" y2="46761"/>
                        <a14:backgroundMark x1="29969" y1="50986" x2="29969" y2="50986"/>
                        <a14:backgroundMark x1="17431" y1="48169" x2="17431" y2="48169"/>
                        <a14:backgroundMark x1="16820" y1="54085" x2="16820" y2="54085"/>
                        <a14:backgroundMark x1="21101" y1="57465" x2="21101" y2="57465"/>
                        <a14:backgroundMark x1="32110" y1="58310" x2="32110" y2="58310"/>
                        <a14:backgroundMark x1="38532" y1="57465" x2="38532" y2="57465"/>
                        <a14:backgroundMark x1="41896" y1="53521" x2="41896" y2="53521"/>
                        <a14:backgroundMark x1="42508" y1="52676" x2="42508" y2="52676"/>
                        <a14:backgroundMark x1="29664" y1="67324" x2="29664" y2="67324"/>
                        <a14:backgroundMark x1="32722" y1="73521" x2="32722" y2="73521"/>
                        <a14:backgroundMark x1="28440" y1="41127" x2="28440" y2="411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551231" y="3732772"/>
            <a:ext cx="1083790" cy="11765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1" b="98198" l="707" r="95760">
                        <a14:foregroundMark x1="66784" y1="30931" x2="66784" y2="30931"/>
                        <a14:foregroundMark x1="65018" y1="6607" x2="65018" y2="6607"/>
                        <a14:foregroundMark x1="71025" y1="8709" x2="71025" y2="8709"/>
                        <a14:foregroundMark x1="71378" y1="4204" x2="71378" y2="4204"/>
                        <a14:foregroundMark x1="72438" y1="9009" x2="72438" y2="90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546" y="3879114"/>
            <a:ext cx="905775" cy="10658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7367" y="5142929"/>
            <a:ext cx="2103611" cy="168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9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fld>
            <a:endParaRPr lang="ru-R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707" y="2099051"/>
            <a:ext cx="1212206" cy="800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490" y="1936325"/>
            <a:ext cx="1500762" cy="983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5974" y="1922809"/>
            <a:ext cx="1040957" cy="1010639"/>
          </a:xfrm>
          <a:prstGeom prst="rect">
            <a:avLst/>
          </a:prstGeom>
        </p:spPr>
      </p:pic>
      <p:sp>
        <p:nvSpPr>
          <p:cNvPr id="7" name="Oval 17"/>
          <p:cNvSpPr>
            <a:spLocks noChangeAspect="1"/>
          </p:cNvSpPr>
          <p:nvPr/>
        </p:nvSpPr>
        <p:spPr>
          <a:xfrm>
            <a:off x="4644423" y="3259021"/>
            <a:ext cx="640080" cy="640080"/>
          </a:xfrm>
          <a:prstGeom prst="ellipse">
            <a:avLst/>
          </a:prstGeom>
          <a:noFill/>
          <a:ln w="38100">
            <a:solidFill>
              <a:srgbClr val="239B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16"/>
          <p:cNvSpPr/>
          <p:nvPr/>
        </p:nvSpPr>
        <p:spPr>
          <a:xfrm>
            <a:off x="4506047" y="1615649"/>
            <a:ext cx="2103120" cy="4088431"/>
          </a:xfrm>
          <a:custGeom>
            <a:avLst/>
            <a:gdLst>
              <a:gd name="connsiteX0" fmla="*/ 1053795 w 2103120"/>
              <a:gd name="connsiteY0" fmla="*/ 0 h 4840117"/>
              <a:gd name="connsiteX1" fmla="*/ 2103120 w 2103120"/>
              <a:gd name="connsiteY1" fmla="*/ 1473850 h 4840117"/>
              <a:gd name="connsiteX2" fmla="*/ 1660470 w 2103120"/>
              <a:gd name="connsiteY2" fmla="*/ 1471802 h 4840117"/>
              <a:gd name="connsiteX3" fmla="*/ 1660470 w 2103120"/>
              <a:gd name="connsiteY3" fmla="*/ 1914037 h 4840117"/>
              <a:gd name="connsiteX4" fmla="*/ 1660470 w 2103120"/>
              <a:gd name="connsiteY4" fmla="*/ 2166324 h 4840117"/>
              <a:gd name="connsiteX5" fmla="*/ 1660470 w 2103120"/>
              <a:gd name="connsiteY5" fmla="*/ 4840117 h 4840117"/>
              <a:gd name="connsiteX6" fmla="*/ 1578174 w 2103120"/>
              <a:gd name="connsiteY6" fmla="*/ 4840117 h 4840117"/>
              <a:gd name="connsiteX7" fmla="*/ 1578174 w 2103120"/>
              <a:gd name="connsiteY7" fmla="*/ 2166324 h 4840117"/>
              <a:gd name="connsiteX8" fmla="*/ 1578174 w 2103120"/>
              <a:gd name="connsiteY8" fmla="*/ 1923267 h 4840117"/>
              <a:gd name="connsiteX9" fmla="*/ 1577981 w 2103120"/>
              <a:gd name="connsiteY9" fmla="*/ 1923267 h 4840117"/>
              <a:gd name="connsiteX10" fmla="*/ 1578174 w 2103120"/>
              <a:gd name="connsiteY10" fmla="*/ 1851870 h 4840117"/>
              <a:gd name="connsiteX11" fmla="*/ 1578174 w 2103120"/>
              <a:gd name="connsiteY11" fmla="*/ 1434804 h 4840117"/>
              <a:gd name="connsiteX12" fmla="*/ 1579299 w 2103120"/>
              <a:gd name="connsiteY12" fmla="*/ 1434804 h 4840117"/>
              <a:gd name="connsiteX13" fmla="*/ 1579373 w 2103120"/>
              <a:gd name="connsiteY13" fmla="*/ 1407120 h 4840117"/>
              <a:gd name="connsiteX14" fmla="*/ 1966151 w 2103120"/>
              <a:gd name="connsiteY14" fmla="*/ 1408909 h 4840117"/>
              <a:gd name="connsiteX15" fmla="*/ 1053503 w 2103120"/>
              <a:gd name="connsiteY15" fmla="*/ 127032 h 4840117"/>
              <a:gd name="connsiteX16" fmla="*/ 972457 w 2103120"/>
              <a:gd name="connsiteY16" fmla="*/ 226950 h 4840117"/>
              <a:gd name="connsiteX17" fmla="*/ 136968 w 2103120"/>
              <a:gd name="connsiteY17" fmla="*/ 1400452 h 4840117"/>
              <a:gd name="connsiteX18" fmla="*/ 534686 w 2103120"/>
              <a:gd name="connsiteY18" fmla="*/ 1402292 h 4840117"/>
              <a:gd name="connsiteX19" fmla="*/ 527744 w 2103120"/>
              <a:gd name="connsiteY19" fmla="*/ 1923267 h 4840117"/>
              <a:gd name="connsiteX20" fmla="*/ 451190 w 2103120"/>
              <a:gd name="connsiteY20" fmla="*/ 1923267 h 4840117"/>
              <a:gd name="connsiteX21" fmla="*/ 457281 w 2103120"/>
              <a:gd name="connsiteY21" fmla="*/ 1466242 h 4840117"/>
              <a:gd name="connsiteX22" fmla="*/ 0 w 2103120"/>
              <a:gd name="connsiteY22" fmla="*/ 1464127 h 4840117"/>
              <a:gd name="connsiteX23" fmla="*/ 960612 w 2103120"/>
              <a:gd name="connsiteY23" fmla="*/ 114882 h 48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03120" h="4840117">
                <a:moveTo>
                  <a:pt x="1053795" y="0"/>
                </a:moveTo>
                <a:lnTo>
                  <a:pt x="2103120" y="1473850"/>
                </a:lnTo>
                <a:lnTo>
                  <a:pt x="1660470" y="1471802"/>
                </a:lnTo>
                <a:lnTo>
                  <a:pt x="1660470" y="1914037"/>
                </a:lnTo>
                <a:lnTo>
                  <a:pt x="1660470" y="2166324"/>
                </a:lnTo>
                <a:lnTo>
                  <a:pt x="1660470" y="4840117"/>
                </a:lnTo>
                <a:lnTo>
                  <a:pt x="1578174" y="4840117"/>
                </a:lnTo>
                <a:lnTo>
                  <a:pt x="1578174" y="2166324"/>
                </a:lnTo>
                <a:lnTo>
                  <a:pt x="1578174" y="1923267"/>
                </a:lnTo>
                <a:lnTo>
                  <a:pt x="1577981" y="1923267"/>
                </a:lnTo>
                <a:lnTo>
                  <a:pt x="1578174" y="1851870"/>
                </a:lnTo>
                <a:lnTo>
                  <a:pt x="1578174" y="1434804"/>
                </a:lnTo>
                <a:lnTo>
                  <a:pt x="1579299" y="1434804"/>
                </a:lnTo>
                <a:lnTo>
                  <a:pt x="1579373" y="1407120"/>
                </a:lnTo>
                <a:lnTo>
                  <a:pt x="1966151" y="1408909"/>
                </a:lnTo>
                <a:lnTo>
                  <a:pt x="1053503" y="127032"/>
                </a:lnTo>
                <a:lnTo>
                  <a:pt x="972457" y="226950"/>
                </a:lnTo>
                <a:lnTo>
                  <a:pt x="136968" y="1400452"/>
                </a:lnTo>
                <a:lnTo>
                  <a:pt x="534686" y="1402292"/>
                </a:lnTo>
                <a:lnTo>
                  <a:pt x="527744" y="1923267"/>
                </a:lnTo>
                <a:lnTo>
                  <a:pt x="451190" y="1923267"/>
                </a:lnTo>
                <a:lnTo>
                  <a:pt x="457281" y="1466242"/>
                </a:lnTo>
                <a:lnTo>
                  <a:pt x="0" y="1464127"/>
                </a:lnTo>
                <a:lnTo>
                  <a:pt x="960612" y="114882"/>
                </a:lnTo>
                <a:close/>
              </a:path>
            </a:pathLst>
          </a:custGeom>
          <a:solidFill>
            <a:srgbClr val="239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957574" y="3919973"/>
            <a:ext cx="2062795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ru-RU" b="1" dirty="0" smtClean="0">
                <a:solidFill>
                  <a:srgbClr val="239BD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Личный кабинет</a:t>
            </a:r>
            <a:endParaRPr lang="en-US" b="1" dirty="0">
              <a:solidFill>
                <a:srgbClr val="239BD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1219170">
              <a:spcBef>
                <a:spcPct val="20000"/>
              </a:spcBef>
              <a:defRPr/>
            </a:pPr>
            <a:endParaRPr lang="en-US" sz="2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r"/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направляются в электронной форме посредством Портала подачи заявлений ГУМРФ: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https://lk.gumrf.ru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22"/>
          <p:cNvSpPr/>
          <p:nvPr/>
        </p:nvSpPr>
        <p:spPr>
          <a:xfrm>
            <a:off x="6775876" y="1629216"/>
            <a:ext cx="2103120" cy="4064051"/>
          </a:xfrm>
          <a:custGeom>
            <a:avLst/>
            <a:gdLst>
              <a:gd name="connsiteX0" fmla="*/ 1053795 w 2103120"/>
              <a:gd name="connsiteY0" fmla="*/ 0 h 4840117"/>
              <a:gd name="connsiteX1" fmla="*/ 2103120 w 2103120"/>
              <a:gd name="connsiteY1" fmla="*/ 1473850 h 4840117"/>
              <a:gd name="connsiteX2" fmla="*/ 1660470 w 2103120"/>
              <a:gd name="connsiteY2" fmla="*/ 1471802 h 4840117"/>
              <a:gd name="connsiteX3" fmla="*/ 1660470 w 2103120"/>
              <a:gd name="connsiteY3" fmla="*/ 1914037 h 4840117"/>
              <a:gd name="connsiteX4" fmla="*/ 1660470 w 2103120"/>
              <a:gd name="connsiteY4" fmla="*/ 2166324 h 4840117"/>
              <a:gd name="connsiteX5" fmla="*/ 1660470 w 2103120"/>
              <a:gd name="connsiteY5" fmla="*/ 4840117 h 4840117"/>
              <a:gd name="connsiteX6" fmla="*/ 1578174 w 2103120"/>
              <a:gd name="connsiteY6" fmla="*/ 4840117 h 4840117"/>
              <a:gd name="connsiteX7" fmla="*/ 1578174 w 2103120"/>
              <a:gd name="connsiteY7" fmla="*/ 2166324 h 4840117"/>
              <a:gd name="connsiteX8" fmla="*/ 1578174 w 2103120"/>
              <a:gd name="connsiteY8" fmla="*/ 1923267 h 4840117"/>
              <a:gd name="connsiteX9" fmla="*/ 1577981 w 2103120"/>
              <a:gd name="connsiteY9" fmla="*/ 1923267 h 4840117"/>
              <a:gd name="connsiteX10" fmla="*/ 1578174 w 2103120"/>
              <a:gd name="connsiteY10" fmla="*/ 1851870 h 4840117"/>
              <a:gd name="connsiteX11" fmla="*/ 1578174 w 2103120"/>
              <a:gd name="connsiteY11" fmla="*/ 1434804 h 4840117"/>
              <a:gd name="connsiteX12" fmla="*/ 1579299 w 2103120"/>
              <a:gd name="connsiteY12" fmla="*/ 1434804 h 4840117"/>
              <a:gd name="connsiteX13" fmla="*/ 1579373 w 2103120"/>
              <a:gd name="connsiteY13" fmla="*/ 1407120 h 4840117"/>
              <a:gd name="connsiteX14" fmla="*/ 1966151 w 2103120"/>
              <a:gd name="connsiteY14" fmla="*/ 1408909 h 4840117"/>
              <a:gd name="connsiteX15" fmla="*/ 1053503 w 2103120"/>
              <a:gd name="connsiteY15" fmla="*/ 127032 h 4840117"/>
              <a:gd name="connsiteX16" fmla="*/ 972457 w 2103120"/>
              <a:gd name="connsiteY16" fmla="*/ 226950 h 4840117"/>
              <a:gd name="connsiteX17" fmla="*/ 136968 w 2103120"/>
              <a:gd name="connsiteY17" fmla="*/ 1400452 h 4840117"/>
              <a:gd name="connsiteX18" fmla="*/ 534686 w 2103120"/>
              <a:gd name="connsiteY18" fmla="*/ 1402292 h 4840117"/>
              <a:gd name="connsiteX19" fmla="*/ 527744 w 2103120"/>
              <a:gd name="connsiteY19" fmla="*/ 1923267 h 4840117"/>
              <a:gd name="connsiteX20" fmla="*/ 451190 w 2103120"/>
              <a:gd name="connsiteY20" fmla="*/ 1923267 h 4840117"/>
              <a:gd name="connsiteX21" fmla="*/ 457281 w 2103120"/>
              <a:gd name="connsiteY21" fmla="*/ 1466242 h 4840117"/>
              <a:gd name="connsiteX22" fmla="*/ 0 w 2103120"/>
              <a:gd name="connsiteY22" fmla="*/ 1464127 h 4840117"/>
              <a:gd name="connsiteX23" fmla="*/ 960612 w 2103120"/>
              <a:gd name="connsiteY23" fmla="*/ 114882 h 48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03120" h="4840117">
                <a:moveTo>
                  <a:pt x="1053795" y="0"/>
                </a:moveTo>
                <a:lnTo>
                  <a:pt x="2103120" y="1473850"/>
                </a:lnTo>
                <a:lnTo>
                  <a:pt x="1660470" y="1471802"/>
                </a:lnTo>
                <a:lnTo>
                  <a:pt x="1660470" y="1914037"/>
                </a:lnTo>
                <a:lnTo>
                  <a:pt x="1660470" y="2166324"/>
                </a:lnTo>
                <a:lnTo>
                  <a:pt x="1660470" y="4840117"/>
                </a:lnTo>
                <a:lnTo>
                  <a:pt x="1578174" y="4840117"/>
                </a:lnTo>
                <a:lnTo>
                  <a:pt x="1578174" y="2166324"/>
                </a:lnTo>
                <a:lnTo>
                  <a:pt x="1578174" y="1923267"/>
                </a:lnTo>
                <a:lnTo>
                  <a:pt x="1577981" y="1923267"/>
                </a:lnTo>
                <a:lnTo>
                  <a:pt x="1578174" y="1851870"/>
                </a:lnTo>
                <a:lnTo>
                  <a:pt x="1578174" y="1434804"/>
                </a:lnTo>
                <a:lnTo>
                  <a:pt x="1579299" y="1434804"/>
                </a:lnTo>
                <a:lnTo>
                  <a:pt x="1579373" y="1407120"/>
                </a:lnTo>
                <a:lnTo>
                  <a:pt x="1966151" y="1408909"/>
                </a:lnTo>
                <a:lnTo>
                  <a:pt x="1053503" y="127032"/>
                </a:lnTo>
                <a:lnTo>
                  <a:pt x="972457" y="226950"/>
                </a:lnTo>
                <a:lnTo>
                  <a:pt x="136968" y="1400452"/>
                </a:lnTo>
                <a:lnTo>
                  <a:pt x="534686" y="1402292"/>
                </a:lnTo>
                <a:lnTo>
                  <a:pt x="527744" y="1923267"/>
                </a:lnTo>
                <a:lnTo>
                  <a:pt x="451190" y="1923267"/>
                </a:lnTo>
                <a:lnTo>
                  <a:pt x="457281" y="1466242"/>
                </a:lnTo>
                <a:lnTo>
                  <a:pt x="0" y="1464127"/>
                </a:lnTo>
                <a:lnTo>
                  <a:pt x="960612" y="114882"/>
                </a:lnTo>
                <a:close/>
              </a:path>
            </a:pathLst>
          </a:custGeom>
          <a:solidFill>
            <a:srgbClr val="157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29325" y="3899313"/>
            <a:ext cx="2317650" cy="188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ru-RU" b="1" dirty="0" smtClean="0">
                <a:solidFill>
                  <a:srgbClr val="157EB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Почта России</a:t>
            </a:r>
            <a:endParaRPr lang="en-US" b="1" dirty="0">
              <a:solidFill>
                <a:srgbClr val="157EB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1219170">
              <a:spcBef>
                <a:spcPct val="20000"/>
              </a:spcBef>
              <a:defRPr/>
            </a:pPr>
            <a:endParaRPr lang="en-US" sz="2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r" defTabSz="1219170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направляются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через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операторов почтовой связи общего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пользования: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198035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ru-RU" sz="1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defTabSz="1219170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Санкт-Петербург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ru-RU" sz="1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defTabSz="1219170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ул. Двинская,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5/7</a:t>
            </a:r>
            <a:endParaRPr lang="en-US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Freeform 26"/>
          <p:cNvSpPr/>
          <p:nvPr/>
        </p:nvSpPr>
        <p:spPr>
          <a:xfrm>
            <a:off x="9123035" y="1646033"/>
            <a:ext cx="2103120" cy="4028035"/>
          </a:xfrm>
          <a:custGeom>
            <a:avLst/>
            <a:gdLst>
              <a:gd name="connsiteX0" fmla="*/ 1053795 w 2103120"/>
              <a:gd name="connsiteY0" fmla="*/ 0 h 4840117"/>
              <a:gd name="connsiteX1" fmla="*/ 2103120 w 2103120"/>
              <a:gd name="connsiteY1" fmla="*/ 1473850 h 4840117"/>
              <a:gd name="connsiteX2" fmla="*/ 1660470 w 2103120"/>
              <a:gd name="connsiteY2" fmla="*/ 1471802 h 4840117"/>
              <a:gd name="connsiteX3" fmla="*/ 1660470 w 2103120"/>
              <a:gd name="connsiteY3" fmla="*/ 1914037 h 4840117"/>
              <a:gd name="connsiteX4" fmla="*/ 1660470 w 2103120"/>
              <a:gd name="connsiteY4" fmla="*/ 2166324 h 4840117"/>
              <a:gd name="connsiteX5" fmla="*/ 1660470 w 2103120"/>
              <a:gd name="connsiteY5" fmla="*/ 4840117 h 4840117"/>
              <a:gd name="connsiteX6" fmla="*/ 1578174 w 2103120"/>
              <a:gd name="connsiteY6" fmla="*/ 4840117 h 4840117"/>
              <a:gd name="connsiteX7" fmla="*/ 1578174 w 2103120"/>
              <a:gd name="connsiteY7" fmla="*/ 2166324 h 4840117"/>
              <a:gd name="connsiteX8" fmla="*/ 1578174 w 2103120"/>
              <a:gd name="connsiteY8" fmla="*/ 1923267 h 4840117"/>
              <a:gd name="connsiteX9" fmla="*/ 1577981 w 2103120"/>
              <a:gd name="connsiteY9" fmla="*/ 1923267 h 4840117"/>
              <a:gd name="connsiteX10" fmla="*/ 1578174 w 2103120"/>
              <a:gd name="connsiteY10" fmla="*/ 1851870 h 4840117"/>
              <a:gd name="connsiteX11" fmla="*/ 1578174 w 2103120"/>
              <a:gd name="connsiteY11" fmla="*/ 1434804 h 4840117"/>
              <a:gd name="connsiteX12" fmla="*/ 1579299 w 2103120"/>
              <a:gd name="connsiteY12" fmla="*/ 1434804 h 4840117"/>
              <a:gd name="connsiteX13" fmla="*/ 1579373 w 2103120"/>
              <a:gd name="connsiteY13" fmla="*/ 1407120 h 4840117"/>
              <a:gd name="connsiteX14" fmla="*/ 1966151 w 2103120"/>
              <a:gd name="connsiteY14" fmla="*/ 1408909 h 4840117"/>
              <a:gd name="connsiteX15" fmla="*/ 1053503 w 2103120"/>
              <a:gd name="connsiteY15" fmla="*/ 127032 h 4840117"/>
              <a:gd name="connsiteX16" fmla="*/ 972457 w 2103120"/>
              <a:gd name="connsiteY16" fmla="*/ 226950 h 4840117"/>
              <a:gd name="connsiteX17" fmla="*/ 136968 w 2103120"/>
              <a:gd name="connsiteY17" fmla="*/ 1400452 h 4840117"/>
              <a:gd name="connsiteX18" fmla="*/ 534686 w 2103120"/>
              <a:gd name="connsiteY18" fmla="*/ 1402292 h 4840117"/>
              <a:gd name="connsiteX19" fmla="*/ 527744 w 2103120"/>
              <a:gd name="connsiteY19" fmla="*/ 1923267 h 4840117"/>
              <a:gd name="connsiteX20" fmla="*/ 451190 w 2103120"/>
              <a:gd name="connsiteY20" fmla="*/ 1923267 h 4840117"/>
              <a:gd name="connsiteX21" fmla="*/ 457281 w 2103120"/>
              <a:gd name="connsiteY21" fmla="*/ 1466242 h 4840117"/>
              <a:gd name="connsiteX22" fmla="*/ 0 w 2103120"/>
              <a:gd name="connsiteY22" fmla="*/ 1464127 h 4840117"/>
              <a:gd name="connsiteX23" fmla="*/ 960612 w 2103120"/>
              <a:gd name="connsiteY23" fmla="*/ 114882 h 48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03120" h="4840117">
                <a:moveTo>
                  <a:pt x="1053795" y="0"/>
                </a:moveTo>
                <a:lnTo>
                  <a:pt x="2103120" y="1473850"/>
                </a:lnTo>
                <a:lnTo>
                  <a:pt x="1660470" y="1471802"/>
                </a:lnTo>
                <a:lnTo>
                  <a:pt x="1660470" y="1914037"/>
                </a:lnTo>
                <a:lnTo>
                  <a:pt x="1660470" y="2166324"/>
                </a:lnTo>
                <a:lnTo>
                  <a:pt x="1660470" y="4840117"/>
                </a:lnTo>
                <a:lnTo>
                  <a:pt x="1578174" y="4840117"/>
                </a:lnTo>
                <a:lnTo>
                  <a:pt x="1578174" y="2166324"/>
                </a:lnTo>
                <a:lnTo>
                  <a:pt x="1578174" y="1923267"/>
                </a:lnTo>
                <a:lnTo>
                  <a:pt x="1577981" y="1923267"/>
                </a:lnTo>
                <a:lnTo>
                  <a:pt x="1578174" y="1851870"/>
                </a:lnTo>
                <a:lnTo>
                  <a:pt x="1578174" y="1434804"/>
                </a:lnTo>
                <a:lnTo>
                  <a:pt x="1579299" y="1434804"/>
                </a:lnTo>
                <a:lnTo>
                  <a:pt x="1579373" y="1407120"/>
                </a:lnTo>
                <a:lnTo>
                  <a:pt x="1966151" y="1408909"/>
                </a:lnTo>
                <a:lnTo>
                  <a:pt x="1053503" y="127032"/>
                </a:lnTo>
                <a:lnTo>
                  <a:pt x="972457" y="226950"/>
                </a:lnTo>
                <a:lnTo>
                  <a:pt x="136968" y="1400452"/>
                </a:lnTo>
                <a:lnTo>
                  <a:pt x="534686" y="1402292"/>
                </a:lnTo>
                <a:lnTo>
                  <a:pt x="527744" y="1923267"/>
                </a:lnTo>
                <a:lnTo>
                  <a:pt x="451190" y="1923267"/>
                </a:lnTo>
                <a:lnTo>
                  <a:pt x="457281" y="1466242"/>
                </a:lnTo>
                <a:lnTo>
                  <a:pt x="0" y="1464127"/>
                </a:lnTo>
                <a:lnTo>
                  <a:pt x="960612" y="114882"/>
                </a:lnTo>
                <a:close/>
              </a:path>
            </a:pathLst>
          </a:custGeom>
          <a:solidFill>
            <a:srgbClr val="096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641598" y="3937886"/>
            <a:ext cx="2062795" cy="119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ru-RU" b="1" dirty="0" smtClean="0">
                <a:solidFill>
                  <a:srgbClr val="0967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Лично</a:t>
            </a:r>
            <a:endParaRPr lang="en-US" b="1" dirty="0">
              <a:solidFill>
                <a:srgbClr val="0967B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1219170">
              <a:spcBef>
                <a:spcPct val="20000"/>
              </a:spcBef>
              <a:defRPr/>
            </a:pPr>
            <a:endParaRPr lang="en-US" sz="2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r" defTabSz="1219170">
              <a:spcBef>
                <a:spcPct val="20000"/>
              </a:spcBef>
              <a:defRPr/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адресу:</a:t>
            </a:r>
            <a:b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г. Санкт-Петербург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ул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Двинская,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5/7</a:t>
            </a:r>
            <a:endParaRPr lang="en-US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Freeform 30"/>
          <p:cNvSpPr/>
          <p:nvPr/>
        </p:nvSpPr>
        <p:spPr>
          <a:xfrm>
            <a:off x="2231386" y="1694726"/>
            <a:ext cx="2103120" cy="4018869"/>
          </a:xfrm>
          <a:custGeom>
            <a:avLst/>
            <a:gdLst>
              <a:gd name="connsiteX0" fmla="*/ 1053795 w 2103120"/>
              <a:gd name="connsiteY0" fmla="*/ 0 h 4840117"/>
              <a:gd name="connsiteX1" fmla="*/ 2103120 w 2103120"/>
              <a:gd name="connsiteY1" fmla="*/ 1473850 h 4840117"/>
              <a:gd name="connsiteX2" fmla="*/ 1660470 w 2103120"/>
              <a:gd name="connsiteY2" fmla="*/ 1471802 h 4840117"/>
              <a:gd name="connsiteX3" fmla="*/ 1660470 w 2103120"/>
              <a:gd name="connsiteY3" fmla="*/ 1914037 h 4840117"/>
              <a:gd name="connsiteX4" fmla="*/ 1660470 w 2103120"/>
              <a:gd name="connsiteY4" fmla="*/ 2166324 h 4840117"/>
              <a:gd name="connsiteX5" fmla="*/ 1660470 w 2103120"/>
              <a:gd name="connsiteY5" fmla="*/ 4840117 h 4840117"/>
              <a:gd name="connsiteX6" fmla="*/ 1578174 w 2103120"/>
              <a:gd name="connsiteY6" fmla="*/ 4840117 h 4840117"/>
              <a:gd name="connsiteX7" fmla="*/ 1578174 w 2103120"/>
              <a:gd name="connsiteY7" fmla="*/ 2166324 h 4840117"/>
              <a:gd name="connsiteX8" fmla="*/ 1578174 w 2103120"/>
              <a:gd name="connsiteY8" fmla="*/ 1923267 h 4840117"/>
              <a:gd name="connsiteX9" fmla="*/ 1577981 w 2103120"/>
              <a:gd name="connsiteY9" fmla="*/ 1923267 h 4840117"/>
              <a:gd name="connsiteX10" fmla="*/ 1578174 w 2103120"/>
              <a:gd name="connsiteY10" fmla="*/ 1851870 h 4840117"/>
              <a:gd name="connsiteX11" fmla="*/ 1578174 w 2103120"/>
              <a:gd name="connsiteY11" fmla="*/ 1434804 h 4840117"/>
              <a:gd name="connsiteX12" fmla="*/ 1579299 w 2103120"/>
              <a:gd name="connsiteY12" fmla="*/ 1434804 h 4840117"/>
              <a:gd name="connsiteX13" fmla="*/ 1579373 w 2103120"/>
              <a:gd name="connsiteY13" fmla="*/ 1407120 h 4840117"/>
              <a:gd name="connsiteX14" fmla="*/ 1966151 w 2103120"/>
              <a:gd name="connsiteY14" fmla="*/ 1408909 h 4840117"/>
              <a:gd name="connsiteX15" fmla="*/ 1053503 w 2103120"/>
              <a:gd name="connsiteY15" fmla="*/ 127032 h 4840117"/>
              <a:gd name="connsiteX16" fmla="*/ 972457 w 2103120"/>
              <a:gd name="connsiteY16" fmla="*/ 226950 h 4840117"/>
              <a:gd name="connsiteX17" fmla="*/ 136968 w 2103120"/>
              <a:gd name="connsiteY17" fmla="*/ 1400452 h 4840117"/>
              <a:gd name="connsiteX18" fmla="*/ 534686 w 2103120"/>
              <a:gd name="connsiteY18" fmla="*/ 1402292 h 4840117"/>
              <a:gd name="connsiteX19" fmla="*/ 527744 w 2103120"/>
              <a:gd name="connsiteY19" fmla="*/ 1923267 h 4840117"/>
              <a:gd name="connsiteX20" fmla="*/ 451190 w 2103120"/>
              <a:gd name="connsiteY20" fmla="*/ 1923267 h 4840117"/>
              <a:gd name="connsiteX21" fmla="*/ 457281 w 2103120"/>
              <a:gd name="connsiteY21" fmla="*/ 1466242 h 4840117"/>
              <a:gd name="connsiteX22" fmla="*/ 0 w 2103120"/>
              <a:gd name="connsiteY22" fmla="*/ 1464127 h 4840117"/>
              <a:gd name="connsiteX23" fmla="*/ 960612 w 2103120"/>
              <a:gd name="connsiteY23" fmla="*/ 114882 h 484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03120" h="4840117">
                <a:moveTo>
                  <a:pt x="1053795" y="0"/>
                </a:moveTo>
                <a:lnTo>
                  <a:pt x="2103120" y="1473850"/>
                </a:lnTo>
                <a:lnTo>
                  <a:pt x="1660470" y="1471802"/>
                </a:lnTo>
                <a:lnTo>
                  <a:pt x="1660470" y="1914037"/>
                </a:lnTo>
                <a:lnTo>
                  <a:pt x="1660470" y="2166324"/>
                </a:lnTo>
                <a:lnTo>
                  <a:pt x="1660470" y="4840117"/>
                </a:lnTo>
                <a:lnTo>
                  <a:pt x="1578174" y="4840117"/>
                </a:lnTo>
                <a:lnTo>
                  <a:pt x="1578174" y="2166324"/>
                </a:lnTo>
                <a:lnTo>
                  <a:pt x="1578174" y="1923267"/>
                </a:lnTo>
                <a:lnTo>
                  <a:pt x="1577981" y="1923267"/>
                </a:lnTo>
                <a:lnTo>
                  <a:pt x="1578174" y="1851870"/>
                </a:lnTo>
                <a:lnTo>
                  <a:pt x="1578174" y="1434804"/>
                </a:lnTo>
                <a:lnTo>
                  <a:pt x="1579299" y="1434804"/>
                </a:lnTo>
                <a:lnTo>
                  <a:pt x="1579373" y="1407120"/>
                </a:lnTo>
                <a:lnTo>
                  <a:pt x="1966151" y="1408909"/>
                </a:lnTo>
                <a:lnTo>
                  <a:pt x="1053503" y="127032"/>
                </a:lnTo>
                <a:lnTo>
                  <a:pt x="972457" y="226950"/>
                </a:lnTo>
                <a:lnTo>
                  <a:pt x="136968" y="1400452"/>
                </a:lnTo>
                <a:lnTo>
                  <a:pt x="534686" y="1402292"/>
                </a:lnTo>
                <a:lnTo>
                  <a:pt x="527744" y="1923267"/>
                </a:lnTo>
                <a:lnTo>
                  <a:pt x="451190" y="1923267"/>
                </a:lnTo>
                <a:lnTo>
                  <a:pt x="457281" y="1466242"/>
                </a:lnTo>
                <a:lnTo>
                  <a:pt x="0" y="1464127"/>
                </a:lnTo>
                <a:lnTo>
                  <a:pt x="960612" y="114882"/>
                </a:lnTo>
                <a:close/>
              </a:path>
            </a:pathLst>
          </a:custGeom>
          <a:solidFill>
            <a:srgbClr val="36B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06420" y="4162681"/>
            <a:ext cx="2062795" cy="65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endParaRPr lang="en-US" sz="2000" b="1" dirty="0">
              <a:solidFill>
                <a:srgbClr val="36B8E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1219170">
              <a:spcBef>
                <a:spcPct val="20000"/>
              </a:spcBef>
              <a:defRPr/>
            </a:pPr>
            <a:endParaRPr lang="en-US" sz="2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r" defTabSz="1219170">
              <a:spcBef>
                <a:spcPct val="20000"/>
              </a:spcBef>
              <a:defRPr/>
            </a:pPr>
            <a:r>
              <a:rPr lang="en-US" sz="1200" dirty="0" smtClean="0">
                <a:solidFill>
                  <a:schemeClr val="bg2">
                    <a:lumMod val="2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6" name="Oval 33"/>
          <p:cNvSpPr>
            <a:spLocks noChangeAspect="1"/>
          </p:cNvSpPr>
          <p:nvPr/>
        </p:nvSpPr>
        <p:spPr>
          <a:xfrm>
            <a:off x="2359276" y="3285357"/>
            <a:ext cx="640080" cy="640080"/>
          </a:xfrm>
          <a:prstGeom prst="ellipse">
            <a:avLst/>
          </a:prstGeom>
          <a:noFill/>
          <a:ln w="38100">
            <a:solidFill>
              <a:srgbClr val="36B8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34"/>
          <p:cNvSpPr>
            <a:spLocks noChangeAspect="1"/>
          </p:cNvSpPr>
          <p:nvPr/>
        </p:nvSpPr>
        <p:spPr>
          <a:xfrm>
            <a:off x="6960557" y="3268891"/>
            <a:ext cx="640080" cy="640080"/>
          </a:xfrm>
          <a:prstGeom prst="ellipse">
            <a:avLst/>
          </a:prstGeom>
          <a:noFill/>
          <a:ln w="38100">
            <a:solidFill>
              <a:srgbClr val="157E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35"/>
          <p:cNvSpPr>
            <a:spLocks noChangeAspect="1"/>
          </p:cNvSpPr>
          <p:nvPr/>
        </p:nvSpPr>
        <p:spPr>
          <a:xfrm>
            <a:off x="9305141" y="3259233"/>
            <a:ext cx="640080" cy="640080"/>
          </a:xfrm>
          <a:prstGeom prst="ellipse">
            <a:avLst/>
          </a:prstGeom>
          <a:noFill/>
          <a:ln w="38100">
            <a:solidFill>
              <a:srgbClr val="0967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 descr="https://ruj.ru/site/public/files/35/34180-gosuslug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41" y="2141510"/>
            <a:ext cx="853209" cy="89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06420" y="3899313"/>
            <a:ext cx="2839777" cy="195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ru-RU" b="1" dirty="0" smtClean="0">
                <a:solidFill>
                  <a:srgbClr val="239BD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ЕПГУ</a:t>
            </a:r>
            <a:endParaRPr lang="en-US" b="1" dirty="0">
              <a:solidFill>
                <a:srgbClr val="239BD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1219170">
              <a:spcBef>
                <a:spcPct val="20000"/>
              </a:spcBef>
              <a:defRPr/>
            </a:pPr>
            <a:endParaRPr lang="en-US" sz="200" b="1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r" defTabSz="1219170">
              <a:spcBef>
                <a:spcPct val="20000"/>
              </a:spcBef>
              <a:defRPr/>
            </a:pP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помощью </a:t>
            </a:r>
            <a:r>
              <a:rPr lang="ru-RU" sz="1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суперсервиса</a:t>
            </a:r>
            <a:r>
              <a:rPr lang="ru-RU" sz="1400" dirty="0"/>
              <a:t>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"Поступление в вуз онлайн"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федеральной государственной информационной системы «Единый портал государственных и муниципальных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услуг» (ЕПГУ)</a:t>
            </a:r>
            <a:r>
              <a:rPr lang="ru-RU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82629" y="585794"/>
            <a:ext cx="57726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Как подавать документы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410099" y="5841119"/>
            <a:ext cx="102158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Предельное количество специальностей и (или) направлений подготовки, по которым поступающий вправе одновременно участвовать в конкурсе по программам бакалавриата и программам </a:t>
            </a:r>
            <a:r>
              <a:rPr lang="ru-RU" sz="1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специалитета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равно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531798" y="1213713"/>
            <a:ext cx="9353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5 - предельное </a:t>
            </a:r>
            <a:r>
              <a:rPr lang="ru-RU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организаций высшего </a:t>
            </a:r>
            <a:r>
              <a:rPr lang="ru-RU" sz="2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образования</a:t>
            </a:r>
            <a:endParaRPr lang="ru-RU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784" y="3305059"/>
            <a:ext cx="591063" cy="5901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932" y="3293776"/>
            <a:ext cx="591063" cy="59012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65" y="3301833"/>
            <a:ext cx="591063" cy="5901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12" y="3283999"/>
            <a:ext cx="591063" cy="59012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9999" y="3716103"/>
            <a:ext cx="1669722" cy="2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08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fld>
            <a:endParaRPr lang="ru-R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847850" y="697633"/>
            <a:ext cx="7600950" cy="7462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Документы для поступления</a:t>
            </a:r>
            <a:endParaRPr lang="ru-RU" altLang="ru-RU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4318" y="1325607"/>
            <a:ext cx="6838603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Ксерокопия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документа (документов), удостоверяющего личность, гражданство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абитуриента;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Документ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подтверждающий регистрацию в системе индивидуального (персонифицированного) учета (при наличии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Оригинал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или копия документа об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образовании;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Документы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подтверждающие индивидуальные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достижения; 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Результаты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прохождения медицинского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осмотра;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ru-RU" sz="16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наличии права на квоту–подтверждающие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документы;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Заявление: 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одно заявление о приеме на места в рамках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КЦП</a:t>
            </a:r>
          </a:p>
          <a:p>
            <a:pPr marL="742950" lvl="1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одно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заявление о приеме на платные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места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Заявление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 согласии на обработку персональных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данных.</a:t>
            </a:r>
            <a:endParaRPr lang="ru-RU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Две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фотографии 3х4 абитуриента (для поступающих по результатам вступительных испытаний, которые университет проводит самостоятельно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Если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вместо абитуриента документы подает его представитель, дополнительно понадобится нотариально заверенная доверенность и документ, удостоверяющий его (представителя) личность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400" b="0" i="0" dirty="0">
              <a:solidFill>
                <a:srgbClr val="000000"/>
              </a:solidFill>
              <a:effectLst/>
              <a:latin typeface="pf_dindisplay_proregular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171967" y="2035616"/>
            <a:ext cx="3954088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следующим направлениям подготовки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студентов (справка 086/у):</a:t>
            </a:r>
            <a:endParaRPr lang="ru-RU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23.03.03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Эксплуатация транспортно-технологических машин и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комплексов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lvl="0"/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23.03.01 Технология транспортных процессов;</a:t>
            </a:r>
          </a:p>
          <a:p>
            <a:pPr lvl="0"/>
            <a:endParaRPr lang="ru-RU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следующим специальностям подготовки членов экипажей </a:t>
            </a:r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судов (медкомиссия плавсостава):</a:t>
            </a:r>
            <a:endParaRPr lang="ru-RU" sz="1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ru-RU" sz="1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26.05.05 </a:t>
            </a:r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Судовождение;</a:t>
            </a:r>
          </a:p>
          <a:p>
            <a:pPr lvl="0"/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26.05.06 Эксплуатация судовых энергетических установок;</a:t>
            </a:r>
          </a:p>
          <a:p>
            <a:pPr lvl="0"/>
            <a:r>
              <a:rPr lang="ru-RU" sz="1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26.05.07 Эксплуатация судового электрооборудования и средств автоматики.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37912" y="1289318"/>
            <a:ext cx="3632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Результаты прохождения </a:t>
            </a:r>
            <a:r>
              <a:rPr lang="ru-RU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медицинского осмотра</a:t>
            </a:r>
            <a:r>
              <a:rPr lang="en-US" sz="1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необходимы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1522" y1="60833" x2="31522" y2="60833"/>
                        <a14:backgroundMark x1="42609" y1="43333" x2="42609" y2="43333"/>
                        <a14:backgroundMark x1="44891" y1="56833" x2="44891" y2="56833"/>
                        <a14:backgroundMark x1="43152" y1="57667" x2="43152" y2="57667"/>
                        <a14:backgroundMark x1="72500" y1="63667" x2="72500" y2="63667"/>
                        <a14:backgroundMark x1="47717" y1="44167" x2="47717" y2="44167"/>
                        <a14:backgroundMark x1="35870" y1="67000" x2="35870" y2="67000"/>
                        <a14:backgroundMark x1="37500" y1="67833" x2="37500" y2="67833"/>
                        <a14:backgroundMark x1="38478" y1="68333" x2="38478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358" y="4662481"/>
            <a:ext cx="1949177" cy="12712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1522" y1="60833" x2="31522" y2="60833"/>
                        <a14:backgroundMark x1="42609" y1="43333" x2="42609" y2="43333"/>
                        <a14:backgroundMark x1="44891" y1="56833" x2="44891" y2="56833"/>
                        <a14:backgroundMark x1="43152" y1="57667" x2="43152" y2="57667"/>
                        <a14:backgroundMark x1="72500" y1="63667" x2="72500" y2="63667"/>
                        <a14:backgroundMark x1="47717" y1="44167" x2="47717" y2="44167"/>
                        <a14:backgroundMark x1="35870" y1="67000" x2="35870" y2="67000"/>
                        <a14:backgroundMark x1="37500" y1="67833" x2="37500" y2="67833"/>
                        <a14:backgroundMark x1="38478" y1="68333" x2="38478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0611" y="1141068"/>
            <a:ext cx="2007388" cy="1309166"/>
          </a:xfrm>
          <a:prstGeom prst="rect">
            <a:avLst/>
          </a:prstGeom>
        </p:spPr>
      </p:pic>
      <p:pic>
        <p:nvPicPr>
          <p:cNvPr id="1026" name="Picture 2" descr="https://sun9-68.userapi.com/c854524/v854524528/11d63/7dGxS51bZzQ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65" y="5421793"/>
            <a:ext cx="3765799" cy="94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6194849" y="3157059"/>
            <a:ext cx="1851524" cy="255733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803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fld>
            <a:endParaRPr lang="ru-R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40525" y="547301"/>
            <a:ext cx="9906348" cy="7462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Перечень индивидуальных достижений </a:t>
            </a:r>
            <a:endParaRPr lang="ru-RU" altLang="ru-RU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937973"/>
              </p:ext>
            </p:extLst>
          </p:nvPr>
        </p:nvGraphicFramePr>
        <p:xfrm>
          <a:off x="830731" y="1291214"/>
          <a:ext cx="5803214" cy="4460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010">
                  <a:extLst>
                    <a:ext uri="{9D8B030D-6E8A-4147-A177-3AD203B41FA5}">
                      <a16:colId xmlns:a16="http://schemas.microsoft.com/office/drawing/2014/main" val="3465733004"/>
                    </a:ext>
                  </a:extLst>
                </a:gridCol>
                <a:gridCol w="4227542">
                  <a:extLst>
                    <a:ext uri="{9D8B030D-6E8A-4147-A177-3AD203B41FA5}">
                      <a16:colId xmlns:a16="http://schemas.microsoft.com/office/drawing/2014/main" val="1053054629"/>
                    </a:ext>
                  </a:extLst>
                </a:gridCol>
                <a:gridCol w="1086662">
                  <a:extLst>
                    <a:ext uri="{9D8B030D-6E8A-4147-A177-3AD203B41FA5}">
                      <a16:colId xmlns:a16="http://schemas.microsoft.com/office/drawing/2014/main" val="3670707098"/>
                    </a:ext>
                  </a:extLst>
                </a:gridCol>
              </a:tblGrid>
              <a:tr h="3834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п/п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Наименование индивидуального достижения (ИД)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балл</a:t>
                      </a:r>
                      <a:endParaRPr lang="ru-RU" sz="1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6574081"/>
                  </a:ext>
                </a:extLst>
              </a:tr>
              <a:tr h="72445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Наличие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статуса чемпиона, призера Олимпийских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игр, чемпиона мира, чемпиона Европы</a:t>
                      </a:r>
                      <a:r>
                        <a:rPr lang="ru-RU" sz="18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и т.д.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баллов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extLst>
                  <a:ext uri="{0D108BD9-81ED-4DB2-BD59-A6C34878D82A}">
                    <a16:rowId xmlns:a16="http://schemas.microsoft.com/office/drawing/2014/main" val="3516326421"/>
                  </a:ext>
                </a:extLst>
              </a:tr>
              <a:tr h="58239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Наличие аттестата или диплома с отличием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 баллов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 anchor="ctr"/>
                </a:tc>
                <a:extLst>
                  <a:ext uri="{0D108BD9-81ED-4DB2-BD59-A6C34878D82A}">
                    <a16:rowId xmlns:a16="http://schemas.microsoft.com/office/drawing/2014/main" val="1171280845"/>
                  </a:ext>
                </a:extLst>
              </a:tr>
              <a:tr h="137991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Наличие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золотого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знака ГТО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серебряного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знака ГТО</a:t>
                      </a:r>
                    </a:p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бронзового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знака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ГТО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44101" marR="44101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баллов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балла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балла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01" marR="44101" marT="0" marB="0"/>
                </a:tc>
                <a:extLst>
                  <a:ext uri="{0D108BD9-81ED-4DB2-BD59-A6C34878D82A}">
                    <a16:rowId xmlns:a16="http://schemas.microsoft.com/office/drawing/2014/main" val="486509492"/>
                  </a:ext>
                </a:extLst>
              </a:tr>
              <a:tr h="64607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Наличие спортивного звания или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разряда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балла 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3678931174"/>
                  </a:ext>
                </a:extLst>
              </a:tr>
              <a:tr h="64607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За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волонтерскую (</a:t>
                      </a:r>
                      <a:r>
                        <a:rPr lang="ru-RU" sz="1800" kern="1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добровольческую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деятельность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баллов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179690278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3378439"/>
              </p:ext>
            </p:extLst>
          </p:nvPr>
        </p:nvGraphicFramePr>
        <p:xfrm>
          <a:off x="6869278" y="1187795"/>
          <a:ext cx="5087389" cy="530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224">
                  <a:extLst>
                    <a:ext uri="{9D8B030D-6E8A-4147-A177-3AD203B41FA5}">
                      <a16:colId xmlns:a16="http://schemas.microsoft.com/office/drawing/2014/main" val="3465733004"/>
                    </a:ext>
                  </a:extLst>
                </a:gridCol>
                <a:gridCol w="3584849">
                  <a:extLst>
                    <a:ext uri="{9D8B030D-6E8A-4147-A177-3AD203B41FA5}">
                      <a16:colId xmlns:a16="http://schemas.microsoft.com/office/drawing/2014/main" val="1053054629"/>
                    </a:ext>
                  </a:extLst>
                </a:gridCol>
                <a:gridCol w="971316">
                  <a:extLst>
                    <a:ext uri="{9D8B030D-6E8A-4147-A177-3AD203B41FA5}">
                      <a16:colId xmlns:a16="http://schemas.microsoft.com/office/drawing/2014/main" val="3670707098"/>
                    </a:ext>
                  </a:extLst>
                </a:gridCol>
              </a:tblGrid>
              <a:tr h="424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№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п/п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Наименование индивидуального достижения (ИД)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балл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6574081"/>
                  </a:ext>
                </a:extLst>
              </a:tr>
              <a:tr h="120967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Участие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 (или) результаты участия в олимпиадах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школьников (победители/призеры)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/4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баллов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2215924268"/>
                  </a:ext>
                </a:extLst>
              </a:tr>
              <a:tr h="147637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Участие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 (или) результаты участия в Единой отраслевой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мультипредметной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Морской олимпиаде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школьников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(победители/призеры)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7/5 баллов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4283535099"/>
                  </a:ext>
                </a:extLst>
              </a:tr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аличие 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статуса победителя (призера) </a:t>
                      </a: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чемпионата "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Абилимпикс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" 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баллов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3027507062"/>
                  </a:ext>
                </a:extLst>
              </a:tr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Прохождение военной службы по призыву</a:t>
                      </a:r>
                      <a:r>
                        <a:rPr lang="ru-RU" sz="1800" kern="1200" baseline="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или</a:t>
                      </a: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по контракту</a:t>
                      </a: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 баллов</a:t>
                      </a:r>
                      <a:endParaRPr lang="ru-RU" sz="1800" dirty="0" smtClean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660867904"/>
                  </a:ext>
                </a:extLst>
              </a:tr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10.</a:t>
                      </a:r>
                      <a:endParaRPr lang="ru-RU" sz="18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just">
                        <a:spcAft>
                          <a:spcPts val="0"/>
                        </a:spcAft>
                        <a:buFont typeface="Times New Roman" panose="02020603050405020304" pitchFamily="18" charset="0"/>
                        <a:buNone/>
                      </a:pPr>
                      <a:r>
                        <a:rPr lang="ru-RU" sz="1800" kern="12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Прохождение военной службы по мобилизации  или участие в специальной военной операции</a:t>
                      </a:r>
                      <a:endParaRPr lang="ru-RU" sz="1800" kern="1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37948" marR="3794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баллов</a:t>
                      </a:r>
                      <a:endParaRPr lang="ru-RU" sz="18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48" marR="37948" marT="0" marB="0" anchor="ctr"/>
                </a:tc>
                <a:extLst>
                  <a:ext uri="{0D108BD9-81ED-4DB2-BD59-A6C34878D82A}">
                    <a16:rowId xmlns:a16="http://schemas.microsoft.com/office/drawing/2014/main" val="347541644"/>
                  </a:ext>
                </a:extLst>
              </a:tr>
            </a:tbl>
          </a:graphicData>
        </a:graphic>
      </p:graphicFrame>
      <p:pic>
        <p:nvPicPr>
          <p:cNvPr id="2051" name="Picture 3" descr="https://zemetchino.pnzreg.ru/upload/iblock/c65/c65c589beb69634368b09f53ce6c35c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356" y1="28000" x2="86356" y2="28000"/>
                        <a14:foregroundMark x1="83225" y1="17000" x2="83225" y2="17000"/>
                        <a14:foregroundMark x1="85351" y1="16750" x2="85351" y2="16750"/>
                        <a14:foregroundMark x1="86828" y1="16750" x2="86828" y2="16750"/>
                        <a14:foregroundMark x1="89722" y1="25375" x2="89722" y2="25375"/>
                        <a14:foregroundMark x1="92617" y1="35875" x2="92617" y2="35875"/>
                        <a14:foregroundMark x1="97637" y1="49750" x2="97637" y2="49750"/>
                        <a14:foregroundMark x1="96397" y1="59000" x2="96397" y2="59000"/>
                        <a14:foregroundMark x1="84525" y1="93000" x2="84525" y2="93000"/>
                        <a14:foregroundMark x1="88777" y1="88750" x2="88777" y2="88750"/>
                        <a14:foregroundMark x1="89368" y1="85375" x2="89368" y2="85375"/>
                        <a14:foregroundMark x1="89722" y1="79500" x2="89722" y2="79500"/>
                        <a14:foregroundMark x1="90195" y1="76625" x2="90195" y2="76625"/>
                        <a14:foregroundMark x1="90372" y1="72875" x2="90372" y2="72875"/>
                        <a14:foregroundMark x1="90195" y1="64375" x2="90195" y2="64375"/>
                        <a14:foregroundMark x1="90490" y1="47125" x2="90490" y2="47125"/>
                        <a14:foregroundMark x1="90195" y1="43125" x2="90195" y2="43125"/>
                        <a14:foregroundMark x1="89368" y1="37750" x2="89368" y2="37750"/>
                        <a14:foregroundMark x1="88069" y1="32875" x2="88069" y2="32875"/>
                        <a14:foregroundMark x1="87064" y1="30250" x2="87064" y2="30250"/>
                        <a14:foregroundMark x1="83166" y1="25375" x2="82812" y2="24625"/>
                        <a14:foregroundMark x1="80154" y1="18750" x2="80154" y2="18750"/>
                        <a14:foregroundMark x1="79209" y1="16750" x2="79209" y2="16750"/>
                        <a14:foregroundMark x1="78500" y1="15875" x2="78500" y2="15875"/>
                        <a14:foregroundMark x1="76432" y1="41750" x2="76432" y2="41750"/>
                        <a14:foregroundMark x1="78618" y1="70500" x2="78618" y2="70500"/>
                        <a14:foregroundMark x1="74601" y1="67375" x2="74601" y2="67375"/>
                        <a14:foregroundMark x1="82221" y1="65125" x2="82221" y2="65125"/>
                        <a14:foregroundMark x1="77614" y1="83125" x2="77614" y2="83125"/>
                        <a14:foregroundMark x1="75192" y1="93625" x2="75192" y2="93625"/>
                        <a14:foregroundMark x1="78618" y1="92500" x2="78618" y2="92500"/>
                        <a14:foregroundMark x1="49025" y1="93250" x2="49025" y2="93250"/>
                        <a14:backgroundMark x1="24099" y1="98500" x2="24099" y2="98500"/>
                        <a14:backgroundMark x1="50030" y1="98375" x2="50030" y2="98375"/>
                        <a14:backgroundMark x1="76314" y1="97625" x2="76314" y2="97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288" y="2695813"/>
            <a:ext cx="1747673" cy="82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31522" y1="60833" x2="31522" y2="60833"/>
                        <a14:backgroundMark x1="42609" y1="43333" x2="42609" y2="43333"/>
                        <a14:backgroundMark x1="44891" y1="56833" x2="44891" y2="56833"/>
                        <a14:backgroundMark x1="43152" y1="57667" x2="43152" y2="57667"/>
                        <a14:backgroundMark x1="72500" y1="63667" x2="72500" y2="63667"/>
                        <a14:backgroundMark x1="47717" y1="44167" x2="47717" y2="44167"/>
                        <a14:backgroundMark x1="35870" y1="67000" x2="35870" y2="67000"/>
                        <a14:backgroundMark x1="37500" y1="67833" x2="37500" y2="67833"/>
                        <a14:backgroundMark x1="38478" y1="68333" x2="38478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8800" y="1833632"/>
            <a:ext cx="1871407" cy="12204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9532" y="5749697"/>
            <a:ext cx="54041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Сумма баллов, начисленных поступающему за индивидуальные достижения, не может быть более </a:t>
            </a:r>
            <a:r>
              <a:rPr lang="ru-RU" sz="2000" b="1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ru-RU" sz="2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баллов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19" y="4925822"/>
            <a:ext cx="1733225" cy="23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72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fld>
            <a:endParaRPr lang="ru-R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205650"/>
              </p:ext>
            </p:extLst>
          </p:nvPr>
        </p:nvGraphicFramePr>
        <p:xfrm>
          <a:off x="7108037" y="1447448"/>
          <a:ext cx="4774412" cy="2022221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1911541">
                  <a:extLst>
                    <a:ext uri="{9D8B030D-6E8A-4147-A177-3AD203B41FA5}">
                      <a16:colId xmlns:a16="http://schemas.microsoft.com/office/drawing/2014/main" val="3752977920"/>
                    </a:ext>
                  </a:extLst>
                </a:gridCol>
                <a:gridCol w="1877023">
                  <a:extLst>
                    <a:ext uri="{9D8B030D-6E8A-4147-A177-3AD203B41FA5}">
                      <a16:colId xmlns:a16="http://schemas.microsoft.com/office/drawing/2014/main" val="158971781"/>
                    </a:ext>
                  </a:extLst>
                </a:gridCol>
                <a:gridCol w="985848">
                  <a:extLst>
                    <a:ext uri="{9D8B030D-6E8A-4147-A177-3AD203B41FA5}">
                      <a16:colId xmlns:a16="http://schemas.microsoft.com/office/drawing/2014/main" val="3311940418"/>
                    </a:ext>
                  </a:extLst>
                </a:gridCol>
              </a:tblGrid>
              <a:tr h="174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Направления</a:t>
                      </a:r>
                      <a:r>
                        <a:rPr lang="ru-RU" sz="14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подготовки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ЕГЭ или ВИ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Приоритет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extLst>
                  <a:ext uri="{0D108BD9-81ED-4DB2-BD59-A6C34878D82A}">
                    <a16:rowId xmlns:a16="http://schemas.microsoft.com/office/drawing/2014/main" val="1566285250"/>
                  </a:ext>
                </a:extLst>
              </a:tr>
              <a:tr h="174124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38.03.01 Экономика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38.03.02 Менеджмент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38.03.04 ГМУ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Математика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extLst>
                  <a:ext uri="{0D108BD9-81ED-4DB2-BD59-A6C34878D82A}">
                    <a16:rowId xmlns:a16="http://schemas.microsoft.com/office/drawing/2014/main" val="2813268108"/>
                  </a:ext>
                </a:extLst>
              </a:tr>
              <a:tr h="174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Обществознание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extLst>
                  <a:ext uri="{0D108BD9-81ED-4DB2-BD59-A6C34878D82A}">
                    <a16:rowId xmlns:a16="http://schemas.microsoft.com/office/drawing/2014/main" val="2617578059"/>
                  </a:ext>
                </a:extLst>
              </a:tr>
              <a:tr h="174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Информатика и ИКТ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475077"/>
                  </a:ext>
                </a:extLst>
              </a:tr>
              <a:tr h="174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Русский язык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extLst>
                  <a:ext uri="{0D108BD9-81ED-4DB2-BD59-A6C34878D82A}">
                    <a16:rowId xmlns:a16="http://schemas.microsoft.com/office/drawing/2014/main" val="1930451992"/>
                  </a:ext>
                </a:extLst>
              </a:tr>
              <a:tr h="174124">
                <a:tc rowSpan="4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40.03.01 Юриспруденция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Обществознание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extLst>
                  <a:ext uri="{0D108BD9-81ED-4DB2-BD59-A6C34878D82A}">
                    <a16:rowId xmlns:a16="http://schemas.microsoft.com/office/drawing/2014/main" val="824274236"/>
                  </a:ext>
                </a:extLst>
              </a:tr>
              <a:tr h="174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История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extLst>
                  <a:ext uri="{0D108BD9-81ED-4DB2-BD59-A6C34878D82A}">
                    <a16:rowId xmlns:a16="http://schemas.microsoft.com/office/drawing/2014/main" val="2683354203"/>
                  </a:ext>
                </a:extLst>
              </a:tr>
              <a:tr h="174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Информатика и ИКТ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3278"/>
                  </a:ext>
                </a:extLst>
              </a:tr>
              <a:tr h="174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Русский язык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/>
                </a:tc>
                <a:extLst>
                  <a:ext uri="{0D108BD9-81ED-4DB2-BD59-A6C34878D82A}">
                    <a16:rowId xmlns:a16="http://schemas.microsoft.com/office/drawing/2014/main" val="2125258748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99983" y="571476"/>
            <a:ext cx="9906348" cy="746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Перечень вступительных испытаний</a:t>
            </a:r>
            <a:endParaRPr lang="ru-RU" altLang="ru-RU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120935"/>
              </p:ext>
            </p:extLst>
          </p:nvPr>
        </p:nvGraphicFramePr>
        <p:xfrm>
          <a:off x="918783" y="1113613"/>
          <a:ext cx="6101542" cy="409351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6101542">
                  <a:extLst>
                    <a:ext uri="{9D8B030D-6E8A-4147-A177-3AD203B41FA5}">
                      <a16:colId xmlns:a16="http://schemas.microsoft.com/office/drawing/2014/main" val="3752977920"/>
                    </a:ext>
                  </a:extLst>
                </a:gridCol>
              </a:tblGrid>
              <a:tr h="2530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Направления</a:t>
                      </a:r>
                      <a:r>
                        <a:rPr lang="ru-RU" sz="1400" baseline="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подготовки/специальности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66285250"/>
                  </a:ext>
                </a:extLst>
              </a:tr>
              <a:tr h="3515339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01.03.02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Прикладная математика и информатика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08.03.01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09.03.02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Информационные системы и технологии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09.03.03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Прикладная информатика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10.03.01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Информационная безопасность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23.03.01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Технология транспортных процессов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23.03.03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Эксплуатация транспортно-технологических машин и комплексов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26.03.01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водным транспортом и гидрографическое обеспечение судоходства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26.03.02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Кораблестроение,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океанотехника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системотехника объектов морской инфраструктуры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26.03.03 Водные пути, порты и гидротехнические сооружения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10.05.03 Информационная безопасность автоматизированных систем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26.05.05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Судовождение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26.05.06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Эксплуатация судовых энергетических установок</a:t>
                      </a:r>
                      <a:endParaRPr lang="ru-RU" sz="1400" dirty="0" smtClean="0"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26.05.07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Эксплуатация судового электрооборудования и средств автоматики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>
                    <a:lnL w="12700" cmpd="sng"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268108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672247"/>
              </p:ext>
            </p:extLst>
          </p:nvPr>
        </p:nvGraphicFramePr>
        <p:xfrm>
          <a:off x="1153735" y="5581310"/>
          <a:ext cx="4848225" cy="1043686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178708">
                  <a:extLst>
                    <a:ext uri="{9D8B030D-6E8A-4147-A177-3AD203B41FA5}">
                      <a16:colId xmlns:a16="http://schemas.microsoft.com/office/drawing/2014/main" val="3150058199"/>
                    </a:ext>
                  </a:extLst>
                </a:gridCol>
                <a:gridCol w="1669517">
                  <a:extLst>
                    <a:ext uri="{9D8B030D-6E8A-4147-A177-3AD203B41FA5}">
                      <a16:colId xmlns:a16="http://schemas.microsoft.com/office/drawing/2014/main" val="1631090419"/>
                    </a:ext>
                  </a:extLst>
                </a:gridCol>
              </a:tblGrid>
              <a:tr h="1741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ЕГЭ или ВИ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Приоритет</a:t>
                      </a:r>
                      <a:endParaRPr lang="ru-RU" sz="1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9235778"/>
                  </a:ext>
                </a:extLst>
              </a:tr>
              <a:tr h="1741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Математика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>
                    <a:lnL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86346447"/>
                  </a:ext>
                </a:extLst>
              </a:tr>
              <a:tr h="17412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Физика/</a:t>
                      </a:r>
                      <a:r>
                        <a:rPr lang="ru-RU" sz="12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Информатика и ИКТ</a:t>
                      </a:r>
                      <a:endParaRPr lang="ru-RU" sz="1200" dirty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>
                    <a:lnL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8992259"/>
                  </a:ext>
                </a:extLst>
              </a:tr>
              <a:tr h="1741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Русский язык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>
                    <a:lnL>
                      <a:noFill/>
                    </a:lnL>
                    <a:lnR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568" marR="66568" marT="0" marB="0" anchor="ctr">
                    <a:lnL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2859102"/>
                  </a:ext>
                </a:extLst>
              </a:tr>
            </a:tbl>
          </a:graphicData>
        </a:graphic>
      </p:graphicFrame>
      <p:sp>
        <p:nvSpPr>
          <p:cNvPr id="15" name="AutoShape 38"/>
          <p:cNvSpPr>
            <a:spLocks noChangeArrowheads="1"/>
          </p:cNvSpPr>
          <p:nvPr/>
        </p:nvSpPr>
        <p:spPr bwMode="gray">
          <a:xfrm rot="10800000">
            <a:off x="3051518" y="4965063"/>
            <a:ext cx="2863507" cy="625217"/>
          </a:xfrm>
          <a:prstGeom prst="upArrow">
            <a:avLst>
              <a:gd name="adj1" fmla="val 57824"/>
              <a:gd name="adj2" fmla="val 54398"/>
            </a:avLst>
          </a:prstGeom>
          <a:gradFill rotWithShape="1">
            <a:gsLst>
              <a:gs pos="67000">
                <a:schemeClr val="accent5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  <a:alpha val="30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142308"/>
              </p:ext>
            </p:extLst>
          </p:nvPr>
        </p:nvGraphicFramePr>
        <p:xfrm>
          <a:off x="8025472" y="4110593"/>
          <a:ext cx="3513859" cy="18264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6559">
                  <a:extLst>
                    <a:ext uri="{9D8B030D-6E8A-4147-A177-3AD203B41FA5}">
                      <a16:colId xmlns:a16="http://schemas.microsoft.com/office/drawing/2014/main" val="2600745448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41787585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Предмет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ГУМРФ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21816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Русский язык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38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3101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Математика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89942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Физика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4403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Информатика и ИКТ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43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6430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История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2199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Обществознание</a:t>
                      </a:r>
                      <a:endParaRPr lang="ru-RU" sz="1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44</a:t>
                      </a:r>
                      <a:endParaRPr lang="ru-RU" sz="1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8668794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7885668" y="3625387"/>
            <a:ext cx="3703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М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инимальный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балл </a:t>
            </a:r>
            <a:r>
              <a:rPr 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ЕГЭ/ВИ </a:t>
            </a:r>
            <a:endParaRPr lang="ru-RU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26" name="Picture 2" descr="https://gorodnabire.ru/images/proxy.imgsmail.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8" b="89828" l="8516" r="93550">
                        <a14:foregroundMark x1="8516" y1="36063" x2="8516" y2="36063"/>
                        <a14:foregroundMark x1="51221" y1="41215" x2="51221" y2="41215"/>
                        <a14:foregroundMark x1="66249" y1="41744" x2="66249" y2="41744"/>
                        <a14:foregroundMark x1="81778" y1="42801" x2="81778" y2="42801"/>
                        <a14:foregroundMark x1="93550" y1="60502" x2="93550" y2="60502"/>
                        <a14:foregroundMark x1="18034" y1="22457" x2="18034" y2="22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751" y="4846544"/>
            <a:ext cx="1419040" cy="6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" b="99839" l="0" r="99111">
                        <a14:foregroundMark x1="70444" y1="11129" x2="70444" y2="11129"/>
                        <a14:foregroundMark x1="72000" y1="6129" x2="72556" y2="5806"/>
                        <a14:foregroundMark x1="78556" y1="2742" x2="78556" y2="2742"/>
                        <a14:foregroundMark x1="92667" y1="31290" x2="92667" y2="31290"/>
                        <a14:foregroundMark x1="76444" y1="36694" x2="76444" y2="36694"/>
                        <a14:foregroundMark x1="79889" y1="35726" x2="79889" y2="35726"/>
                        <a14:foregroundMark x1="73778" y1="38468" x2="73778" y2="38468"/>
                        <a14:foregroundMark x1="71000" y1="39758" x2="71000" y2="39758"/>
                        <a14:foregroundMark x1="50222" y1="44839" x2="50222" y2="44839"/>
                        <a14:foregroundMark x1="42333" y1="49597" x2="42333" y2="49597"/>
                        <a14:foregroundMark x1="13667" y1="83306" x2="13667" y2="83306"/>
                        <a14:foregroundMark x1="14778" y1="85726" x2="14778" y2="85726"/>
                        <a14:foregroundMark x1="16556" y1="88065" x2="16556" y2="88065"/>
                        <a14:foregroundMark x1="25889" y1="94597" x2="25889" y2="94597"/>
                        <a14:foregroundMark x1="28333" y1="95565" x2="28333" y2="95565"/>
                        <a14:foregroundMark x1="33333" y1="97258" x2="33333" y2="97258"/>
                        <a14:foregroundMark x1="40667" y1="97903" x2="40667" y2="97903"/>
                        <a14:foregroundMark x1="53667" y1="95968" x2="53667" y2="95968"/>
                        <a14:foregroundMark x1="62444" y1="84032" x2="62444" y2="84032"/>
                        <a14:foregroundMark x1="60667" y1="82258" x2="60667" y2="82258"/>
                        <a14:foregroundMark x1="59000" y1="79032" x2="59000" y2="79032"/>
                        <a14:foregroundMark x1="57111" y1="76290" x2="57111" y2="76290"/>
                        <a14:foregroundMark x1="55333" y1="74274" x2="55333" y2="74274"/>
                        <a14:foregroundMark x1="42333" y1="61935" x2="42333" y2="61935"/>
                        <a14:foregroundMark x1="40778" y1="59758" x2="40778" y2="59758"/>
                        <a14:foregroundMark x1="40778" y1="57500" x2="40778" y2="57500"/>
                        <a14:foregroundMark x1="40222" y1="54758" x2="40222" y2="54758"/>
                        <a14:foregroundMark x1="29556" y1="72661" x2="29556" y2="72661"/>
                        <a14:foregroundMark x1="32222" y1="73306" x2="32222" y2="73306"/>
                        <a14:foregroundMark x1="35444" y1="73306" x2="35444" y2="73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364" y="1504950"/>
            <a:ext cx="871076" cy="1200149"/>
          </a:xfrm>
          <a:prstGeom prst="rect">
            <a:avLst/>
          </a:prstGeom>
        </p:spPr>
      </p:pic>
      <p:pic>
        <p:nvPicPr>
          <p:cNvPr id="13" name="Picture 2" descr="D:\Работа\ПРИЁМ 2023\Ученый совет\225-animacij-dlja-prezentacij-8a6b7f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884" y="4732516"/>
            <a:ext cx="2548810" cy="212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6605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46621" y="631144"/>
            <a:ext cx="9438738" cy="1938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Соответствие вступительных испытаний </a:t>
            </a:r>
            <a:endParaRPr lang="ru-RU" altLang="ru-RU" sz="36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на </a:t>
            </a:r>
            <a:r>
              <a:rPr lang="ru-RU" alt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базе </a:t>
            </a:r>
            <a:r>
              <a:rPr lang="ru-RU" altLang="ru-RU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СПО </a:t>
            </a:r>
            <a:r>
              <a:rPr lang="ru-RU" altLang="ru-RU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и ЕГЭ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cs typeface="Arial" pitchFamily="34" charset="0"/>
              </a:rPr>
              <a:t> 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2A572B6F-8838-494A-A9C4-204E33639FB4}" type="slidenum">
              <a:rPr lang="ru-RU" sz="140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fld>
            <a:endParaRPr lang="ru-RU" sz="14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273833"/>
              </p:ext>
            </p:extLst>
          </p:nvPr>
        </p:nvGraphicFramePr>
        <p:xfrm>
          <a:off x="849473" y="2004853"/>
          <a:ext cx="6172329" cy="40134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48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7634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Наименование общеобразовательного вступительные испытания</a:t>
                      </a:r>
                    </a:p>
                    <a:p>
                      <a:pPr algn="ctr"/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(или ЕГЭ)</a:t>
                      </a:r>
                    </a:p>
                  </a:txBody>
                  <a:tcPr marL="58277" marR="58277" marT="38851" marB="388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Наименование вступительные испытания на базе среднего профессионального образования</a:t>
                      </a:r>
                    </a:p>
                  </a:txBody>
                  <a:tcPr marL="58277" marR="58277" marT="38851" marB="3885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Информатика и ИКТ</a:t>
                      </a:r>
                    </a:p>
                  </a:txBody>
                  <a:tcPr marL="58277" marR="58277" marT="38851" marB="388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Информатика</a:t>
                      </a:r>
                    </a:p>
                  </a:txBody>
                  <a:tcPr marL="58277" marR="58277" marT="38851" marB="3885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История</a:t>
                      </a:r>
                    </a:p>
                  </a:txBody>
                  <a:tcPr marL="58277" marR="58277" marT="38851" marB="388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История России</a:t>
                      </a:r>
                    </a:p>
                  </a:txBody>
                  <a:tcPr marL="58277" marR="58277" marT="38851" marB="38851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034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Математика</a:t>
                      </a:r>
                    </a:p>
                  </a:txBody>
                  <a:tcPr marL="58277" marR="58277" marT="38851" marB="388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Элементарная математика</a:t>
                      </a:r>
                    </a:p>
                  </a:txBody>
                  <a:tcPr marL="58277" marR="58277" marT="38851" marB="3885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025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Обществознание</a:t>
                      </a:r>
                    </a:p>
                  </a:txBody>
                  <a:tcPr marL="58277" marR="58277" marT="38851" marB="388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Обществознание в профессиональной деятельности</a:t>
                      </a:r>
                    </a:p>
                  </a:txBody>
                  <a:tcPr marL="58277" marR="58277" marT="38851" marB="38851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Физика</a:t>
                      </a:r>
                    </a:p>
                  </a:txBody>
                  <a:tcPr marL="58277" marR="58277" marT="38851" marB="388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Общая физика</a:t>
                      </a:r>
                    </a:p>
                  </a:txBody>
                  <a:tcPr marL="58277" marR="58277" marT="38851" marB="38851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810">
                <a:tc>
                  <a:txBody>
                    <a:bodyPr/>
                    <a:lstStyle/>
                    <a:p>
                      <a:pPr algn="l"/>
                      <a:r>
                        <a:rPr lang="ru-RU" sz="1800">
                          <a:effectLst/>
                          <a:latin typeface="Cambria" panose="02040503050406030204" pitchFamily="18" charset="0"/>
                        </a:rPr>
                        <a:t>Русский язык</a:t>
                      </a:r>
                    </a:p>
                  </a:txBody>
                  <a:tcPr marL="58277" marR="58277" marT="38851" marB="388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>
                          <a:effectLst/>
                          <a:latin typeface="Cambria" panose="02040503050406030204" pitchFamily="18" charset="0"/>
                        </a:rPr>
                        <a:t>Русский язык</a:t>
                      </a:r>
                    </a:p>
                  </a:txBody>
                  <a:tcPr marL="58277" marR="58277" marT="38851" marB="38851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" b="99839" l="0" r="99111">
                        <a14:foregroundMark x1="70444" y1="11129" x2="70444" y2="11129"/>
                        <a14:foregroundMark x1="72000" y1="6129" x2="72556" y2="5806"/>
                        <a14:foregroundMark x1="78556" y1="2742" x2="78556" y2="2742"/>
                        <a14:foregroundMark x1="92667" y1="31290" x2="92667" y2="31290"/>
                        <a14:foregroundMark x1="76444" y1="36694" x2="76444" y2="36694"/>
                        <a14:foregroundMark x1="79889" y1="35726" x2="79889" y2="35726"/>
                        <a14:foregroundMark x1="73778" y1="38468" x2="73778" y2="38468"/>
                        <a14:foregroundMark x1="71000" y1="39758" x2="71000" y2="39758"/>
                        <a14:foregroundMark x1="50222" y1="44839" x2="50222" y2="44839"/>
                        <a14:foregroundMark x1="42333" y1="49597" x2="42333" y2="49597"/>
                        <a14:foregroundMark x1="13667" y1="83306" x2="13667" y2="83306"/>
                        <a14:foregroundMark x1="14778" y1="85726" x2="14778" y2="85726"/>
                        <a14:foregroundMark x1="16556" y1="88065" x2="16556" y2="88065"/>
                        <a14:foregroundMark x1="25889" y1="94597" x2="25889" y2="94597"/>
                        <a14:foregroundMark x1="28333" y1="95565" x2="28333" y2="95565"/>
                        <a14:foregroundMark x1="33333" y1="97258" x2="33333" y2="97258"/>
                        <a14:foregroundMark x1="40667" y1="97903" x2="40667" y2="97903"/>
                        <a14:foregroundMark x1="53667" y1="95968" x2="53667" y2="95968"/>
                        <a14:foregroundMark x1="62444" y1="84032" x2="62444" y2="84032"/>
                        <a14:foregroundMark x1="60667" y1="82258" x2="60667" y2="82258"/>
                        <a14:foregroundMark x1="59000" y1="79032" x2="59000" y2="79032"/>
                        <a14:foregroundMark x1="57111" y1="76290" x2="57111" y2="76290"/>
                        <a14:foregroundMark x1="55333" y1="74274" x2="55333" y2="74274"/>
                        <a14:foregroundMark x1="42333" y1="61935" x2="42333" y2="61935"/>
                        <a14:foregroundMark x1="40778" y1="59758" x2="40778" y2="59758"/>
                        <a14:foregroundMark x1="40778" y1="57500" x2="40778" y2="57500"/>
                        <a14:foregroundMark x1="40222" y1="54758" x2="40222" y2="54758"/>
                        <a14:foregroundMark x1="29556" y1="72661" x2="29556" y2="72661"/>
                        <a14:foregroundMark x1="32222" y1="73306" x2="32222" y2="73306"/>
                        <a14:foregroundMark x1="35444" y1="73306" x2="35444" y2="73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012" y="804704"/>
            <a:ext cx="871076" cy="12001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09740" y="1717137"/>
            <a:ext cx="4039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Расписание </a:t>
            </a:r>
          </a:p>
          <a:p>
            <a:r>
              <a:rPr lang="ru-RU" alt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вступительных испытаний </a:t>
            </a:r>
          </a:p>
          <a:p>
            <a:r>
              <a:rPr lang="ru-RU" altLang="ru-RU" sz="2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вывешивается на сайте </a:t>
            </a:r>
            <a:r>
              <a:rPr lang="ru-RU" altLang="ru-RU" sz="2000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июня</a:t>
            </a:r>
            <a:endParaRPr lang="ru-RU" sz="2000" u="sng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09740" y="2732800"/>
            <a:ext cx="42195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Вступительные испытания, </a:t>
            </a:r>
            <a:endParaRPr lang="ru-RU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проводимые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Университетом </a:t>
            </a:r>
            <a:endParaRPr lang="ru-RU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самостоятельно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осуществляются </a:t>
            </a:r>
            <a:endParaRPr lang="ru-RU" sz="2000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форме </a:t>
            </a:r>
            <a:r>
              <a:rPr lang="ru-RU" sz="2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тестирования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21802" y="4056239"/>
            <a:ext cx="50156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Продолжительность вступительных испытаний – </a:t>
            </a:r>
            <a:r>
              <a:rPr lang="ru-RU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минут.</a:t>
            </a:r>
          </a:p>
          <a:p>
            <a:pPr lvl="1"/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желанию поступающего ему может быть предоставлена </a:t>
            </a:r>
            <a:r>
              <a:rPr lang="ru-RU" sz="2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возможность 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сдавать </a:t>
            </a:r>
            <a:r>
              <a:rPr lang="ru-RU" sz="2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более</a:t>
            </a:r>
            <a:r>
              <a:rPr lang="ru-RU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одного вступительного испытания в один день</a:t>
            </a:r>
            <a:r>
              <a:rPr lang="ru-RU" dirty="0"/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39" y="4973437"/>
            <a:ext cx="3087402" cy="198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90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1606</Words>
  <Application>Microsoft Office PowerPoint</Application>
  <PresentationFormat>Широкоэкранный</PresentationFormat>
  <Paragraphs>597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Candara</vt:lpstr>
      <vt:lpstr>Georgia</vt:lpstr>
      <vt:lpstr>pf_dindisplay_proregular</vt:lpstr>
      <vt:lpstr>Symbol</vt:lpstr>
      <vt:lpstr>Times New Roman</vt:lpstr>
      <vt:lpstr>Verdana</vt:lpstr>
      <vt:lpstr>Wingdings</vt:lpstr>
      <vt:lpstr>Тема Office</vt:lpstr>
      <vt:lpstr>1_Тема Office</vt:lpstr>
      <vt:lpstr>Приём на обучение по образовательным программам высшего образования – программам бакалавриата и программам специалитета в 2024 году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Петровна Кныш</dc:creator>
  <cp:lastModifiedBy>Татьяна Петровна Кныш</cp:lastModifiedBy>
  <cp:revision>245</cp:revision>
  <cp:lastPrinted>2022-11-21T11:32:38Z</cp:lastPrinted>
  <dcterms:created xsi:type="dcterms:W3CDTF">2022-11-11T09:59:53Z</dcterms:created>
  <dcterms:modified xsi:type="dcterms:W3CDTF">2024-05-29T08:11:21Z</dcterms:modified>
</cp:coreProperties>
</file>