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8" r:id="rId3"/>
    <p:sldId id="266" r:id="rId4"/>
    <p:sldId id="270" r:id="rId5"/>
    <p:sldId id="261" r:id="rId6"/>
    <p:sldId id="272" r:id="rId7"/>
    <p:sldId id="268" r:id="rId8"/>
    <p:sldId id="271" r:id="rId9"/>
    <p:sldId id="269" r:id="rId10"/>
    <p:sldId id="273"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30" autoAdjust="0"/>
    <p:restoredTop sz="94660"/>
  </p:normalViewPr>
  <p:slideViewPr>
    <p:cSldViewPr snapToGrid="0">
      <p:cViewPr varScale="1">
        <p:scale>
          <a:sx n="116" d="100"/>
          <a:sy n="116"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ru-RU" smtClean="0"/>
              <a:t>Образец заголовка</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9/29/2020</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9/29/2020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9/29/2020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9/29/2020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9/29/2020</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9/29/2020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9/29/2020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9/29/2020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9/29/2020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ru-RU" smtClean="0"/>
              <a:t>Образец заголовка</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8" name="Date Placeholder 7"/>
          <p:cNvSpPr>
            <a:spLocks noGrp="1"/>
          </p:cNvSpPr>
          <p:nvPr>
            <p:ph type="dt" sz="half" idx="10"/>
          </p:nvPr>
        </p:nvSpPr>
        <p:spPr/>
        <p:txBody>
          <a:bodyPr/>
          <a:lstStyle/>
          <a:p>
            <a:fld id="{1CF131DD-A141-4471-BCF9-C6073EDD7E20}" type="datetimeFigureOut">
              <a:rPr lang="en-US" dirty="0"/>
              <a:t>9/29/2020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9/29/2020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sphere">
          <a:fgClr>
            <a:schemeClr val="accent1"/>
          </a:fgClr>
          <a:bgClr>
            <a:schemeClr val="bg1"/>
          </a:bgClr>
        </a:patt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9/29/2020</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sz="3600" dirty="0" smtClean="0"/>
              <a:t>«Дидактическая игра в формировании элементарных математических представлений»</a:t>
            </a:r>
            <a:endParaRPr lang="ru-RU" sz="3600" dirty="0"/>
          </a:p>
        </p:txBody>
      </p:sp>
      <p:sp>
        <p:nvSpPr>
          <p:cNvPr id="3" name="Подзаголовок 2"/>
          <p:cNvSpPr>
            <a:spLocks noGrp="1"/>
          </p:cNvSpPr>
          <p:nvPr>
            <p:ph type="subTitle" idx="1"/>
          </p:nvPr>
        </p:nvSpPr>
        <p:spPr/>
        <p:txBody>
          <a:bodyPr/>
          <a:lstStyle/>
          <a:p>
            <a:r>
              <a:rPr lang="ru-RU" dirty="0" smtClean="0"/>
              <a:t>Автор: воспитатель Окунева Н. П.</a:t>
            </a:r>
            <a:endParaRPr lang="ru-RU" dirty="0"/>
          </a:p>
        </p:txBody>
      </p:sp>
      <p:sp>
        <p:nvSpPr>
          <p:cNvPr id="4" name="Прямоугольник 3"/>
          <p:cNvSpPr/>
          <p:nvPr/>
        </p:nvSpPr>
        <p:spPr>
          <a:xfrm>
            <a:off x="5399336" y="1328907"/>
            <a:ext cx="1393330" cy="461665"/>
          </a:xfrm>
          <a:prstGeom prst="rect">
            <a:avLst/>
          </a:prstGeom>
        </p:spPr>
        <p:txBody>
          <a:bodyPr wrap="none">
            <a:spAutoFit/>
          </a:bodyPr>
          <a:lstStyle/>
          <a:p>
            <a:r>
              <a:rPr lang="ru-RU" sz="1200" dirty="0"/>
              <a:t>МДОУ д\с №5 </a:t>
            </a:r>
            <a:endParaRPr lang="ru-RU" sz="1200" dirty="0" smtClean="0"/>
          </a:p>
          <a:p>
            <a:r>
              <a:rPr lang="ru-RU" sz="1200" dirty="0" smtClean="0"/>
              <a:t>р</a:t>
            </a:r>
            <a:r>
              <a:rPr lang="ru-RU" sz="1200" dirty="0"/>
              <a:t>. п. Земетчино</a:t>
            </a:r>
          </a:p>
        </p:txBody>
      </p:sp>
    </p:spTree>
    <p:extLst>
      <p:ext uri="{BB962C8B-B14F-4D97-AF65-F5344CB8AC3E}">
        <p14:creationId xmlns:p14="http://schemas.microsoft.com/office/powerpoint/2010/main" val="1183732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636241" y="3569954"/>
            <a:ext cx="9070848" cy="457201"/>
          </a:xfrm>
        </p:spPr>
        <p:txBody>
          <a:bodyPr>
            <a:noAutofit/>
          </a:bodyPr>
          <a:lstStyle/>
          <a:p>
            <a:r>
              <a:rPr lang="ru-RU" sz="3200" i="1" dirty="0"/>
              <a:t>Спасибо за внимание!</a:t>
            </a:r>
          </a:p>
        </p:txBody>
      </p:sp>
    </p:spTree>
    <p:extLst>
      <p:ext uri="{BB962C8B-B14F-4D97-AF65-F5344CB8AC3E}">
        <p14:creationId xmlns:p14="http://schemas.microsoft.com/office/powerpoint/2010/main" val="829310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u="sng" dirty="0" smtClean="0"/>
              <a:t>Дидактическая игра способствует</a:t>
            </a:r>
            <a:endParaRPr lang="ru-RU" u="sng" dirty="0"/>
          </a:p>
        </p:txBody>
      </p:sp>
      <p:sp>
        <p:nvSpPr>
          <p:cNvPr id="3" name="Объект 2"/>
          <p:cNvSpPr>
            <a:spLocks noGrp="1"/>
          </p:cNvSpPr>
          <p:nvPr>
            <p:ph idx="1"/>
          </p:nvPr>
        </p:nvSpPr>
        <p:spPr/>
        <p:txBody>
          <a:bodyPr>
            <a:normAutofit/>
          </a:bodyPr>
          <a:lstStyle/>
          <a:p>
            <a:r>
              <a:rPr lang="ru-RU" sz="2400" dirty="0" smtClean="0"/>
              <a:t>Развитию внимания</a:t>
            </a:r>
          </a:p>
          <a:p>
            <a:r>
              <a:rPr lang="ru-RU" sz="2400" dirty="0" smtClean="0"/>
              <a:t>Наблюдательности</a:t>
            </a:r>
          </a:p>
          <a:p>
            <a:r>
              <a:rPr lang="ru-RU" sz="2400" dirty="0" smtClean="0"/>
              <a:t>Сообразительности</a:t>
            </a:r>
          </a:p>
          <a:p>
            <a:r>
              <a:rPr lang="ru-RU" sz="2400" dirty="0" smtClean="0"/>
              <a:t>Творчеству</a:t>
            </a:r>
          </a:p>
          <a:p>
            <a:r>
              <a:rPr lang="ru-RU" sz="2400" dirty="0" smtClean="0"/>
              <a:t>Самостоятельности</a:t>
            </a:r>
          </a:p>
          <a:p>
            <a:r>
              <a:rPr lang="ru-RU" sz="2400" dirty="0" smtClean="0"/>
              <a:t>Закрепляют сенсорный опыт</a:t>
            </a:r>
            <a:endParaRPr lang="ru-RU" sz="2400" dirty="0"/>
          </a:p>
        </p:txBody>
      </p:sp>
    </p:spTree>
    <p:extLst>
      <p:ext uri="{BB962C8B-B14F-4D97-AF65-F5344CB8AC3E}">
        <p14:creationId xmlns:p14="http://schemas.microsoft.com/office/powerpoint/2010/main" val="19657431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07524" y="2010032"/>
            <a:ext cx="8946292" cy="2949146"/>
          </a:xfrm>
        </p:spPr>
        <p:txBody>
          <a:bodyPr/>
          <a:lstStyle/>
          <a:p>
            <a:pPr indent="457200" algn="l">
              <a:lnSpc>
                <a:spcPct val="150000"/>
              </a:lnSpc>
            </a:pPr>
            <a:r>
              <a:rPr lang="ru-RU" sz="1800" dirty="0" smtClean="0"/>
              <a:t/>
            </a:r>
            <a:br>
              <a:rPr lang="ru-RU" sz="1800" dirty="0" smtClean="0"/>
            </a:br>
            <a:r>
              <a:rPr lang="ru-RU" sz="1800" dirty="0" smtClean="0">
                <a:effectLst>
                  <a:outerShdw blurRad="38100" dist="38100" dir="2700000" algn="tl">
                    <a:srgbClr val="000000">
                      <a:alpha val="43137"/>
                    </a:srgbClr>
                  </a:outerShdw>
                </a:effectLst>
              </a:rPr>
              <a:t>1</a:t>
            </a:r>
            <a:r>
              <a:rPr lang="ru-RU" sz="1800" dirty="0">
                <a:effectLst>
                  <a:outerShdw blurRad="38100" dist="38100" dir="2700000" algn="tl">
                    <a:srgbClr val="000000">
                      <a:alpha val="43137"/>
                    </a:srgbClr>
                  </a:outerShdw>
                </a:effectLst>
              </a:rPr>
              <a:t>. Игра с цифрами и числами</a:t>
            </a:r>
            <a:br>
              <a:rPr lang="ru-RU" sz="1800" dirty="0">
                <a:effectLst>
                  <a:outerShdw blurRad="38100" dist="38100" dir="2700000" algn="tl">
                    <a:srgbClr val="000000">
                      <a:alpha val="43137"/>
                    </a:srgbClr>
                  </a:outerShdw>
                </a:effectLst>
              </a:rPr>
            </a:br>
            <a:r>
              <a:rPr lang="ru-RU" sz="1800" dirty="0">
                <a:effectLst>
                  <a:outerShdw blurRad="38100" dist="38100" dir="2700000" algn="tl">
                    <a:srgbClr val="000000">
                      <a:alpha val="43137"/>
                    </a:srgbClr>
                  </a:outerShdw>
                </a:effectLst>
              </a:rPr>
              <a:t>2. Игры путешествие во времени</a:t>
            </a:r>
            <a:br>
              <a:rPr lang="ru-RU" sz="1800" dirty="0">
                <a:effectLst>
                  <a:outerShdw blurRad="38100" dist="38100" dir="2700000" algn="tl">
                    <a:srgbClr val="000000">
                      <a:alpha val="43137"/>
                    </a:srgbClr>
                  </a:outerShdw>
                </a:effectLst>
              </a:rPr>
            </a:br>
            <a:r>
              <a:rPr lang="ru-RU" sz="1800" dirty="0">
                <a:effectLst>
                  <a:outerShdw blurRad="38100" dist="38100" dir="2700000" algn="tl">
                    <a:srgbClr val="000000">
                      <a:alpha val="43137"/>
                    </a:srgbClr>
                  </a:outerShdw>
                </a:effectLst>
              </a:rPr>
              <a:t>3. Игры на ориентирование в пространстве</a:t>
            </a:r>
            <a:br>
              <a:rPr lang="ru-RU" sz="1800" dirty="0">
                <a:effectLst>
                  <a:outerShdw blurRad="38100" dist="38100" dir="2700000" algn="tl">
                    <a:srgbClr val="000000">
                      <a:alpha val="43137"/>
                    </a:srgbClr>
                  </a:outerShdw>
                </a:effectLst>
              </a:rPr>
            </a:br>
            <a:r>
              <a:rPr lang="ru-RU" sz="1800" dirty="0">
                <a:effectLst>
                  <a:outerShdw blurRad="38100" dist="38100" dir="2700000" algn="tl">
                    <a:srgbClr val="000000">
                      <a:alpha val="43137"/>
                    </a:srgbClr>
                  </a:outerShdw>
                </a:effectLst>
              </a:rPr>
              <a:t>4. Игры с геометрическими фигурами</a:t>
            </a:r>
            <a:br>
              <a:rPr lang="ru-RU" sz="1800" dirty="0">
                <a:effectLst>
                  <a:outerShdw blurRad="38100" dist="38100" dir="2700000" algn="tl">
                    <a:srgbClr val="000000">
                      <a:alpha val="43137"/>
                    </a:srgbClr>
                  </a:outerShdw>
                </a:effectLst>
              </a:rPr>
            </a:br>
            <a:r>
              <a:rPr lang="ru-RU" sz="1800" dirty="0">
                <a:effectLst>
                  <a:outerShdw blurRad="38100" dist="38100" dir="2700000" algn="tl">
                    <a:srgbClr val="000000">
                      <a:alpha val="43137"/>
                    </a:srgbClr>
                  </a:outerShdw>
                </a:effectLst>
              </a:rPr>
              <a:t>5. Игры на логическое мышление</a:t>
            </a:r>
            <a:br>
              <a:rPr lang="ru-RU" sz="1800" dirty="0">
                <a:effectLst>
                  <a:outerShdw blurRad="38100" dist="38100" dir="2700000" algn="tl">
                    <a:srgbClr val="000000">
                      <a:alpha val="43137"/>
                    </a:srgbClr>
                  </a:outerShdw>
                </a:effectLst>
              </a:rPr>
            </a:br>
            <a:endParaRPr lang="ru-RU" sz="1800" dirty="0">
              <a:effectLst>
                <a:outerShdw blurRad="38100" dist="38100" dir="2700000" algn="tl">
                  <a:srgbClr val="000000">
                    <a:alpha val="43137"/>
                  </a:srgbClr>
                </a:outerShdw>
              </a:effectLst>
            </a:endParaRPr>
          </a:p>
        </p:txBody>
      </p:sp>
      <p:sp>
        <p:nvSpPr>
          <p:cNvPr id="4" name="TextBox 3"/>
          <p:cNvSpPr txBox="1"/>
          <p:nvPr/>
        </p:nvSpPr>
        <p:spPr>
          <a:xfrm>
            <a:off x="2191265" y="1351006"/>
            <a:ext cx="7611762" cy="584775"/>
          </a:xfrm>
          <a:prstGeom prst="rect">
            <a:avLst/>
          </a:prstGeom>
          <a:noFill/>
        </p:spPr>
        <p:txBody>
          <a:bodyPr wrap="square" rtlCol="0">
            <a:spAutoFit/>
          </a:bodyPr>
          <a:lstStyle/>
          <a:p>
            <a:r>
              <a:rPr lang="ru-RU" sz="3200" dirty="0">
                <a:effectLst>
                  <a:outerShdw blurRad="38100" dist="38100" dir="2700000" algn="tl">
                    <a:srgbClr val="000000">
                      <a:alpha val="43137"/>
                    </a:srgbClr>
                  </a:outerShdw>
                </a:effectLst>
              </a:rPr>
              <a:t>Классификация дидактических игр</a:t>
            </a:r>
          </a:p>
        </p:txBody>
      </p:sp>
    </p:spTree>
    <p:extLst>
      <p:ext uri="{BB962C8B-B14F-4D97-AF65-F5344CB8AC3E}">
        <p14:creationId xmlns:p14="http://schemas.microsoft.com/office/powerpoint/2010/main" val="34324959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9291437" y="305554"/>
            <a:ext cx="2671332" cy="2929353"/>
          </a:xfrm>
        </p:spPr>
        <p:txBody>
          <a:bodyPr>
            <a:normAutofit lnSpcReduction="10000"/>
          </a:bodyPr>
          <a:lstStyle/>
          <a:p>
            <a:r>
              <a:rPr lang="ru-RU" sz="1600" dirty="0"/>
              <a:t>К первой группе игр относится обучение детей счету в прямом и обратном порядке. Используя сказочный сюжет, детей знакомят с образованием всех чисел в пределах 10, путем сравнивания равных и неравных групп предметов.</a:t>
            </a:r>
          </a:p>
          <a:p>
            <a:endParaRPr lang="ru-RU" dirty="0"/>
          </a:p>
        </p:txBody>
      </p:sp>
      <p:pic>
        <p:nvPicPr>
          <p:cNvPr id="5" name="Рисунок 4"/>
          <p:cNvPicPr>
            <a:picLocks noGrp="1" noChangeAspect="1"/>
          </p:cNvPicPr>
          <p:nvPr>
            <p:ph type="pic" idx="1"/>
          </p:nvPr>
        </p:nvPicPr>
        <p:blipFill>
          <a:blip r:embed="rId2">
            <a:extLst>
              <a:ext uri="{28A0092B-C50C-407E-A947-70E740481C1C}">
                <a14:useLocalDpi xmlns:a14="http://schemas.microsoft.com/office/drawing/2010/main" val="0"/>
              </a:ext>
            </a:extLst>
          </a:blip>
          <a:srcRect t="130" b="130"/>
          <a:stretch>
            <a:fillRect/>
          </a:stretch>
        </p:blipFill>
        <p:spPr>
          <a:xfrm>
            <a:off x="3974931" y="2495673"/>
            <a:ext cx="5537887" cy="41430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l="-426" t="9856"/>
          <a:stretch/>
        </p:blipFill>
        <p:spPr>
          <a:xfrm>
            <a:off x="259580" y="238177"/>
            <a:ext cx="5542850" cy="37315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54158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6627" y="840775"/>
            <a:ext cx="5374409" cy="5588901"/>
          </a:xfrm>
        </p:spPr>
        <p:txBody>
          <a:bodyPr>
            <a:normAutofit/>
          </a:bodyPr>
          <a:lstStyle/>
          <a:p>
            <a:pPr algn="just"/>
            <a:r>
              <a:rPr lang="ru-RU" sz="2000" dirty="0" smtClean="0"/>
              <a:t>Игры – путешествие во времени служат для знакомства детей с днями недели. Объясняется, что каждый день недели имеет свое название. Для того, чтобы дети лучше запоминали название дней недели, они обозначаются кружочками разного цвета. Наблюдение проводится несколько недель, обозначая кружочками каждый день. Это делается для понимания детьми, что последовательность дней недели неизменна.</a:t>
            </a:r>
            <a:endParaRPr lang="ru-RU" sz="20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300" y="805651"/>
            <a:ext cx="5941541" cy="4670339"/>
          </a:xfrm>
          <a:prstGeom prst="rect">
            <a:avLst/>
          </a:prstGeom>
          <a:scene3d>
            <a:camera prst="orthographicFront"/>
            <a:lightRig rig="threePt" dir="t"/>
          </a:scene3d>
          <a:sp3d extrusionH="12700" contourW="6350">
            <a:bevelB/>
          </a:sp3d>
        </p:spPr>
      </p:pic>
    </p:spTree>
    <p:extLst>
      <p:ext uri="{BB962C8B-B14F-4D97-AF65-F5344CB8AC3E}">
        <p14:creationId xmlns:p14="http://schemas.microsoft.com/office/powerpoint/2010/main" val="12994885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505872" y="2208368"/>
            <a:ext cx="9070848" cy="3018149"/>
          </a:xfrm>
        </p:spPr>
        <p:txBody>
          <a:bodyPr/>
          <a:lstStyle/>
          <a:p>
            <a:pPr algn="just"/>
            <a:r>
              <a:rPr lang="ru-RU" dirty="0"/>
              <a:t>При помощи </a:t>
            </a:r>
            <a:r>
              <a:rPr lang="ru-RU" u="sng" dirty="0"/>
              <a:t>игр на ориентирование в пространстве </a:t>
            </a:r>
            <a:r>
              <a:rPr lang="ru-RU" dirty="0"/>
              <a:t>дети овладевают умением определять словом положение того или иного предмета по отношению к другому. Пространственные представления детей постоянно расширяются и закрепляются в процессе всех видов деятельности. Задачей воспитателя является научить детей ориентироваться в специально созданных пространственных ситуациях и определять свое место по заданному условию.</a:t>
            </a:r>
          </a:p>
          <a:p>
            <a:endParaRPr lang="ru-RU" dirty="0"/>
          </a:p>
        </p:txBody>
      </p:sp>
    </p:spTree>
    <p:extLst>
      <p:ext uri="{BB962C8B-B14F-4D97-AF65-F5344CB8AC3E}">
        <p14:creationId xmlns:p14="http://schemas.microsoft.com/office/powerpoint/2010/main" val="28788471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9854514" y="298383"/>
            <a:ext cx="1975104" cy="5985327"/>
          </a:xfrm>
        </p:spPr>
        <p:txBody>
          <a:bodyPr>
            <a:noAutofit/>
          </a:bodyPr>
          <a:lstStyle/>
          <a:p>
            <a:r>
              <a:rPr lang="ru-RU" sz="1600" dirty="0"/>
              <a:t>Игры с геометрическими фигурами</a:t>
            </a:r>
            <a:br>
              <a:rPr lang="ru-RU" sz="1600" dirty="0"/>
            </a:br>
            <a:r>
              <a:rPr lang="ru-RU" sz="1600" dirty="0"/>
              <a:t>используются для закрепления знаний о форме геометрических </a:t>
            </a:r>
            <a:r>
              <a:rPr lang="ru-RU" sz="1600" dirty="0" smtClean="0"/>
              <a:t>фигур, </a:t>
            </a:r>
            <a:r>
              <a:rPr lang="ru-RU" sz="1600" dirty="0"/>
              <a:t>детям предлагается узнать в окружающих предметах форму круга, треугольника, квадрата. Использование данных игр способствует закреплению у детей памяти, внимания, мышления.</a:t>
            </a:r>
          </a:p>
        </p:txBody>
      </p:sp>
      <p:pic>
        <p:nvPicPr>
          <p:cNvPr id="6" name="Рисунок 5"/>
          <p:cNvPicPr>
            <a:picLocks noChangeAspect="1"/>
          </p:cNvPicPr>
          <p:nvPr/>
        </p:nvPicPr>
        <p:blipFill rotWithShape="1">
          <a:blip r:embed="rId2">
            <a:extLst>
              <a:ext uri="{28A0092B-C50C-407E-A947-70E740481C1C}">
                <a14:useLocalDpi xmlns:a14="http://schemas.microsoft.com/office/drawing/2010/main" val="0"/>
              </a:ext>
            </a:extLst>
          </a:blip>
          <a:srcRect t="14291" r="5776"/>
          <a:stretch/>
        </p:blipFill>
        <p:spPr>
          <a:xfrm>
            <a:off x="4654812" y="3051207"/>
            <a:ext cx="5076329" cy="34702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Рисунок 4"/>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 t="7009" r="12098" b="9569"/>
          <a:stretch/>
        </p:blipFill>
        <p:spPr>
          <a:xfrm>
            <a:off x="275338" y="298383"/>
            <a:ext cx="5105184" cy="38308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970977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385012"/>
            <a:ext cx="10058400" cy="1511165"/>
          </a:xfrm>
        </p:spPr>
        <p:txBody>
          <a:bodyPr>
            <a:normAutofit/>
          </a:bodyPr>
          <a:lstStyle/>
          <a:p>
            <a:pPr algn="just"/>
            <a:r>
              <a:rPr lang="ru-RU" sz="2000" dirty="0"/>
              <a:t>В дошкольном возрасте у детей начинают формироваться элементы логического мышления, т. е. формируется умение рассуждать, делать свои умозаключения. Игры на логическое мышление оказывают действие на воображение и способствуют развитию нестандартного мышления у детей.</a:t>
            </a:r>
            <a:r>
              <a:rPr lang="ru-RU" sz="1600" i="1" dirty="0"/>
              <a:t/>
            </a:r>
            <a:br>
              <a:rPr lang="ru-RU" sz="1600" i="1" dirty="0"/>
            </a:br>
            <a:endParaRPr lang="ru-RU" sz="1600" dirty="0"/>
          </a:p>
        </p:txBody>
      </p:sp>
      <p:pic>
        <p:nvPicPr>
          <p:cNvPr id="5" name="Объект 4"/>
          <p:cNvPicPr>
            <a:picLocks noGrp="1" noChangeAspect="1"/>
          </p:cNvPicPr>
          <p:nvPr>
            <p:ph sz="half" idx="1"/>
          </p:nvPr>
        </p:nvPicPr>
        <p:blipFill>
          <a:blip r:embed="rId2"/>
          <a:stretch>
            <a:fillRect/>
          </a:stretch>
        </p:blipFill>
        <p:spPr>
          <a:xfrm>
            <a:off x="664144" y="2012791"/>
            <a:ext cx="5289422" cy="42051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Объект 5"/>
          <p:cNvPicPr>
            <a:picLocks noGrp="1" noChangeAspect="1"/>
          </p:cNvPicPr>
          <p:nvPr>
            <p:ph sz="half" idx="2"/>
          </p:nvPr>
        </p:nvPicPr>
        <p:blipFill>
          <a:blip r:embed="rId3"/>
          <a:stretch>
            <a:fillRect/>
          </a:stretch>
        </p:blipFill>
        <p:spPr>
          <a:xfrm>
            <a:off x="6312885" y="2012791"/>
            <a:ext cx="5428649" cy="40714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81483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547149" y="1853514"/>
            <a:ext cx="9070848" cy="3295134"/>
          </a:xfrm>
        </p:spPr>
        <p:txBody>
          <a:bodyPr>
            <a:noAutofit/>
          </a:bodyPr>
          <a:lstStyle/>
          <a:p>
            <a:pPr algn="l"/>
            <a:r>
              <a:rPr lang="ru-RU" dirty="0" smtClean="0"/>
              <a:t>Таким образом, можно выделить следующие особенности дидактических игр:</a:t>
            </a:r>
          </a:p>
          <a:p>
            <a:pPr marL="342900" indent="-342900" algn="l">
              <a:buFont typeface="+mj-lt"/>
              <a:buAutoNum type="arabicPeriod"/>
            </a:pPr>
            <a:r>
              <a:rPr lang="ru-RU" dirty="0" smtClean="0"/>
              <a:t>Игры важны для пробуждения у дошкольников интереса к математическим знаниям, совершенствования познавательной деятельности, общего умственного развития</a:t>
            </a:r>
          </a:p>
          <a:p>
            <a:pPr marL="342900" indent="-342900" algn="l">
              <a:buFont typeface="+mj-lt"/>
              <a:buAutoNum type="arabicPeriod"/>
            </a:pPr>
            <a:r>
              <a:rPr lang="ru-RU" dirty="0" smtClean="0"/>
              <a:t>Задание предлагается в игровой форме, которая состоит из познавательного и воспитательного содержания, а также игровых заданий, организационных отношений</a:t>
            </a:r>
          </a:p>
          <a:p>
            <a:pPr marL="342900" indent="-342900" algn="l">
              <a:buFont typeface="+mj-lt"/>
              <a:buAutoNum type="arabicPeriod"/>
            </a:pPr>
            <a:r>
              <a:rPr lang="ru-RU" dirty="0" smtClean="0"/>
              <a:t>Познавательное и воспитательное содержание формулируется как цель, которая конкретизируется в доступной для ребенка форме, порождая вопрос «Как это сделать?»</a:t>
            </a:r>
          </a:p>
          <a:p>
            <a:pPr marL="342900" indent="-342900" algn="l">
              <a:buFont typeface="+mj-lt"/>
              <a:buAutoNum type="arabicPeriod"/>
            </a:pPr>
            <a:r>
              <a:rPr lang="ru-RU" dirty="0" smtClean="0"/>
              <a:t>Педагог выступает в роли исполнителя игрового задания, помощника в правильном выборе, поддержке и активации положительного влияния детей.</a:t>
            </a:r>
            <a:endParaRPr lang="ru-RU" dirty="0"/>
          </a:p>
        </p:txBody>
      </p:sp>
    </p:spTree>
    <p:extLst>
      <p:ext uri="{BB962C8B-B14F-4D97-AF65-F5344CB8AC3E}">
        <p14:creationId xmlns:p14="http://schemas.microsoft.com/office/powerpoint/2010/main" val="10952851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TM03457510[[fn=Савон]]</Template>
  <TotalTime>549</TotalTime>
  <Words>332</Words>
  <Application>Microsoft Office PowerPoint</Application>
  <PresentationFormat>Широкоэкранный</PresentationFormat>
  <Paragraphs>24</Paragraphs>
  <Slides>10</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10</vt:i4>
      </vt:variant>
    </vt:vector>
  </HeadingPairs>
  <TitlesOfParts>
    <vt:vector size="13" baseType="lpstr">
      <vt:lpstr>Century Gothic</vt:lpstr>
      <vt:lpstr>Garamond</vt:lpstr>
      <vt:lpstr>Savon</vt:lpstr>
      <vt:lpstr>«Дидактическая игра в формировании элементарных математических представлений»</vt:lpstr>
      <vt:lpstr>Дидактическая игра способствует</vt:lpstr>
      <vt:lpstr> 1. Игра с цифрами и числами 2. Игры путешествие во времени 3. Игры на ориентирование в пространстве 4. Игры с геометрическими фигурами 5. Игры на логическое мышление </vt:lpstr>
      <vt:lpstr>Презентация PowerPoint</vt:lpstr>
      <vt:lpstr>Презентация PowerPoint</vt:lpstr>
      <vt:lpstr>Презентация PowerPoint</vt:lpstr>
      <vt:lpstr>Презентация PowerPoint</vt:lpstr>
      <vt:lpstr>В дошкольном возрасте у детей начинают формироваться элементы логического мышления, т. е. формируется умение рассуждать, делать свои умозаключения. Игры на логическое мышление оказывают действие на воображение и способствуют развитию нестандартного мышления у детей. </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«Дидактическая игра в формировании элементарных математических представлений»</dc:title>
  <dc:creator>operator1</dc:creator>
  <cp:lastModifiedBy>operator1</cp:lastModifiedBy>
  <cp:revision>41</cp:revision>
  <dcterms:created xsi:type="dcterms:W3CDTF">2020-09-29T07:16:43Z</dcterms:created>
  <dcterms:modified xsi:type="dcterms:W3CDTF">2020-09-29T16:25:47Z</dcterms:modified>
</cp:coreProperties>
</file>