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notesSlides/notesSlide1.xml" ContentType="application/vnd.openxmlformats-officedocument.presentationml.notesSlide+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256" r:id="rId2"/>
    <p:sldId id="276" r:id="rId3"/>
    <p:sldId id="257" r:id="rId4"/>
    <p:sldId id="258" r:id="rId5"/>
    <p:sldId id="259" r:id="rId6"/>
    <p:sldId id="271" r:id="rId7"/>
    <p:sldId id="272" r:id="rId8"/>
    <p:sldId id="261" r:id="rId9"/>
    <p:sldId id="262" r:id="rId10"/>
    <p:sldId id="264" r:id="rId11"/>
    <p:sldId id="267" r:id="rId12"/>
    <p:sldId id="268" r:id="rId13"/>
    <p:sldId id="269" r:id="rId14"/>
    <p:sldId id="270" r:id="rId15"/>
    <p:sldId id="277" r:id="rId16"/>
    <p:sldId id="278" r:id="rId17"/>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varScale="1">
        <p:scale>
          <a:sx n="69" d="100"/>
          <a:sy n="69" d="100"/>
        </p:scale>
        <p:origin x="-546" y="-108"/>
      </p:cViewPr>
      <p:guideLst>
        <p:guide orient="horz" pos="2160"/>
        <p:guide pos="288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E2C7492-B399-4A60-AB31-6A0EA96C0FFF}" type="datetimeFigureOut">
              <a:rPr lang="ru-RU" smtClean="0"/>
              <a:pPr/>
              <a:t>02.03.2021</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E850CF6-1153-43CF-9EDA-F5EA377FA6C4}" type="slidenum">
              <a:rPr lang="ru-RU" smtClean="0"/>
              <a:pPr/>
              <a:t>‹#›</a:t>
            </a:fld>
            <a:endParaRPr lang="ru-RU"/>
          </a:p>
        </p:txBody>
      </p:sp>
    </p:spTree>
    <p:extLst>
      <p:ext uri="{BB962C8B-B14F-4D97-AF65-F5344CB8AC3E}">
        <p14:creationId xmlns="" xmlns:p14="http://schemas.microsoft.com/office/powerpoint/2010/main" val="14204216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3E850CF6-1153-43CF-9EDA-F5EA377FA6C4}" type="slidenum">
              <a:rPr lang="ru-RU" smtClean="0"/>
              <a:pPr/>
              <a:t>13</a:t>
            </a:fld>
            <a:endParaRPr lang="ru-RU"/>
          </a:p>
        </p:txBody>
      </p:sp>
    </p:spTree>
    <p:extLst>
      <p:ext uri="{BB962C8B-B14F-4D97-AF65-F5344CB8AC3E}">
        <p14:creationId xmlns="" xmlns:p14="http://schemas.microsoft.com/office/powerpoint/2010/main" val="22339688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B852D095-439B-4D0D-A963-781BA8E3F356}" type="datetimeFigureOut">
              <a:rPr lang="ru-RU" smtClean="0"/>
              <a:pPr/>
              <a:t>02.03.2021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2823A2B-57A8-4916-A681-F7048A62108B}" type="slidenum">
              <a:rPr lang="ru-RU" smtClean="0"/>
              <a:pPr/>
              <a:t>‹#›</a:t>
            </a:fld>
            <a:endParaRPr lang="ru-RU"/>
          </a:p>
        </p:txBody>
      </p:sp>
    </p:spTree>
    <p:extLst>
      <p:ext uri="{BB962C8B-B14F-4D97-AF65-F5344CB8AC3E}">
        <p14:creationId xmlns="" xmlns:p14="http://schemas.microsoft.com/office/powerpoint/2010/main" val="33834229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852D095-439B-4D0D-A963-781BA8E3F356}" type="datetimeFigureOut">
              <a:rPr lang="ru-RU" smtClean="0"/>
              <a:pPr/>
              <a:t>02.03.2021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2823A2B-57A8-4916-A681-F7048A62108B}" type="slidenum">
              <a:rPr lang="ru-RU" smtClean="0"/>
              <a:pPr/>
              <a:t>‹#›</a:t>
            </a:fld>
            <a:endParaRPr lang="ru-RU"/>
          </a:p>
        </p:txBody>
      </p:sp>
    </p:spTree>
    <p:extLst>
      <p:ext uri="{BB962C8B-B14F-4D97-AF65-F5344CB8AC3E}">
        <p14:creationId xmlns="" xmlns:p14="http://schemas.microsoft.com/office/powerpoint/2010/main" val="28762889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852D095-439B-4D0D-A963-781BA8E3F356}" type="datetimeFigureOut">
              <a:rPr lang="ru-RU" smtClean="0"/>
              <a:pPr/>
              <a:t>02.03.2021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2823A2B-57A8-4916-A681-F7048A62108B}" type="slidenum">
              <a:rPr lang="ru-RU" smtClean="0"/>
              <a:pPr/>
              <a:t>‹#›</a:t>
            </a:fld>
            <a:endParaRPr lang="ru-RU"/>
          </a:p>
        </p:txBody>
      </p:sp>
    </p:spTree>
    <p:extLst>
      <p:ext uri="{BB962C8B-B14F-4D97-AF65-F5344CB8AC3E}">
        <p14:creationId xmlns="" xmlns:p14="http://schemas.microsoft.com/office/powerpoint/2010/main" val="34414340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852D095-439B-4D0D-A963-781BA8E3F356}" type="datetimeFigureOut">
              <a:rPr lang="ru-RU" smtClean="0"/>
              <a:pPr/>
              <a:t>02.03.2021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2823A2B-57A8-4916-A681-F7048A62108B}" type="slidenum">
              <a:rPr lang="ru-RU" smtClean="0"/>
              <a:pPr/>
              <a:t>‹#›</a:t>
            </a:fld>
            <a:endParaRPr lang="ru-RU"/>
          </a:p>
        </p:txBody>
      </p:sp>
    </p:spTree>
    <p:extLst>
      <p:ext uri="{BB962C8B-B14F-4D97-AF65-F5344CB8AC3E}">
        <p14:creationId xmlns="" xmlns:p14="http://schemas.microsoft.com/office/powerpoint/2010/main" val="35392445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B852D095-439B-4D0D-A963-781BA8E3F356}" type="datetimeFigureOut">
              <a:rPr lang="ru-RU" smtClean="0"/>
              <a:pPr/>
              <a:t>02.03.2021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2823A2B-57A8-4916-A681-F7048A62108B}" type="slidenum">
              <a:rPr lang="ru-RU" smtClean="0"/>
              <a:pPr/>
              <a:t>‹#›</a:t>
            </a:fld>
            <a:endParaRPr lang="ru-RU"/>
          </a:p>
        </p:txBody>
      </p:sp>
    </p:spTree>
    <p:extLst>
      <p:ext uri="{BB962C8B-B14F-4D97-AF65-F5344CB8AC3E}">
        <p14:creationId xmlns="" xmlns:p14="http://schemas.microsoft.com/office/powerpoint/2010/main" val="24839970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B852D095-439B-4D0D-A963-781BA8E3F356}" type="datetimeFigureOut">
              <a:rPr lang="ru-RU" smtClean="0"/>
              <a:pPr/>
              <a:t>02.03.2021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D2823A2B-57A8-4916-A681-F7048A62108B}" type="slidenum">
              <a:rPr lang="ru-RU" smtClean="0"/>
              <a:pPr/>
              <a:t>‹#›</a:t>
            </a:fld>
            <a:endParaRPr lang="ru-RU"/>
          </a:p>
        </p:txBody>
      </p:sp>
    </p:spTree>
    <p:extLst>
      <p:ext uri="{BB962C8B-B14F-4D97-AF65-F5344CB8AC3E}">
        <p14:creationId xmlns="" xmlns:p14="http://schemas.microsoft.com/office/powerpoint/2010/main" val="24150773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B852D095-439B-4D0D-A963-781BA8E3F356}" type="datetimeFigureOut">
              <a:rPr lang="ru-RU" smtClean="0"/>
              <a:pPr/>
              <a:t>02.03.2021</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D2823A2B-57A8-4916-A681-F7048A62108B}" type="slidenum">
              <a:rPr lang="ru-RU" smtClean="0"/>
              <a:pPr/>
              <a:t>‹#›</a:t>
            </a:fld>
            <a:endParaRPr lang="ru-RU"/>
          </a:p>
        </p:txBody>
      </p:sp>
    </p:spTree>
    <p:extLst>
      <p:ext uri="{BB962C8B-B14F-4D97-AF65-F5344CB8AC3E}">
        <p14:creationId xmlns="" xmlns:p14="http://schemas.microsoft.com/office/powerpoint/2010/main" val="38541552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B852D095-439B-4D0D-A963-781BA8E3F356}" type="datetimeFigureOut">
              <a:rPr lang="ru-RU" smtClean="0"/>
              <a:pPr/>
              <a:t>02.03.2021</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D2823A2B-57A8-4916-A681-F7048A62108B}" type="slidenum">
              <a:rPr lang="ru-RU" smtClean="0"/>
              <a:pPr/>
              <a:t>‹#›</a:t>
            </a:fld>
            <a:endParaRPr lang="ru-RU"/>
          </a:p>
        </p:txBody>
      </p:sp>
    </p:spTree>
    <p:extLst>
      <p:ext uri="{BB962C8B-B14F-4D97-AF65-F5344CB8AC3E}">
        <p14:creationId xmlns="" xmlns:p14="http://schemas.microsoft.com/office/powerpoint/2010/main" val="34222019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852D095-439B-4D0D-A963-781BA8E3F356}" type="datetimeFigureOut">
              <a:rPr lang="ru-RU" smtClean="0"/>
              <a:pPr/>
              <a:t>02.03.2021</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D2823A2B-57A8-4916-A681-F7048A62108B}" type="slidenum">
              <a:rPr lang="ru-RU" smtClean="0"/>
              <a:pPr/>
              <a:t>‹#›</a:t>
            </a:fld>
            <a:endParaRPr lang="ru-RU"/>
          </a:p>
        </p:txBody>
      </p:sp>
    </p:spTree>
    <p:extLst>
      <p:ext uri="{BB962C8B-B14F-4D97-AF65-F5344CB8AC3E}">
        <p14:creationId xmlns="" xmlns:p14="http://schemas.microsoft.com/office/powerpoint/2010/main" val="27117173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852D095-439B-4D0D-A963-781BA8E3F356}" type="datetimeFigureOut">
              <a:rPr lang="ru-RU" smtClean="0"/>
              <a:pPr/>
              <a:t>02.03.2021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D2823A2B-57A8-4916-A681-F7048A62108B}" type="slidenum">
              <a:rPr lang="ru-RU" smtClean="0"/>
              <a:pPr/>
              <a:t>‹#›</a:t>
            </a:fld>
            <a:endParaRPr lang="ru-RU"/>
          </a:p>
        </p:txBody>
      </p:sp>
    </p:spTree>
    <p:extLst>
      <p:ext uri="{BB962C8B-B14F-4D97-AF65-F5344CB8AC3E}">
        <p14:creationId xmlns="" xmlns:p14="http://schemas.microsoft.com/office/powerpoint/2010/main" val="2472093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852D095-439B-4D0D-A963-781BA8E3F356}" type="datetimeFigureOut">
              <a:rPr lang="ru-RU" smtClean="0"/>
              <a:pPr/>
              <a:t>02.03.2021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D2823A2B-57A8-4916-A681-F7048A62108B}" type="slidenum">
              <a:rPr lang="ru-RU" smtClean="0"/>
              <a:pPr/>
              <a:t>‹#›</a:t>
            </a:fld>
            <a:endParaRPr lang="ru-RU"/>
          </a:p>
        </p:txBody>
      </p:sp>
    </p:spTree>
    <p:extLst>
      <p:ext uri="{BB962C8B-B14F-4D97-AF65-F5344CB8AC3E}">
        <p14:creationId xmlns="" xmlns:p14="http://schemas.microsoft.com/office/powerpoint/2010/main" val="2184235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52D095-439B-4D0D-A963-781BA8E3F356}" type="datetimeFigureOut">
              <a:rPr lang="ru-RU" smtClean="0"/>
              <a:pPr/>
              <a:t>02.03.2021</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823A2B-57A8-4916-A681-F7048A62108B}" type="slidenum">
              <a:rPr lang="ru-RU" smtClean="0"/>
              <a:pPr/>
              <a:t>‹#›</a:t>
            </a:fld>
            <a:endParaRPr lang="ru-RU"/>
          </a:p>
        </p:txBody>
      </p:sp>
    </p:spTree>
    <p:extLst>
      <p:ext uri="{BB962C8B-B14F-4D97-AF65-F5344CB8AC3E}">
        <p14:creationId xmlns="" xmlns:p14="http://schemas.microsoft.com/office/powerpoint/2010/main" val="22894716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26.gif"/></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29.jpe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2.gif"/></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лена\Desktop\троица и масленица\1363261820_m2-1.jp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 xmlns:a14="http://schemas.microsoft.com/office/drawing/2010/main">
                <a:solidFill>
                  <a:srgbClr val="FFFFFF"/>
                </a:solidFill>
              </a14:hiddenFill>
            </a:ext>
          </a:extLst>
        </p:spPr>
      </p:pic>
      <p:sp>
        <p:nvSpPr>
          <p:cNvPr id="4" name="Прямоугольник 3"/>
          <p:cNvSpPr/>
          <p:nvPr/>
        </p:nvSpPr>
        <p:spPr>
          <a:xfrm>
            <a:off x="3923928" y="5000636"/>
            <a:ext cx="5004048" cy="1631216"/>
          </a:xfrm>
          <a:prstGeom prst="rect">
            <a:avLst/>
          </a:prstGeom>
        </p:spPr>
        <p:txBody>
          <a:bodyPr wrap="square">
            <a:spAutoFit/>
          </a:bodyPr>
          <a:lstStyle/>
          <a:p>
            <a:pPr algn="ctr"/>
            <a:r>
              <a:rPr lang="ru-RU" dirty="0" smtClean="0"/>
              <a:t> </a:t>
            </a:r>
            <a:r>
              <a:rPr lang="ru-RU" sz="2000" b="1" dirty="0" err="1" smtClean="0"/>
              <a:t>МДОУ-детский</a:t>
            </a:r>
            <a:r>
              <a:rPr lang="ru-RU" sz="2000" b="1" dirty="0" smtClean="0"/>
              <a:t> сад №5 </a:t>
            </a:r>
            <a:r>
              <a:rPr lang="ru-RU" sz="2000" b="1" dirty="0" smtClean="0"/>
              <a:t>р.п.Земетчино (Филиал </a:t>
            </a:r>
            <a:r>
              <a:rPr lang="ru-RU" sz="2000" b="1" dirty="0" smtClean="0"/>
              <a:t>№1)</a:t>
            </a:r>
          </a:p>
          <a:p>
            <a:r>
              <a:rPr lang="ru-RU" sz="2000" b="1" dirty="0" smtClean="0"/>
              <a:t>      </a:t>
            </a:r>
            <a:r>
              <a:rPr lang="ru-RU" sz="2000" b="1" dirty="0" smtClean="0"/>
              <a:t> </a:t>
            </a:r>
            <a:r>
              <a:rPr lang="ru-RU" sz="2000" b="1" dirty="0" smtClean="0"/>
              <a:t>Воспитатель  первой категории </a:t>
            </a:r>
            <a:r>
              <a:rPr lang="ru-RU" sz="2000" b="1" dirty="0" smtClean="0"/>
              <a:t>        </a:t>
            </a:r>
          </a:p>
          <a:p>
            <a:r>
              <a:rPr lang="ru-RU" sz="2000" b="1" dirty="0" smtClean="0"/>
              <a:t> </a:t>
            </a:r>
            <a:r>
              <a:rPr lang="ru-RU" sz="2000" b="1" dirty="0" smtClean="0"/>
              <a:t>      </a:t>
            </a:r>
            <a:r>
              <a:rPr lang="ru-RU" sz="2000" b="1" dirty="0" smtClean="0"/>
              <a:t>Секрет </a:t>
            </a:r>
            <a:r>
              <a:rPr lang="ru-RU" sz="2000" b="1" dirty="0" smtClean="0"/>
              <a:t>Наталья Алексеевна</a:t>
            </a:r>
          </a:p>
          <a:p>
            <a:r>
              <a:rPr lang="ru-RU" sz="2000" b="1" dirty="0" smtClean="0"/>
              <a:t> </a:t>
            </a:r>
            <a:endParaRPr lang="ru-RU" sz="2000" b="1" dirty="0"/>
          </a:p>
        </p:txBody>
      </p:sp>
    </p:spTree>
    <p:extLst>
      <p:ext uri="{BB962C8B-B14F-4D97-AF65-F5344CB8AC3E}">
        <p14:creationId xmlns="" xmlns:p14="http://schemas.microsoft.com/office/powerpoint/2010/main" val="325201013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1" y="0"/>
            <a:ext cx="9144000"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69241" y="4847928"/>
            <a:ext cx="9005517" cy="1938992"/>
          </a:xfrm>
          <a:prstGeom prst="rect">
            <a:avLst/>
          </a:prstGeom>
        </p:spPr>
        <p:txBody>
          <a:bodyPr wrap="square">
            <a:spAutoFit/>
          </a:bodyPr>
          <a:lstStyle/>
          <a:p>
            <a:r>
              <a:rPr lang="ru-RU" sz="2000" b="1" dirty="0">
                <a:solidFill>
                  <a:schemeClr val="tx2">
                    <a:lumMod val="75000"/>
                  </a:schemeClr>
                </a:solidFill>
              </a:rPr>
              <a:t>А Масленица была добрая, красивая, приветливая. Глаза голубые, словно весеннее небо. Губки алые, щечки румяные. Она всегда ходила в длинном ярком сарафане. Ее верными друзьями были птицы и животные. Люди очень любили Масленицу. В конце февраля все с нетерпением ждали с ней встреч. Они знали, что как только придет Масленица, все проводят зиму и будут встречать весну.</a:t>
            </a:r>
          </a:p>
        </p:txBody>
      </p:sp>
      <p:pic>
        <p:nvPicPr>
          <p:cNvPr id="7173" name="Picture 5" descr="C:\Users\лена\Desktop\Девушка в кокошнике-1.jpg"/>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2555776" y="56300"/>
            <a:ext cx="4358743" cy="4760083"/>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7827949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30623" y="0"/>
            <a:ext cx="9144000"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107504" y="4509120"/>
            <a:ext cx="8928992" cy="2246769"/>
          </a:xfrm>
          <a:prstGeom prst="rect">
            <a:avLst/>
          </a:prstGeom>
        </p:spPr>
        <p:txBody>
          <a:bodyPr wrap="square">
            <a:spAutoFit/>
          </a:bodyPr>
          <a:lstStyle/>
          <a:p>
            <a:r>
              <a:rPr lang="ru-RU" sz="2000" b="1" dirty="0">
                <a:solidFill>
                  <a:schemeClr val="tx2">
                    <a:lumMod val="75000"/>
                  </a:schemeClr>
                </a:solidFill>
              </a:rPr>
              <a:t>Один раз рассердилась Зима на людей и решила не допустить встречи Масленицы с людьми. Уж очень все хотели поскорее проводить ее, а Зима задумала завладеть всем царством. Она мечтала, чтобы царство превратилось в ледяное королевство. Приказала тогда Зима своим слугам:</a:t>
            </a:r>
          </a:p>
          <a:p>
            <a:r>
              <a:rPr lang="ru-RU" sz="2000" b="1" dirty="0">
                <a:solidFill>
                  <a:schemeClr val="tx2">
                    <a:lumMod val="75000"/>
                  </a:schemeClr>
                </a:solidFill>
              </a:rPr>
              <a:t>- Ветер, вьюга, занесите снегом все дороги, закружите так, чтобы люди не смели выходить из дома. Если они не встретятся с Масленицей, то и Весна к ним не придет!</a:t>
            </a:r>
          </a:p>
        </p:txBody>
      </p:sp>
      <p:pic>
        <p:nvPicPr>
          <p:cNvPr id="8195" name="Picture 3" descr="C:\Users\лена\Desktop\1269626829_snow_quen.jpg"/>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1147548" y="143460"/>
            <a:ext cx="6848903" cy="4396996"/>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229313754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115024" y="4636934"/>
            <a:ext cx="8856984" cy="1938992"/>
          </a:xfrm>
          <a:prstGeom prst="rect">
            <a:avLst/>
          </a:prstGeom>
        </p:spPr>
        <p:txBody>
          <a:bodyPr wrap="square">
            <a:spAutoFit/>
          </a:bodyPr>
          <a:lstStyle/>
          <a:p>
            <a:r>
              <a:rPr lang="ru-RU" sz="2400" b="1" dirty="0">
                <a:solidFill>
                  <a:schemeClr val="tx2">
                    <a:lumMod val="75000"/>
                  </a:schemeClr>
                </a:solidFill>
              </a:rPr>
              <a:t>И задул ветер, и разыгралась вьюга. Сидят люди дома, на улицу боятся выйти. Видит Масленица — плохо дело. Что делать, как людям помочь? Солнышко не показывается, снега все больше и больше становится. Не растопить солнышку сугробы, не доберется Весна по такому снегу к людям.</a:t>
            </a:r>
          </a:p>
        </p:txBody>
      </p:sp>
      <p:pic>
        <p:nvPicPr>
          <p:cNvPr id="9219" name="Picture 3" descr="C:\Users\лена\Desktop\animashka-38.gif"/>
          <p:cNvPicPr>
            <a:picLocks noChangeAspect="1" noChangeArrowheads="1" noCrop="1"/>
          </p:cNvPicPr>
          <p:nvPr/>
        </p:nvPicPr>
        <p:blipFill>
          <a:blip r:embed="rId3">
            <a:extLst>
              <a:ext uri="{28A0092B-C50C-407E-A947-70E740481C1C}">
                <a14:useLocalDpi xmlns="" xmlns:a14="http://schemas.microsoft.com/office/drawing/2010/main" val="0"/>
              </a:ext>
            </a:extLst>
          </a:blip>
          <a:srcRect/>
          <a:stretch>
            <a:fillRect/>
          </a:stretch>
        </p:blipFill>
        <p:spPr bwMode="auto">
          <a:xfrm>
            <a:off x="132745" y="188640"/>
            <a:ext cx="8856984" cy="4392488"/>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412945991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179512" y="4977211"/>
            <a:ext cx="8856984" cy="1938992"/>
          </a:xfrm>
          <a:prstGeom prst="rect">
            <a:avLst/>
          </a:prstGeom>
        </p:spPr>
        <p:txBody>
          <a:bodyPr wrap="square">
            <a:spAutoFit/>
          </a:bodyPr>
          <a:lstStyle/>
          <a:p>
            <a:r>
              <a:rPr lang="ru-RU" sz="2000" b="1" dirty="0">
                <a:solidFill>
                  <a:schemeClr val="tx2">
                    <a:lumMod val="75000"/>
                  </a:schemeClr>
                </a:solidFill>
              </a:rPr>
              <a:t>Осталась одна неделя, и тут Масленица придумала вот что. Стала она ходить по дворам да говорить людям, чтобы они блины стряпали без устали всю неделю. Послушались ее люди. Пекли каждый день блины. Забирала Масленица блинчики и раскидывала их по дорогам. А блинчики горячие, круглые, румяные, словно солнышко. Куда блин падал, там и проталинка появлялась. </a:t>
            </a:r>
          </a:p>
        </p:txBody>
      </p:sp>
      <p:pic>
        <p:nvPicPr>
          <p:cNvPr id="10244" name="Picture 4"/>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827584" y="137056"/>
            <a:ext cx="7488832" cy="489879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0245" name="Picture 5"/>
          <p:cNvPicPr>
            <a:picLocks noChangeAspect="1" noChangeArrowheads="1"/>
          </p:cNvPicPr>
          <p:nvPr/>
        </p:nvPicPr>
        <p:blipFill>
          <a:blip r:embed="rId5">
            <a:extLst>
              <a:ext uri="{28A0092B-C50C-407E-A947-70E740481C1C}">
                <a14:useLocalDpi xmlns="" xmlns:a14="http://schemas.microsoft.com/office/drawing/2010/main" val="0"/>
              </a:ext>
            </a:extLst>
          </a:blip>
          <a:srcRect/>
          <a:stretch>
            <a:fillRect/>
          </a:stretch>
        </p:blipFill>
        <p:spPr bwMode="auto">
          <a:xfrm>
            <a:off x="1619672" y="1844824"/>
            <a:ext cx="2339632" cy="319103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6">
            <a:extLst>
              <a:ext uri="{28A0092B-C50C-407E-A947-70E740481C1C}">
                <a14:useLocalDpi xmlns="" xmlns:a14="http://schemas.microsoft.com/office/drawing/2010/main" val="0"/>
              </a:ext>
            </a:extLst>
          </a:blip>
          <a:srcRect/>
          <a:stretch>
            <a:fillRect/>
          </a:stretch>
        </p:blipFill>
        <p:spPr bwMode="auto">
          <a:xfrm>
            <a:off x="2950173" y="2549759"/>
            <a:ext cx="841375" cy="9017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7">
            <a:extLst>
              <a:ext uri="{28A0092B-C50C-407E-A947-70E740481C1C}">
                <a14:useLocalDpi xmlns="" xmlns:a14="http://schemas.microsoft.com/office/drawing/2010/main" val="0"/>
              </a:ext>
            </a:extLst>
          </a:blip>
          <a:srcRect/>
          <a:stretch>
            <a:fillRect/>
          </a:stretch>
        </p:blipFill>
        <p:spPr bwMode="auto">
          <a:xfrm>
            <a:off x="2966406" y="2586455"/>
            <a:ext cx="841375" cy="8969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7">
            <a:extLst>
              <a:ext uri="{28A0092B-C50C-407E-A947-70E740481C1C}">
                <a14:useLocalDpi xmlns="" xmlns:a14="http://schemas.microsoft.com/office/drawing/2010/main" val="0"/>
              </a:ext>
            </a:extLst>
          </a:blip>
          <a:srcRect/>
          <a:stretch>
            <a:fillRect/>
          </a:stretch>
        </p:blipFill>
        <p:spPr bwMode="auto">
          <a:xfrm>
            <a:off x="2950172" y="2532063"/>
            <a:ext cx="841375" cy="8969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7">
            <a:extLst>
              <a:ext uri="{28A0092B-C50C-407E-A947-70E740481C1C}">
                <a14:useLocalDpi xmlns="" xmlns:a14="http://schemas.microsoft.com/office/drawing/2010/main" val="0"/>
              </a:ext>
            </a:extLst>
          </a:blip>
          <a:srcRect/>
          <a:stretch>
            <a:fillRect/>
          </a:stretch>
        </p:blipFill>
        <p:spPr bwMode="auto">
          <a:xfrm>
            <a:off x="2994828" y="2530784"/>
            <a:ext cx="841375" cy="8969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1096571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7" presetClass="path" presetSubtype="0" accel="50000" decel="50000" fill="hold" nodeType="clickEffect">
                                  <p:stCondLst>
                                    <p:cond delay="0"/>
                                  </p:stCondLst>
                                  <p:childTnLst>
                                    <p:animMotion origin="layout" path="M -0.00365 0.00995 L -0.00365 0.09884 C -0.00365 0.13866 -0.07066 0.18796 -0.12518 0.18796 L -0.24653 0.18796 " pathEditMode="relative" rAng="0" ptsTypes="FfFF">
                                      <p:cBhvr>
                                        <p:cTn id="6" dur="1000" fill="hold"/>
                                        <p:tgtEl>
                                          <p:spTgt spid="1026"/>
                                        </p:tgtEl>
                                        <p:attrNameLst>
                                          <p:attrName>ppt_x</p:attrName>
                                          <p:attrName>ppt_y</p:attrName>
                                        </p:attrNameLst>
                                      </p:cBhvr>
                                      <p:rCtr x="-12153" y="8889"/>
                                    </p:animMotion>
                                  </p:childTnLst>
                                </p:cTn>
                              </p:par>
                            </p:childTnLst>
                          </p:cTn>
                        </p:par>
                        <p:par>
                          <p:cTn id="7" fill="hold">
                            <p:stCondLst>
                              <p:cond delay="1000"/>
                            </p:stCondLst>
                            <p:childTnLst>
                              <p:par>
                                <p:cTn id="8" presetID="49" presetClass="path" presetSubtype="0" accel="50000" decel="50000" fill="hold" nodeType="afterEffect">
                                  <p:stCondLst>
                                    <p:cond delay="0"/>
                                  </p:stCondLst>
                                  <p:childTnLst>
                                    <p:animMotion origin="layout" path="M 4.16667E-6 -7.40741E-7 L 0.32448 0.24398 " pathEditMode="relative" rAng="0" ptsTypes="AA">
                                      <p:cBhvr>
                                        <p:cTn id="9" dur="1000" fill="hold"/>
                                        <p:tgtEl>
                                          <p:spTgt spid="1027"/>
                                        </p:tgtEl>
                                        <p:attrNameLst>
                                          <p:attrName>ppt_x</p:attrName>
                                          <p:attrName>ppt_y</p:attrName>
                                        </p:attrNameLst>
                                      </p:cBhvr>
                                      <p:rCtr x="16215" y="12199"/>
                                    </p:animMotion>
                                  </p:childTnLst>
                                </p:cTn>
                              </p:par>
                            </p:childTnLst>
                          </p:cTn>
                        </p:par>
                        <p:par>
                          <p:cTn id="10" fill="hold">
                            <p:stCondLst>
                              <p:cond delay="2000"/>
                            </p:stCondLst>
                            <p:childTnLst>
                              <p:par>
                                <p:cTn id="11" presetID="50" presetClass="path" presetSubtype="0" accel="50000" decel="50000" fill="hold" nodeType="afterEffect">
                                  <p:stCondLst>
                                    <p:cond delay="0"/>
                                  </p:stCondLst>
                                  <p:childTnLst>
                                    <p:animMotion origin="layout" path="M 4.16667E-6 -0.01065 L 0.24097 -0.01065 C 0.34861 -0.01065 0.48194 0.04352 0.48194 0.08842 L 0.48194 0.1875 " pathEditMode="relative" rAng="0" ptsTypes="FfFF">
                                      <p:cBhvr>
                                        <p:cTn id="12" dur="1000" fill="hold"/>
                                        <p:tgtEl>
                                          <p:spTgt spid="1029"/>
                                        </p:tgtEl>
                                        <p:attrNameLst>
                                          <p:attrName>ppt_x</p:attrName>
                                          <p:attrName>ppt_y</p:attrName>
                                        </p:attrNameLst>
                                      </p:cBhvr>
                                      <p:rCtr x="24097" y="9907"/>
                                    </p:animMotion>
                                  </p:childTnLst>
                                </p:cTn>
                              </p:par>
                            </p:childTnLst>
                          </p:cTn>
                        </p:par>
                        <p:par>
                          <p:cTn id="13" fill="hold">
                            <p:stCondLst>
                              <p:cond delay="3000"/>
                            </p:stCondLst>
                            <p:childTnLst>
                              <p:par>
                                <p:cTn id="14" presetID="42" presetClass="path" presetSubtype="0" accel="50000" decel="50000" fill="hold" nodeType="afterEffect">
                                  <p:stCondLst>
                                    <p:cond delay="0"/>
                                  </p:stCondLst>
                                  <p:childTnLst>
                                    <p:animMotion origin="layout" path="M 5.55556E-7 -3.7037E-6 L 0.07101 0.2625 " pathEditMode="relative" rAng="0" ptsTypes="AA">
                                      <p:cBhvr>
                                        <p:cTn id="15" dur="1000" fill="hold"/>
                                        <p:tgtEl>
                                          <p:spTgt spid="1028"/>
                                        </p:tgtEl>
                                        <p:attrNameLst>
                                          <p:attrName>ppt_x</p:attrName>
                                          <p:attrName>ppt_y</p:attrName>
                                        </p:attrNameLst>
                                      </p:cBhvr>
                                      <p:rCtr x="3542" y="1312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31157" y="4611231"/>
            <a:ext cx="9036496" cy="2246769"/>
          </a:xfrm>
          <a:prstGeom prst="rect">
            <a:avLst/>
          </a:prstGeom>
        </p:spPr>
        <p:txBody>
          <a:bodyPr wrap="square">
            <a:spAutoFit/>
          </a:bodyPr>
          <a:lstStyle/>
          <a:p>
            <a:r>
              <a:rPr lang="ru-RU" sz="2000" b="1" dirty="0">
                <a:solidFill>
                  <a:schemeClr val="tx2">
                    <a:lumMod val="75000"/>
                  </a:schemeClr>
                </a:solidFill>
              </a:rPr>
              <a:t>Детишек Масленица заставила горки строить да громче смеяться, когда </a:t>
            </a:r>
            <a:r>
              <a:rPr lang="ru-RU" sz="2000" b="1" dirty="0" smtClean="0">
                <a:solidFill>
                  <a:schemeClr val="tx2">
                    <a:lumMod val="75000"/>
                  </a:schemeClr>
                </a:solidFill>
              </a:rPr>
              <a:t> кататься </a:t>
            </a:r>
            <a:r>
              <a:rPr lang="ru-RU" sz="2000" b="1" dirty="0">
                <a:solidFill>
                  <a:schemeClr val="tx2">
                    <a:lumMod val="75000"/>
                  </a:schemeClr>
                </a:solidFill>
              </a:rPr>
              <a:t>с них будут. Пусть Зима позлится! От злости быстрее умирают. Мужикам подсказала атаковать снежную крепость Зимы. И обязательно всем есть </a:t>
            </a:r>
            <a:r>
              <a:rPr lang="ru-RU" sz="2000" b="1" dirty="0" smtClean="0">
                <a:solidFill>
                  <a:schemeClr val="tx2">
                    <a:lumMod val="75000"/>
                  </a:schemeClr>
                </a:solidFill>
              </a:rPr>
              <a:t>каждый </a:t>
            </a:r>
            <a:r>
              <a:rPr lang="ru-RU" sz="2000" b="1" dirty="0">
                <a:solidFill>
                  <a:schemeClr val="tx2">
                    <a:lumMod val="75000"/>
                  </a:schemeClr>
                </a:solidFill>
              </a:rPr>
              <a:t>день блины, чтобы душа не смогла в ледышку превратиться, а иначе люди станут холодными, бездушными слугами Зимы.</a:t>
            </a:r>
          </a:p>
          <a:p>
            <a:r>
              <a:rPr lang="ru-RU" sz="2000" b="1" dirty="0">
                <a:solidFill>
                  <a:schemeClr val="tx2">
                    <a:lumMod val="75000"/>
                  </a:schemeClr>
                </a:solidFill>
              </a:rPr>
              <a:t>Делали люди все, что им Масленица подсказала. Но этого оказалось мало. Нужно было больше тепла. Что делать?</a:t>
            </a:r>
          </a:p>
        </p:txBody>
      </p:sp>
      <p:pic>
        <p:nvPicPr>
          <p:cNvPr id="11268" name="Picture 4" descr="C:\Users\лена\Desktop\ks_4_1387435164.gif"/>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107504" y="116631"/>
            <a:ext cx="3168352" cy="4559457"/>
          </a:xfrm>
          <a:prstGeom prst="rect">
            <a:avLst/>
          </a:prstGeom>
          <a:noFill/>
          <a:extLst>
            <a:ext uri="{909E8E84-426E-40DD-AFC4-6F175D3DCCD1}">
              <a14:hiddenFill xmlns="" xmlns:a14="http://schemas.microsoft.com/office/drawing/2010/main">
                <a:solidFill>
                  <a:srgbClr val="FFFFFF"/>
                </a:solidFill>
              </a14:hiddenFill>
            </a:ext>
          </a:extLst>
        </p:spPr>
      </p:pic>
      <p:pic>
        <p:nvPicPr>
          <p:cNvPr id="11269" name="Picture 5" descr="C:\Users\лена\Desktop\bliny5.jpg"/>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3447903" y="262759"/>
            <a:ext cx="5619750" cy="42672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144422707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83127" y="4797152"/>
            <a:ext cx="9060873" cy="1938992"/>
          </a:xfrm>
          <a:prstGeom prst="rect">
            <a:avLst/>
          </a:prstGeom>
        </p:spPr>
        <p:txBody>
          <a:bodyPr wrap="square">
            <a:spAutoFit/>
          </a:bodyPr>
          <a:lstStyle/>
          <a:p>
            <a:r>
              <a:rPr lang="ru-RU" sz="2400" b="1" dirty="0">
                <a:solidFill>
                  <a:schemeClr val="tx2">
                    <a:lumMod val="75000"/>
                  </a:schemeClr>
                </a:solidFill>
              </a:rPr>
              <a:t>- Сожгите меня, — сказала Масленица. Жалко людям Масленицу, да ничего не поделаешь. Попросили они у нее прощение за все, у друг друга попросили прощение, и уже хотели поджечь Масленицу, как какой-то мальчик закричал :</a:t>
            </a:r>
          </a:p>
          <a:p>
            <a:r>
              <a:rPr lang="ru-RU" sz="2400" b="1" dirty="0">
                <a:solidFill>
                  <a:schemeClr val="tx2">
                    <a:lumMod val="75000"/>
                  </a:schemeClr>
                </a:solidFill>
              </a:rPr>
              <a:t>- Стойте! Давайте сделаем соломенное чучело!</a:t>
            </a:r>
          </a:p>
        </p:txBody>
      </p:sp>
      <p:pic>
        <p:nvPicPr>
          <p:cNvPr id="12291" name="Picture 3"/>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4640203" y="260648"/>
            <a:ext cx="4099402" cy="43924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026" name="Picture 2" descr="C:\Users\лена\Desktop\110467687_0_d3c9f_57670a94_L.gif"/>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251520" y="44658"/>
            <a:ext cx="3816424" cy="4765259"/>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85142894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03176" y="5226784"/>
            <a:ext cx="8784976" cy="1631216"/>
          </a:xfrm>
          <a:prstGeom prst="rect">
            <a:avLst/>
          </a:prstGeom>
        </p:spPr>
        <p:txBody>
          <a:bodyPr wrap="square">
            <a:spAutoFit/>
          </a:bodyPr>
          <a:lstStyle/>
          <a:p>
            <a:r>
              <a:rPr lang="ru-RU" sz="2000" b="1" dirty="0">
                <a:solidFill>
                  <a:schemeClr val="tx2">
                    <a:lumMod val="75000"/>
                  </a:schemeClr>
                </a:solidFill>
              </a:rPr>
              <a:t>Обрадовались люди, построили огромное чучело и сожгли его. Пламя такое было, что последний снег растаял. Теперь люди знали, что Весна обязательно до них доберется. А за доброту Масленицы, за ее открытую душу, стали ее называть Широкой Масленицей. Вот и сказки конец, </a:t>
            </a:r>
            <a:r>
              <a:rPr lang="ru-RU" sz="2000" b="1" dirty="0" smtClean="0">
                <a:solidFill>
                  <a:schemeClr val="tx2">
                    <a:lumMod val="75000"/>
                  </a:schemeClr>
                </a:solidFill>
              </a:rPr>
              <a:t>а кто </a:t>
            </a:r>
            <a:r>
              <a:rPr lang="ru-RU" sz="2000" b="1" dirty="0">
                <a:solidFill>
                  <a:schemeClr val="tx2">
                    <a:lumMod val="75000"/>
                  </a:schemeClr>
                </a:solidFill>
              </a:rPr>
              <a:t>слушал, тот молодец. </a:t>
            </a:r>
          </a:p>
        </p:txBody>
      </p:sp>
      <p:pic>
        <p:nvPicPr>
          <p:cNvPr id="13315" name="Picture 3" descr="C:\Users\лена\Desktop\Tainy8-110.jpg"/>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467544" y="260648"/>
            <a:ext cx="4499286" cy="4824536"/>
          </a:xfrm>
          <a:prstGeom prst="rect">
            <a:avLst/>
          </a:prstGeom>
          <a:noFill/>
          <a:extLst>
            <a:ext uri="{909E8E84-426E-40DD-AFC4-6F175D3DCCD1}">
              <a14:hiddenFill xmlns="" xmlns:a14="http://schemas.microsoft.com/office/drawing/2010/main">
                <a:solidFill>
                  <a:srgbClr val="FFFFFF"/>
                </a:solidFill>
              </a14:hiddenFill>
            </a:ext>
          </a:extLst>
        </p:spPr>
      </p:pic>
      <p:pic>
        <p:nvPicPr>
          <p:cNvPr id="13316" name="Picture 4"/>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915374" y="1466991"/>
            <a:ext cx="3603625" cy="36036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3319" name="Picture 7" descr="C:\Users\лена\Desktop\4876c96f62aa.jpg"/>
          <p:cNvPicPr>
            <a:picLocks noChangeAspect="1" noChangeArrowheads="1"/>
          </p:cNvPicPr>
          <p:nvPr/>
        </p:nvPicPr>
        <p:blipFill>
          <a:blip r:embed="rId5">
            <a:extLst>
              <a:ext uri="{28A0092B-C50C-407E-A947-70E740481C1C}">
                <a14:useLocalDpi xmlns="" xmlns:a14="http://schemas.microsoft.com/office/drawing/2010/main" val="0"/>
              </a:ext>
            </a:extLst>
          </a:blip>
          <a:srcRect/>
          <a:stretch>
            <a:fillRect/>
          </a:stretch>
        </p:blipFill>
        <p:spPr bwMode="auto">
          <a:xfrm>
            <a:off x="5220072" y="456351"/>
            <a:ext cx="3571495" cy="4433129"/>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51957881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srcRect/>
          <a:stretch>
            <a:fillRect/>
          </a:stretch>
        </p:blipFill>
        <p:spPr bwMode="auto">
          <a:xfrm>
            <a:off x="214282" y="214290"/>
            <a:ext cx="8715436" cy="6429420"/>
          </a:xfrm>
          <a:prstGeom prst="rect">
            <a:avLst/>
          </a:prstGeom>
          <a:noFill/>
          <a:ln w="9525">
            <a:noFill/>
            <a:miter lim="800000"/>
            <a:headEnd/>
            <a:tailEnd/>
          </a:ln>
          <a:effectLst/>
        </p:spPr>
      </p:pic>
    </p:spTree>
    <p:extLst>
      <p:ext uri="{BB962C8B-B14F-4D97-AF65-F5344CB8AC3E}">
        <p14:creationId xmlns="" xmlns:p14="http://schemas.microsoft.com/office/powerpoint/2010/main" val="39697407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C:\Users\лена\Desktop\троица и масленица\sequence-01-still0023-700x393.jpg"/>
          <p:cNvPicPr/>
          <p:nvPr/>
        </p:nvPicPr>
        <p:blipFill>
          <a:blip r:embed="rId2">
            <a:extLst>
              <a:ext uri="{28A0092B-C50C-407E-A947-70E740481C1C}">
                <a14:useLocalDpi xmlns="" xmlns:a14="http://schemas.microsoft.com/office/drawing/2010/main" val="0"/>
              </a:ext>
            </a:extLst>
          </a:blip>
          <a:srcRect/>
          <a:stretch>
            <a:fillRect/>
          </a:stretch>
        </p:blipFill>
        <p:spPr bwMode="auto">
          <a:xfrm>
            <a:off x="0" y="0"/>
            <a:ext cx="9144000" cy="6858000"/>
          </a:xfrm>
          <a:prstGeom prst="rect">
            <a:avLst/>
          </a:prstGeom>
          <a:noFill/>
          <a:ln>
            <a:noFill/>
          </a:ln>
        </p:spPr>
      </p:pic>
      <p:sp>
        <p:nvSpPr>
          <p:cNvPr id="3" name="Прямоугольник 2"/>
          <p:cNvSpPr/>
          <p:nvPr/>
        </p:nvSpPr>
        <p:spPr>
          <a:xfrm>
            <a:off x="179512" y="188640"/>
            <a:ext cx="8784976" cy="1938992"/>
          </a:xfrm>
          <a:prstGeom prst="rect">
            <a:avLst/>
          </a:prstGeom>
        </p:spPr>
        <p:txBody>
          <a:bodyPr wrap="square">
            <a:spAutoFit/>
          </a:bodyPr>
          <a:lstStyle/>
          <a:p>
            <a:r>
              <a:rPr lang="ru-RU" sz="2400" b="1" dirty="0">
                <a:solidFill>
                  <a:schemeClr val="bg2">
                    <a:lumMod val="10000"/>
                  </a:schemeClr>
                </a:solidFill>
              </a:rPr>
              <a:t>Масленица – древнейший истинно народный праздник проводов зимы и встречи весны. Масленица – один из самых радостных и светлых праздников. Целую неделю народ провожает надоевшую зиму, печет блины и ходит друг к другу в гости.</a:t>
            </a:r>
          </a:p>
        </p:txBody>
      </p:sp>
      <p:pic>
        <p:nvPicPr>
          <p:cNvPr id="1027" name="Picture 3" descr="C:\Users\лена\Desktop\a5b25eda817eac40a7371c0e6f231b4a_x1024.jpg"/>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1403648" y="1772816"/>
            <a:ext cx="6876027" cy="4968552"/>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117840386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p:nvPicPr>
        <p:blipFill>
          <a:blip r:embed="rId3"/>
          <a:srcRect/>
          <a:stretch>
            <a:fillRect/>
          </a:stretch>
        </p:blipFill>
        <p:spPr bwMode="auto">
          <a:xfrm>
            <a:off x="214282" y="214289"/>
            <a:ext cx="8715436" cy="6429421"/>
          </a:xfrm>
          <a:prstGeom prst="rect">
            <a:avLst/>
          </a:prstGeom>
          <a:noFill/>
          <a:ln w="9525">
            <a:noFill/>
            <a:miter lim="800000"/>
            <a:headEnd/>
            <a:tailEnd/>
          </a:ln>
          <a:effectLst/>
        </p:spPr>
      </p:pic>
    </p:spTree>
    <p:extLst>
      <p:ext uri="{BB962C8B-B14F-4D97-AF65-F5344CB8AC3E}">
        <p14:creationId xmlns="" xmlns:p14="http://schemas.microsoft.com/office/powerpoint/2010/main" val="212091993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3" name="Picture 2"/>
          <p:cNvPicPr>
            <a:picLocks noChangeAspect="1" noChangeArrowheads="1"/>
          </p:cNvPicPr>
          <p:nvPr/>
        </p:nvPicPr>
        <p:blipFill>
          <a:blip r:embed="rId3"/>
          <a:srcRect/>
          <a:stretch>
            <a:fillRect/>
          </a:stretch>
        </p:blipFill>
        <p:spPr bwMode="auto">
          <a:xfrm>
            <a:off x="214282" y="144463"/>
            <a:ext cx="8715436" cy="6499247"/>
          </a:xfrm>
          <a:prstGeom prst="rect">
            <a:avLst/>
          </a:prstGeom>
          <a:noFill/>
          <a:ln w="9525">
            <a:noFill/>
            <a:miter lim="800000"/>
            <a:headEnd/>
            <a:tailEnd/>
          </a:ln>
          <a:effectLst/>
        </p:spPr>
      </p:pic>
    </p:spTree>
    <p:extLst>
      <p:ext uri="{BB962C8B-B14F-4D97-AF65-F5344CB8AC3E}">
        <p14:creationId xmlns="" xmlns:p14="http://schemas.microsoft.com/office/powerpoint/2010/main" val="221177465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3" name="Picture 2"/>
          <p:cNvPicPr>
            <a:picLocks noChangeAspect="1" noChangeArrowheads="1"/>
          </p:cNvPicPr>
          <p:nvPr/>
        </p:nvPicPr>
        <p:blipFill>
          <a:blip r:embed="rId3"/>
          <a:srcRect/>
          <a:stretch>
            <a:fillRect/>
          </a:stretch>
        </p:blipFill>
        <p:spPr bwMode="auto">
          <a:xfrm>
            <a:off x="214282" y="144463"/>
            <a:ext cx="8715436" cy="6499247"/>
          </a:xfrm>
          <a:prstGeom prst="rect">
            <a:avLst/>
          </a:prstGeom>
          <a:noFill/>
          <a:ln w="9525">
            <a:noFill/>
            <a:miter lim="800000"/>
            <a:headEnd/>
            <a:tailEnd/>
          </a:ln>
          <a:effectLst/>
        </p:spPr>
      </p:pic>
    </p:spTree>
    <p:extLst>
      <p:ext uri="{BB962C8B-B14F-4D97-AF65-F5344CB8AC3E}">
        <p14:creationId xmlns="" xmlns:p14="http://schemas.microsoft.com/office/powerpoint/2010/main" val="16393584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1844" y="-3479"/>
            <a:ext cx="9144000"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3" name="Picture 2"/>
          <p:cNvPicPr>
            <a:picLocks noChangeAspect="1" noChangeArrowheads="1"/>
          </p:cNvPicPr>
          <p:nvPr/>
        </p:nvPicPr>
        <p:blipFill>
          <a:blip r:embed="rId3"/>
          <a:srcRect/>
          <a:stretch>
            <a:fillRect/>
          </a:stretch>
        </p:blipFill>
        <p:spPr bwMode="auto">
          <a:xfrm>
            <a:off x="214282" y="144463"/>
            <a:ext cx="8715436" cy="6499247"/>
          </a:xfrm>
          <a:prstGeom prst="rect">
            <a:avLst/>
          </a:prstGeom>
          <a:noFill/>
          <a:ln w="9525">
            <a:noFill/>
            <a:miter lim="800000"/>
            <a:headEnd/>
            <a:tailEnd/>
          </a:ln>
          <a:effectLst/>
        </p:spPr>
      </p:pic>
    </p:spTree>
    <p:extLst>
      <p:ext uri="{BB962C8B-B14F-4D97-AF65-F5344CB8AC3E}">
        <p14:creationId xmlns="" xmlns:p14="http://schemas.microsoft.com/office/powerpoint/2010/main" val="305620437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0" y="0"/>
            <a:ext cx="9162898"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467544" y="188640"/>
            <a:ext cx="8568952" cy="1200329"/>
          </a:xfrm>
          <a:prstGeom prst="rect">
            <a:avLst/>
          </a:prstGeom>
        </p:spPr>
        <p:txBody>
          <a:bodyPr wrap="square">
            <a:spAutoFit/>
          </a:bodyPr>
          <a:lstStyle/>
          <a:p>
            <a:pPr fontAlgn="base"/>
            <a:r>
              <a:rPr lang="ru-RU" sz="2400" b="1" dirty="0" smtClean="0"/>
              <a:t>А почему </a:t>
            </a:r>
            <a:r>
              <a:rPr lang="ru-RU" sz="2400" b="1" dirty="0"/>
              <a:t>на масленицу пекут именно блины, а не пироги или </a:t>
            </a:r>
            <a:r>
              <a:rPr lang="ru-RU" sz="2400" b="1" dirty="0" smtClean="0"/>
              <a:t>ватрушки? </a:t>
            </a:r>
            <a:r>
              <a:rPr lang="ru-RU" sz="2400" b="1" dirty="0"/>
              <a:t>Потому что круглый, румяный  и золотистый блин так похож на солнышко. А весны без солнышка не бывает.</a:t>
            </a:r>
          </a:p>
        </p:txBody>
      </p:sp>
      <p:pic>
        <p:nvPicPr>
          <p:cNvPr id="3" name="Picture 2" descr="C:\Users\лена\Desktop\zanyatie-po-izobrazitelnoj-deyatelnosti-na-chto-poxozhe-solnyshko.jpg"/>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 xmlns:a14="http://schemas.microsoft.com/office/drawing/2010/main" val="0"/>
              </a:ext>
            </a:extLst>
          </a:blip>
          <a:srcRect/>
          <a:stretch>
            <a:fillRect/>
          </a:stretch>
        </p:blipFill>
        <p:spPr bwMode="auto">
          <a:xfrm>
            <a:off x="155073" y="1268760"/>
            <a:ext cx="4724400" cy="4724400"/>
          </a:xfrm>
          <a:prstGeom prst="rect">
            <a:avLst/>
          </a:prstGeom>
          <a:noFill/>
          <a:extLst>
            <a:ext uri="{909E8E84-426E-40DD-AFC4-6F175D3DCCD1}">
              <a14:hiddenFill xmlns="" xmlns:a14="http://schemas.microsoft.com/office/drawing/2010/main">
                <a:solidFill>
                  <a:srgbClr val="FFFFFF"/>
                </a:solidFill>
              </a14:hiddenFill>
            </a:ext>
          </a:extLst>
        </p:spPr>
      </p:pic>
      <p:pic>
        <p:nvPicPr>
          <p:cNvPr id="5123" name="Picture 3" descr="C:\Users\лена\Desktop\16.gif"/>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 xmlns:a14="http://schemas.microsoft.com/office/drawing/2010/main" val="0"/>
              </a:ext>
            </a:extLst>
          </a:blip>
          <a:srcRect/>
          <a:stretch>
            <a:fillRect/>
          </a:stretch>
        </p:blipFill>
        <p:spPr bwMode="auto">
          <a:xfrm>
            <a:off x="4469100" y="2834754"/>
            <a:ext cx="4674900" cy="346462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285980215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лена\Desktop\троица и масленица\74431.jp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 xmlns:a14="http://schemas.microsoft.com/office/drawing/2010/main">
                <a:solidFill>
                  <a:srgbClr val="FFFFFF"/>
                </a:solidFill>
              </a14:hiddenFill>
            </a:ext>
          </a:extLst>
        </p:spPr>
      </p:pic>
      <p:sp>
        <p:nvSpPr>
          <p:cNvPr id="4" name="Прямоугольник 3"/>
          <p:cNvSpPr/>
          <p:nvPr/>
        </p:nvSpPr>
        <p:spPr>
          <a:xfrm>
            <a:off x="53752" y="260648"/>
            <a:ext cx="9036496" cy="2308324"/>
          </a:xfrm>
          <a:prstGeom prst="rect">
            <a:avLst/>
          </a:prstGeom>
        </p:spPr>
        <p:txBody>
          <a:bodyPr wrap="square">
            <a:spAutoFit/>
          </a:bodyPr>
          <a:lstStyle/>
          <a:p>
            <a:r>
              <a:rPr lang="ru-RU" sz="2400" b="1" dirty="0">
                <a:solidFill>
                  <a:schemeClr val="tx2">
                    <a:lumMod val="75000"/>
                  </a:schemeClr>
                </a:solidFill>
              </a:rPr>
              <a:t>Жили-были в некотором царстве, в тридесятом государстве Зима и Масленица. Зима напоминала Снежную королеву. Она была красивая, но холодная. Вместо добрых глаз у нее были колючие льдинки. Вместо алых губ — губы, покрытые инеем. У нее были длинные белые волосы. Ее наряд удивлял своей белизной. Были у нее и слуги: холодный ветер и злая вьюга.</a:t>
            </a:r>
          </a:p>
        </p:txBody>
      </p:sp>
      <p:pic>
        <p:nvPicPr>
          <p:cNvPr id="6147" name="Picture 3" descr="C:\Users\лена\Desktop\троица и масленица\d5a7425569--podarki-k-prazdnikam-koroleva-zima-n3896.jpg"/>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2051720" y="2492896"/>
            <a:ext cx="5536429" cy="4248472"/>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2859376060"/>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672</TotalTime>
  <Words>608</Words>
  <Application>Microsoft Office PowerPoint</Application>
  <PresentationFormat>Экран (4:3)</PresentationFormat>
  <Paragraphs>18</Paragraphs>
  <Slides>16</Slides>
  <Notes>1</Notes>
  <HiddenSlides>0</HiddenSlides>
  <MMClips>0</MMClips>
  <ScaleCrop>false</ScaleCrop>
  <HeadingPairs>
    <vt:vector size="4" baseType="variant">
      <vt:variant>
        <vt:lpstr>Тема</vt:lpstr>
      </vt:variant>
      <vt:variant>
        <vt:i4>1</vt:i4>
      </vt:variant>
      <vt:variant>
        <vt:lpstr>Заголовки слайдов</vt:lpstr>
      </vt:variant>
      <vt:variant>
        <vt:i4>16</vt:i4>
      </vt:variant>
    </vt:vector>
  </HeadingPairs>
  <TitlesOfParts>
    <vt:vector size="17" baseType="lpstr">
      <vt:lpstr>Тема Office</vt:lpstr>
      <vt:lpstr>Слайд 1</vt:lpstr>
      <vt:lpstr>Слайд 2</vt:lpstr>
      <vt:lpstr>Слайд 3</vt:lpstr>
      <vt:lpstr>Слайд 4</vt:lpstr>
      <vt:lpstr>Слайд 5</vt:lpstr>
      <vt:lpstr>Слайд 6</vt:lpstr>
      <vt:lpstr>Слайд 7</vt:lpstr>
      <vt:lpstr>Слайд 8</vt:lpstr>
      <vt:lpstr>Слайд 9</vt:lpstr>
      <vt:lpstr>Слайд 10</vt:lpstr>
      <vt:lpstr>Слайд 11</vt:lpstr>
      <vt:lpstr>Слайд 12</vt:lpstr>
      <vt:lpstr>Слайд 13</vt:lpstr>
      <vt:lpstr>Слайд 14</vt:lpstr>
      <vt:lpstr>Слайд 15</vt:lpstr>
      <vt:lpstr>Слайд 16</vt:lpstr>
    </vt:vector>
  </TitlesOfParts>
  <Company>Hewlett-Packard</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лена</dc:creator>
  <cp:lastModifiedBy>GEG</cp:lastModifiedBy>
  <cp:revision>43</cp:revision>
  <dcterms:created xsi:type="dcterms:W3CDTF">2015-05-13T16:57:13Z</dcterms:created>
  <dcterms:modified xsi:type="dcterms:W3CDTF">2021-03-02T10:41:29Z</dcterms:modified>
</cp:coreProperties>
</file>