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8"/>
  </p:notesMasterIdLst>
  <p:sldIdLst>
    <p:sldId id="294" r:id="rId2"/>
    <p:sldId id="296" r:id="rId3"/>
    <p:sldId id="313" r:id="rId4"/>
    <p:sldId id="314" r:id="rId5"/>
    <p:sldId id="318" r:id="rId6"/>
    <p:sldId id="316" r:id="rId7"/>
    <p:sldId id="317" r:id="rId8"/>
    <p:sldId id="323" r:id="rId9"/>
    <p:sldId id="322" r:id="rId10"/>
    <p:sldId id="338" r:id="rId11"/>
    <p:sldId id="324" r:id="rId12"/>
    <p:sldId id="327" r:id="rId13"/>
    <p:sldId id="328" r:id="rId14"/>
    <p:sldId id="329" r:id="rId15"/>
    <p:sldId id="330" r:id="rId16"/>
    <p:sldId id="331" r:id="rId17"/>
    <p:sldId id="332" r:id="rId18"/>
    <p:sldId id="334" r:id="rId19"/>
    <p:sldId id="335" r:id="rId20"/>
    <p:sldId id="336" r:id="rId21"/>
    <p:sldId id="341" r:id="rId22"/>
    <p:sldId id="342" r:id="rId23"/>
    <p:sldId id="343" r:id="rId24"/>
    <p:sldId id="340" r:id="rId25"/>
    <p:sldId id="271" r:id="rId26"/>
    <p:sldId id="311" r:id="rId27"/>
  </p:sldIdLst>
  <p:sldSz cx="9144000" cy="6858000" type="screen4x3"/>
  <p:notesSz cx="6742113" cy="98726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9525" y="0"/>
            <a:ext cx="2921000" cy="495300"/>
          </a:xfrm>
          <a:prstGeom prst="rect">
            <a:avLst/>
          </a:prstGeom>
        </p:spPr>
        <p:txBody>
          <a:bodyPr vert="horz" lIns="91440" tIns="45720" rIns="91440" bIns="45720" rtlCol="0"/>
          <a:lstStyle>
            <a:lvl1pPr algn="r">
              <a:defRPr sz="1200"/>
            </a:lvl1pPr>
          </a:lstStyle>
          <a:p>
            <a:fld id="{D6775B54-94DE-4458-86E7-30B44D5D31D1}" type="datetimeFigureOut">
              <a:rPr lang="ru-RU" smtClean="0"/>
              <a:t>20.10.2021</a:t>
            </a:fld>
            <a:endParaRPr lang="ru-RU"/>
          </a:p>
        </p:txBody>
      </p:sp>
      <p:sp>
        <p:nvSpPr>
          <p:cNvPr id="4" name="Образ слайда 3"/>
          <p:cNvSpPr>
            <a:spLocks noGrp="1" noRot="1" noChangeAspect="1"/>
          </p:cNvSpPr>
          <p:nvPr>
            <p:ph type="sldImg" idx="2"/>
          </p:nvPr>
        </p:nvSpPr>
        <p:spPr>
          <a:xfrm>
            <a:off x="1149350" y="1233488"/>
            <a:ext cx="4443413" cy="333216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4688" y="4751388"/>
            <a:ext cx="5392737" cy="3887787"/>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7363"/>
            <a:ext cx="2921000" cy="4953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9525" y="9377363"/>
            <a:ext cx="2921000" cy="495300"/>
          </a:xfrm>
          <a:prstGeom prst="rect">
            <a:avLst/>
          </a:prstGeom>
        </p:spPr>
        <p:txBody>
          <a:bodyPr vert="horz" lIns="91440" tIns="45720" rIns="91440" bIns="45720" rtlCol="0" anchor="b"/>
          <a:lstStyle>
            <a:lvl1pPr algn="r">
              <a:defRPr sz="1200"/>
            </a:lvl1pPr>
          </a:lstStyle>
          <a:p>
            <a:fld id="{AE176036-254F-4648-B042-B997994671FB}" type="slidenum">
              <a:rPr lang="ru-RU" smtClean="0"/>
              <a:t>‹#›</a:t>
            </a:fld>
            <a:endParaRPr lang="ru-RU"/>
          </a:p>
        </p:txBody>
      </p:sp>
    </p:spTree>
    <p:extLst>
      <p:ext uri="{BB962C8B-B14F-4D97-AF65-F5344CB8AC3E}">
        <p14:creationId xmlns:p14="http://schemas.microsoft.com/office/powerpoint/2010/main" val="1746199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4464028"/>
            <a:ext cx="6858000" cy="1194650"/>
          </a:xfrm>
        </p:spPr>
        <p:txBody>
          <a:bodyPr wrap="none" anchor="t">
            <a:normAutofit/>
          </a:bodyPr>
          <a:lstStyle>
            <a:lvl1pPr algn="r">
              <a:defRPr sz="7200" b="0" spc="-225">
                <a:gradFill flip="none" rotWithShape="1">
                  <a:gsLst>
                    <a:gs pos="32000">
                      <a:schemeClr val="tx1">
                        <a:lumMod val="89000"/>
                      </a:schemeClr>
                    </a:gs>
                    <a:gs pos="100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a:t>Образец заголовка</a:t>
            </a:r>
            <a:endParaRPr lang="en-US" dirty="0"/>
          </a:p>
        </p:txBody>
      </p:sp>
      <p:sp>
        <p:nvSpPr>
          <p:cNvPr id="3" name="Subtitle 2"/>
          <p:cNvSpPr>
            <a:spLocks noGrp="1"/>
          </p:cNvSpPr>
          <p:nvPr>
            <p:ph type="subTitle" idx="1"/>
          </p:nvPr>
        </p:nvSpPr>
        <p:spPr>
          <a:xfrm>
            <a:off x="1657349" y="3829878"/>
            <a:ext cx="6858000" cy="618523"/>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3616643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367161"/>
            <a:ext cx="7886700" cy="819355"/>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29841" y="987426"/>
            <a:ext cx="7886700"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629841" y="5186516"/>
            <a:ext cx="7885509"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2141178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3534344"/>
          </a:xfrm>
        </p:spPr>
        <p:txBody>
          <a:bodyPr anchor="ctr"/>
          <a:lstStyle>
            <a:lvl1pPr>
              <a:defRPr sz="2400"/>
            </a:lvl1pPr>
          </a:lstStyle>
          <a:p>
            <a:r>
              <a:rPr lang="ru-RU"/>
              <a:t>Образец заголовка</a:t>
            </a:r>
            <a:endParaRPr lang="en-US" dirty="0"/>
          </a:p>
        </p:txBody>
      </p:sp>
      <p:sp>
        <p:nvSpPr>
          <p:cNvPr id="4" name="Text Placeholder 3"/>
          <p:cNvSpPr>
            <a:spLocks noGrp="1"/>
          </p:cNvSpPr>
          <p:nvPr>
            <p:ph type="body" sz="half" idx="2"/>
          </p:nvPr>
        </p:nvSpPr>
        <p:spPr>
          <a:xfrm>
            <a:off x="629841" y="4489399"/>
            <a:ext cx="7885509"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361194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84659" y="365125"/>
            <a:ext cx="6977064" cy="2992904"/>
          </a:xfrm>
        </p:spPr>
        <p:txBody>
          <a:bodyPr anchor="ctr"/>
          <a:lstStyle>
            <a:lvl1pPr>
              <a:defRPr sz="3300"/>
            </a:lvl1pPr>
          </a:lstStyle>
          <a:p>
            <a:r>
              <a:rPr lang="ru-RU"/>
              <a:t>Образец заголовка</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4" name="Text Placeholder 3"/>
          <p:cNvSpPr>
            <a:spLocks noGrp="1"/>
          </p:cNvSpPr>
          <p:nvPr>
            <p:ph type="body" sz="half" idx="2"/>
          </p:nvPr>
        </p:nvSpPr>
        <p:spPr>
          <a:xfrm>
            <a:off x="628650" y="4501729"/>
            <a:ext cx="7884318"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
        <p:nvSpPr>
          <p:cNvPr id="9" name="TextBox 8"/>
          <p:cNvSpPr txBox="1"/>
          <p:nvPr/>
        </p:nvSpPr>
        <p:spPr>
          <a:xfrm>
            <a:off x="833283" y="786824"/>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2857968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29841" y="2326968"/>
            <a:ext cx="7886700" cy="2511835"/>
          </a:xfrm>
        </p:spPr>
        <p:txBody>
          <a:bodyPr anchor="b">
            <a:normAutofit/>
          </a:bodyPr>
          <a:lstStyle>
            <a:lvl1pPr>
              <a:defRPr sz="4050"/>
            </a:lvl1pPr>
          </a:lstStyle>
          <a:p>
            <a:r>
              <a:rPr lang="ru-RU"/>
              <a:t>Образец заголовка</a:t>
            </a:r>
            <a:endParaRPr lang="en-US" dirty="0"/>
          </a:p>
        </p:txBody>
      </p:sp>
      <p:sp>
        <p:nvSpPr>
          <p:cNvPr id="4" name="Text Placeholder 3"/>
          <p:cNvSpPr>
            <a:spLocks noGrp="1"/>
          </p:cNvSpPr>
          <p:nvPr>
            <p:ph type="body" sz="half" idx="2"/>
          </p:nvPr>
        </p:nvSpPr>
        <p:spPr>
          <a:xfrm>
            <a:off x="629841" y="4850581"/>
            <a:ext cx="7885509"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605311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628650" y="365126"/>
            <a:ext cx="7886700" cy="1325563"/>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002961" y="1885950"/>
            <a:ext cx="2210150"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8" name="Text Placeholder 3"/>
          <p:cNvSpPr>
            <a:spLocks noGrp="1"/>
          </p:cNvSpPr>
          <p:nvPr>
            <p:ph type="body" sz="half" idx="15"/>
          </p:nvPr>
        </p:nvSpPr>
        <p:spPr>
          <a:xfrm>
            <a:off x="1017598" y="257175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9" name="Text Placeholder 4"/>
          <p:cNvSpPr>
            <a:spLocks noGrp="1"/>
          </p:cNvSpPr>
          <p:nvPr>
            <p:ph type="body" sz="quarter" idx="3"/>
          </p:nvPr>
        </p:nvSpPr>
        <p:spPr>
          <a:xfrm>
            <a:off x="3440996" y="1885950"/>
            <a:ext cx="2202181"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10" name="Text Placeholder 3"/>
          <p:cNvSpPr>
            <a:spLocks noGrp="1"/>
          </p:cNvSpPr>
          <p:nvPr>
            <p:ph type="body" sz="half" idx="16"/>
          </p:nvPr>
        </p:nvSpPr>
        <p:spPr>
          <a:xfrm>
            <a:off x="3433081" y="257175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1" name="Text Placeholder 4"/>
          <p:cNvSpPr>
            <a:spLocks noGrp="1"/>
          </p:cNvSpPr>
          <p:nvPr>
            <p:ph type="body" sz="quarter" idx="13"/>
          </p:nvPr>
        </p:nvSpPr>
        <p:spPr>
          <a:xfrm>
            <a:off x="5871777" y="1885950"/>
            <a:ext cx="2199085"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12" name="Text Placeholder 3"/>
          <p:cNvSpPr>
            <a:spLocks noGrp="1"/>
          </p:cNvSpPr>
          <p:nvPr>
            <p:ph type="body" sz="half" idx="17"/>
          </p:nvPr>
        </p:nvSpPr>
        <p:spPr>
          <a:xfrm>
            <a:off x="5871777" y="257175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3" name="Date Placeholder 2"/>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1551796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628650" y="365126"/>
            <a:ext cx="7886700" cy="1325563"/>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99064" y="4297503"/>
            <a:ext cx="2205038"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0" name="Picture Placeholder 2"/>
          <p:cNvSpPr>
            <a:spLocks noGrp="1" noChangeAspect="1"/>
          </p:cNvSpPr>
          <p:nvPr>
            <p:ph type="pic" idx="15"/>
          </p:nvPr>
        </p:nvSpPr>
        <p:spPr>
          <a:xfrm>
            <a:off x="999064" y="2256354"/>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1" name="Text Placeholder 3"/>
          <p:cNvSpPr>
            <a:spLocks noGrp="1"/>
          </p:cNvSpPr>
          <p:nvPr>
            <p:ph type="body" sz="half" idx="18"/>
          </p:nvPr>
        </p:nvSpPr>
        <p:spPr>
          <a:xfrm>
            <a:off x="999064" y="4873766"/>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22" name="Text Placeholder 4"/>
          <p:cNvSpPr>
            <a:spLocks noGrp="1"/>
          </p:cNvSpPr>
          <p:nvPr>
            <p:ph type="body" sz="quarter" idx="3"/>
          </p:nvPr>
        </p:nvSpPr>
        <p:spPr>
          <a:xfrm>
            <a:off x="3426748" y="4297503"/>
            <a:ext cx="2197894"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3" name="Picture Placeholder 2"/>
          <p:cNvSpPr>
            <a:spLocks noGrp="1" noChangeAspect="1"/>
          </p:cNvSpPr>
          <p:nvPr>
            <p:ph type="pic" idx="21"/>
          </p:nvPr>
        </p:nvSpPr>
        <p:spPr>
          <a:xfrm>
            <a:off x="3426747" y="2256354"/>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4" name="Text Placeholder 3"/>
          <p:cNvSpPr>
            <a:spLocks noGrp="1"/>
          </p:cNvSpPr>
          <p:nvPr>
            <p:ph type="body" sz="half" idx="19"/>
          </p:nvPr>
        </p:nvSpPr>
        <p:spPr>
          <a:xfrm>
            <a:off x="3425733" y="4873765"/>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25" name="Text Placeholder 4"/>
          <p:cNvSpPr>
            <a:spLocks noGrp="1"/>
          </p:cNvSpPr>
          <p:nvPr>
            <p:ph type="body" sz="quarter" idx="13"/>
          </p:nvPr>
        </p:nvSpPr>
        <p:spPr>
          <a:xfrm>
            <a:off x="5853242" y="4297503"/>
            <a:ext cx="2199085"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6" name="Picture Placeholder 2"/>
          <p:cNvSpPr>
            <a:spLocks noGrp="1" noChangeAspect="1"/>
          </p:cNvSpPr>
          <p:nvPr>
            <p:ph type="pic" idx="22"/>
          </p:nvPr>
        </p:nvSpPr>
        <p:spPr>
          <a:xfrm>
            <a:off x="5853241" y="2256354"/>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7" name="Text Placeholder 3"/>
          <p:cNvSpPr>
            <a:spLocks noGrp="1"/>
          </p:cNvSpPr>
          <p:nvPr>
            <p:ph type="body" sz="half" idx="20"/>
          </p:nvPr>
        </p:nvSpPr>
        <p:spPr>
          <a:xfrm>
            <a:off x="5853148" y="4873763"/>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3" name="Date Placeholder 2"/>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870567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1371634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282213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957224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Title 1"/>
          <p:cNvSpPr>
            <a:spLocks noGrp="1"/>
          </p:cNvSpPr>
          <p:nvPr>
            <p:ph type="ctrTitle"/>
          </p:nvPr>
        </p:nvSpPr>
        <p:spPr>
          <a:xfrm>
            <a:off x="640899" y="4464028"/>
            <a:ext cx="6858000" cy="1194650"/>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ru-RU"/>
              <a:t>Образец заголовка</a:t>
            </a:r>
            <a:endParaRPr lang="en-US" dirty="0"/>
          </a:p>
        </p:txBody>
      </p:sp>
      <p:sp>
        <p:nvSpPr>
          <p:cNvPr id="8" name="Subtitle 2"/>
          <p:cNvSpPr>
            <a:spLocks noGrp="1"/>
          </p:cNvSpPr>
          <p:nvPr>
            <p:ph type="subTitle" idx="1"/>
          </p:nvPr>
        </p:nvSpPr>
        <p:spPr>
          <a:xfrm>
            <a:off x="640899" y="3829878"/>
            <a:ext cx="68580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25383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40000" y="1825625"/>
            <a:ext cx="3768912"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39880" y="1825625"/>
            <a:ext cx="377547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629090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40000" y="1681163"/>
            <a:ext cx="3768912"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840000" y="2505075"/>
            <a:ext cx="3768912"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39880" y="1681163"/>
            <a:ext cx="3776661"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ru-RU"/>
              <a:t>Образец текста</a:t>
            </a:r>
          </a:p>
        </p:txBody>
      </p:sp>
      <p:sp>
        <p:nvSpPr>
          <p:cNvPr id="6" name="Content Placeholder 5"/>
          <p:cNvSpPr>
            <a:spLocks noGrp="1"/>
          </p:cNvSpPr>
          <p:nvPr>
            <p:ph sz="quarter" idx="4"/>
          </p:nvPr>
        </p:nvSpPr>
        <p:spPr>
          <a:xfrm>
            <a:off x="4739880" y="2505075"/>
            <a:ext cx="377666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146395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150527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2976490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1327931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endParaRPr lang="en-US" dirty="0"/>
          </a:p>
        </p:txBody>
      </p:sp>
      <p:sp>
        <p:nvSpPr>
          <p:cNvPr id="4" name="Text Placeholder 3"/>
          <p:cNvSpPr>
            <a:spLocks noGrp="1"/>
          </p:cNvSpPr>
          <p:nvPr>
            <p:ph type="body" sz="half" idx="2"/>
          </p:nvPr>
        </p:nvSpPr>
        <p:spPr>
          <a:xfrm>
            <a:off x="840000" y="2057400"/>
            <a:ext cx="2739019"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80DF4C16-4637-4374-94D1-E4EB1263D640}" type="datetimeFigureOut">
              <a:rPr lang="ru-RU" smtClean="0"/>
              <a:pPr/>
              <a:t>20.10.2021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089DFF-2F13-4CF8-B91B-8259F2911545}" type="slidenum">
              <a:rPr lang="ru-RU" smtClean="0"/>
              <a:pPr/>
              <a:t>‹#›</a:t>
            </a:fld>
            <a:endParaRPr lang="ru-RU"/>
          </a:p>
        </p:txBody>
      </p:sp>
    </p:spTree>
    <p:extLst>
      <p:ext uri="{BB962C8B-B14F-4D97-AF65-F5344CB8AC3E}">
        <p14:creationId xmlns:p14="http://schemas.microsoft.com/office/powerpoint/2010/main" val="3886695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3000">
              <a:schemeClr val="accent1">
                <a:lumMod val="50000"/>
              </a:schemeClr>
            </a:gs>
            <a:gs pos="63000">
              <a:schemeClr val="accent1">
                <a:lumMod val="96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40000" y="1825625"/>
            <a:ext cx="767535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80DF4C16-4637-4374-94D1-E4EB1263D640}" type="datetimeFigureOut">
              <a:rPr lang="ru-RU" smtClean="0"/>
              <a:pPr/>
              <a:t>20.10.2021</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0089DFF-2F13-4CF8-B91B-8259F2911545}" type="slidenum">
              <a:rPr lang="ru-RU" smtClean="0"/>
              <a:pPr/>
              <a:t>‹#›</a:t>
            </a:fld>
            <a:endParaRPr lang="ru-RU"/>
          </a:p>
        </p:txBody>
      </p:sp>
    </p:spTree>
    <p:extLst>
      <p:ext uri="{BB962C8B-B14F-4D97-AF65-F5344CB8AC3E}">
        <p14:creationId xmlns:p14="http://schemas.microsoft.com/office/powerpoint/2010/main" val="4003800389"/>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l" defTabSz="685800" rtl="0" eaLnBrk="1" latinLnBrk="0" hangingPunct="1">
        <a:lnSpc>
          <a:spcPct val="90000"/>
        </a:lnSpc>
        <a:spcBef>
          <a:spcPct val="0"/>
        </a:spcBef>
        <a:buNone/>
        <a:defRPr sz="4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s://ru.wikipedia.org/wiki/%D0%A1%D0%B5%D0%BC%D1%8C_%D1%87%D1%83%D0%B4%D0%B5%D1%81_%D1%81%D0%B2%D0%B5%D1%82%D0%B0"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5301208"/>
            <a:ext cx="8712968" cy="1296144"/>
          </a:xfrm>
        </p:spPr>
        <p:txBody>
          <a:bodyPr>
            <a:normAutofit/>
          </a:bodyPr>
          <a:lstStyle/>
          <a:p>
            <a:pPr algn="ctr"/>
            <a:r>
              <a:rPr lang="ru-RU" sz="3200" b="1" dirty="0">
                <a:solidFill>
                  <a:srgbClr val="002060"/>
                </a:solidFill>
                <a:effectLst/>
                <a:latin typeface="Segoe Print" panose="02000600000000000000" pitchFamily="2" charset="0"/>
                <a:ea typeface="Calibri" panose="020F0502020204030204" pitchFamily="34" charset="0"/>
              </a:rPr>
              <a:t>Скульптура Древней Греции </a:t>
            </a:r>
            <a:br>
              <a:rPr lang="ru-RU" sz="3200" b="1" dirty="0">
                <a:solidFill>
                  <a:srgbClr val="002060"/>
                </a:solidFill>
                <a:effectLst/>
                <a:latin typeface="Segoe Print" panose="02000600000000000000" pitchFamily="2" charset="0"/>
                <a:ea typeface="Calibri" panose="020F0502020204030204" pitchFamily="34" charset="0"/>
              </a:rPr>
            </a:br>
            <a:r>
              <a:rPr lang="ru-RU" sz="3200" b="1" dirty="0">
                <a:solidFill>
                  <a:srgbClr val="002060"/>
                </a:solidFill>
                <a:effectLst/>
                <a:latin typeface="Segoe Print" panose="02000600000000000000" pitchFamily="2" charset="0"/>
                <a:ea typeface="Calibri" panose="020F0502020204030204" pitchFamily="34" charset="0"/>
              </a:rPr>
              <a:t>от архаики до поздней  классики и эллинизма. </a:t>
            </a:r>
            <a:endParaRPr lang="ru-RU" sz="3200" b="1" dirty="0">
              <a:solidFill>
                <a:srgbClr val="002060"/>
              </a:solidFill>
              <a:latin typeface="Segoe Print" panose="02000600000000000000" pitchFamily="2" charset="0"/>
              <a:cs typeface="Times New Roman" panose="02020603050405020304" pitchFamily="18" charset="0"/>
            </a:endParaRPr>
          </a:p>
        </p:txBody>
      </p:sp>
      <p:sp>
        <p:nvSpPr>
          <p:cNvPr id="3" name="Подзаголовок 2"/>
          <p:cNvSpPr>
            <a:spLocks noGrp="1"/>
          </p:cNvSpPr>
          <p:nvPr>
            <p:ph type="subTitle" idx="1"/>
          </p:nvPr>
        </p:nvSpPr>
        <p:spPr>
          <a:xfrm>
            <a:off x="683568" y="404664"/>
            <a:ext cx="7831781" cy="4043737"/>
          </a:xfrm>
        </p:spPr>
        <p:txBody>
          <a:bodyPr/>
          <a:lstStyle/>
          <a:p>
            <a:endParaRPr lang="ru-RU" dirty="0"/>
          </a:p>
        </p:txBody>
      </p:sp>
      <p:pic>
        <p:nvPicPr>
          <p:cNvPr id="6" name="Рисунок 5">
            <a:extLst>
              <a:ext uri="{FF2B5EF4-FFF2-40B4-BE49-F238E27FC236}">
                <a16:creationId xmlns:a16="http://schemas.microsoft.com/office/drawing/2014/main" id="{26451785-0C58-4459-9B9A-1FB650DE46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376237"/>
            <a:ext cx="7831781" cy="4564931"/>
          </a:xfrm>
          <a:prstGeom prst="rect">
            <a:avLst/>
          </a:prstGeom>
        </p:spPr>
      </p:pic>
    </p:spTree>
    <p:extLst>
      <p:ext uri="{BB962C8B-B14F-4D97-AF65-F5344CB8AC3E}">
        <p14:creationId xmlns:p14="http://schemas.microsoft.com/office/powerpoint/2010/main" val="1425458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427CE1-9E58-42C2-A788-EF897C008FDC}"/>
              </a:ext>
            </a:extLst>
          </p:cNvPr>
          <p:cNvSpPr>
            <a:spLocks noGrp="1"/>
          </p:cNvSpPr>
          <p:nvPr>
            <p:ph type="title"/>
          </p:nvPr>
        </p:nvSpPr>
        <p:spPr>
          <a:xfrm>
            <a:off x="179512" y="188641"/>
            <a:ext cx="8784976" cy="823912"/>
          </a:xfrm>
        </p:spPr>
        <p:txBody>
          <a:bodyPr>
            <a:normAutofit/>
          </a:bodyPr>
          <a:lstStyle/>
          <a:p>
            <a:pPr algn="ctr"/>
            <a:r>
              <a:rPr lang="ru-RU" sz="2400" b="1" dirty="0">
                <a:solidFill>
                  <a:schemeClr val="tx1"/>
                </a:solidFill>
                <a:latin typeface="Segoe Print" panose="02000600000000000000" pitchFamily="2" charset="0"/>
              </a:rPr>
              <a:t>Статуя Афины в </a:t>
            </a:r>
            <a:r>
              <a:rPr lang="ru-RU" sz="2400" b="1" dirty="0" err="1">
                <a:solidFill>
                  <a:schemeClr val="tx1"/>
                </a:solidFill>
                <a:latin typeface="Segoe Print" panose="02000600000000000000" pitchFamily="2" charset="0"/>
              </a:rPr>
              <a:t>Парфеносе</a:t>
            </a:r>
            <a:r>
              <a:rPr lang="ru-RU" sz="2400" b="1" dirty="0">
                <a:solidFill>
                  <a:schemeClr val="tx1"/>
                </a:solidFill>
                <a:latin typeface="Segoe Print" panose="02000600000000000000" pitchFamily="2" charset="0"/>
              </a:rPr>
              <a:t> и Торс богини </a:t>
            </a:r>
            <a:r>
              <a:rPr lang="ru-RU" sz="24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с западного фронтона</a:t>
            </a:r>
            <a:r>
              <a:rPr lang="ru-RU" sz="2400" b="1" dirty="0">
                <a:solidFill>
                  <a:schemeClr val="tx1"/>
                </a:solidFill>
                <a:latin typeface="Segoe Print" panose="02000600000000000000" pitchFamily="2" charset="0"/>
              </a:rPr>
              <a:t> (автор Фидий)  </a:t>
            </a:r>
            <a:endParaRPr lang="ru-RU" sz="2400" dirty="0"/>
          </a:p>
        </p:txBody>
      </p:sp>
      <p:sp>
        <p:nvSpPr>
          <p:cNvPr id="3" name="Текст 2">
            <a:extLst>
              <a:ext uri="{FF2B5EF4-FFF2-40B4-BE49-F238E27FC236}">
                <a16:creationId xmlns:a16="http://schemas.microsoft.com/office/drawing/2014/main" id="{10AD8FF9-F497-477A-9882-7CF8E8737743}"/>
              </a:ext>
            </a:extLst>
          </p:cNvPr>
          <p:cNvSpPr>
            <a:spLocks noGrp="1"/>
          </p:cNvSpPr>
          <p:nvPr>
            <p:ph type="body" idx="1"/>
          </p:nvPr>
        </p:nvSpPr>
        <p:spPr>
          <a:xfrm>
            <a:off x="107504" y="1012553"/>
            <a:ext cx="3606807" cy="1492522"/>
          </a:xfrm>
        </p:spPr>
        <p:txBody>
          <a:bodyPr>
            <a:noAutofit/>
          </a:bodyPr>
          <a:lstStyle/>
          <a:p>
            <a:r>
              <a:rPr lang="ru-RU" sz="1800" b="0" i="0" dirty="0">
                <a:solidFill>
                  <a:schemeClr val="tx1"/>
                </a:solidFill>
                <a:effectLst/>
                <a:latin typeface="Times New Roman" panose="02020603050405020304" pitchFamily="18" charset="0"/>
                <a:cs typeface="Times New Roman" panose="02020603050405020304" pitchFamily="18" charset="0"/>
              </a:rPr>
              <a:t>«Сама Афина сделана из слоновой кости и золота… в хитоне до самых ступней ног, в руке она держит изображение </a:t>
            </a:r>
            <a:r>
              <a:rPr lang="ru-RU" sz="1800" b="0" i="0" u="none" strike="noStrike" dirty="0">
                <a:solidFill>
                  <a:schemeClr val="tx1"/>
                </a:solidFill>
                <a:effectLst/>
                <a:latin typeface="Times New Roman" panose="02020603050405020304" pitchFamily="18" charset="0"/>
                <a:cs typeface="Times New Roman" panose="02020603050405020304" pitchFamily="18" charset="0"/>
              </a:rPr>
              <a:t>Ники, </a:t>
            </a:r>
            <a:r>
              <a:rPr lang="ru-RU" sz="1800" b="0" i="0" dirty="0">
                <a:solidFill>
                  <a:schemeClr val="tx1"/>
                </a:solidFill>
                <a:effectLst/>
                <a:latin typeface="Times New Roman" panose="02020603050405020304" pitchFamily="18" charset="0"/>
                <a:cs typeface="Times New Roman" panose="02020603050405020304" pitchFamily="18" charset="0"/>
              </a:rPr>
              <a:t>а в другой руке — копье и щит, а около копья змея.</a:t>
            </a:r>
            <a:endParaRPr lang="ru-RU" sz="1800" dirty="0">
              <a:solidFill>
                <a:schemeClr val="tx1"/>
              </a:solidFill>
              <a:latin typeface="Times New Roman" panose="02020603050405020304" pitchFamily="18" charset="0"/>
              <a:cs typeface="Times New Roman" panose="02020603050405020304" pitchFamily="18" charset="0"/>
            </a:endParaRPr>
          </a:p>
        </p:txBody>
      </p:sp>
      <p:sp>
        <p:nvSpPr>
          <p:cNvPr id="5" name="Текст 4">
            <a:extLst>
              <a:ext uri="{FF2B5EF4-FFF2-40B4-BE49-F238E27FC236}">
                <a16:creationId xmlns:a16="http://schemas.microsoft.com/office/drawing/2014/main" id="{58AD59DD-5CC9-4E5B-96E8-61CD74CEDB49}"/>
              </a:ext>
            </a:extLst>
          </p:cNvPr>
          <p:cNvSpPr>
            <a:spLocks noGrp="1"/>
          </p:cNvSpPr>
          <p:nvPr>
            <p:ph type="body" sz="quarter" idx="3"/>
          </p:nvPr>
        </p:nvSpPr>
        <p:spPr>
          <a:xfrm>
            <a:off x="3923928" y="1012551"/>
            <a:ext cx="5112568" cy="2316433"/>
          </a:xfrm>
        </p:spPr>
        <p:txBody>
          <a:bodyPr>
            <a:normAutofit fontScale="47500" lnSpcReduction="20000"/>
          </a:bodyPr>
          <a:lstStyle/>
          <a:p>
            <a:endParaRPr lang="ru-RU"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20000"/>
              </a:lnSpc>
              <a:spcBef>
                <a:spcPts val="0"/>
              </a:spcBef>
            </a:pPr>
            <a:r>
              <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20000"/>
              </a:lnSpc>
              <a:spcBef>
                <a:spcPts val="0"/>
              </a:spcBef>
            </a:pPr>
            <a:r>
              <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3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Поза богини указывает на движение вперед, клубящаяся ткань на груди, на животе, на </a:t>
            </a:r>
            <a:r>
              <a:rPr lang="ru-RU" sz="3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нoгe</a:t>
            </a:r>
            <a:r>
              <a:rPr lang="ru-RU" sz="3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словно прибита к телу потоком воздуха, некоторая условность в распределении складок по фигуре  (при естественном порыве ветра они распределялись бы иначе) порождает ощущение легкости </a:t>
            </a:r>
            <a:r>
              <a:rPr lang="ru-RU" sz="3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ткaни</a:t>
            </a:r>
            <a:r>
              <a:rPr lang="ru-RU" sz="3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не стесняющей движения.</a:t>
            </a:r>
            <a:endParaRPr lang="ru-RU" sz="3800" dirty="0">
              <a:solidFill>
                <a:schemeClr val="tx1"/>
              </a:solidFill>
              <a:latin typeface="Times New Roman" panose="02020603050405020304" pitchFamily="18" charset="0"/>
              <a:cs typeface="Times New Roman" panose="02020603050405020304" pitchFamily="18" charset="0"/>
            </a:endParaRPr>
          </a:p>
          <a:p>
            <a:endParaRPr lang="ru-RU" dirty="0"/>
          </a:p>
        </p:txBody>
      </p:sp>
      <p:pic>
        <p:nvPicPr>
          <p:cNvPr id="9" name="Объект 8">
            <a:extLst>
              <a:ext uri="{FF2B5EF4-FFF2-40B4-BE49-F238E27FC236}">
                <a16:creationId xmlns:a16="http://schemas.microsoft.com/office/drawing/2014/main" id="{494C0AC1-410F-4C87-A31B-5CE6175B88CE}"/>
              </a:ext>
            </a:extLst>
          </p:cNvPr>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5506942" y="3328984"/>
            <a:ext cx="2243328" cy="3340373"/>
          </a:xfrm>
        </p:spPr>
      </p:pic>
      <p:pic>
        <p:nvPicPr>
          <p:cNvPr id="7" name="Объект 6">
            <a:extLst>
              <a:ext uri="{FF2B5EF4-FFF2-40B4-BE49-F238E27FC236}">
                <a16:creationId xmlns:a16="http://schemas.microsoft.com/office/drawing/2014/main" id="{74E6D44A-2C63-4449-888B-56E79A829FC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2508" r="2508"/>
          <a:stretch>
            <a:fillRect/>
          </a:stretch>
        </p:blipFill>
        <p:spPr>
          <a:xfrm>
            <a:off x="214543" y="2518965"/>
            <a:ext cx="3499768" cy="4150394"/>
          </a:xfrm>
        </p:spPr>
      </p:pic>
    </p:spTree>
    <p:extLst>
      <p:ext uri="{BB962C8B-B14F-4D97-AF65-F5344CB8AC3E}">
        <p14:creationId xmlns:p14="http://schemas.microsoft.com/office/powerpoint/2010/main" val="3859798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4003EF-0893-486D-84BC-62DF0921311F}"/>
              </a:ext>
            </a:extLst>
          </p:cNvPr>
          <p:cNvSpPr>
            <a:spLocks noGrp="1"/>
          </p:cNvSpPr>
          <p:nvPr>
            <p:ph type="title"/>
          </p:nvPr>
        </p:nvSpPr>
        <p:spPr>
          <a:xfrm>
            <a:off x="179512" y="365126"/>
            <a:ext cx="8784976" cy="1839738"/>
          </a:xfrm>
        </p:spPr>
        <p:txBody>
          <a:bodyPr>
            <a:normAutofit fontScale="90000"/>
          </a:bodyPr>
          <a:lstStyle/>
          <a:p>
            <a:pPr algn="just"/>
            <a:r>
              <a:rPr lang="ru-RU" sz="3200" b="1" dirty="0">
                <a:solidFill>
                  <a:schemeClr val="tx1"/>
                </a:solidFill>
                <a:latin typeface="Segoe Print" panose="02000600000000000000" pitchFamily="2" charset="0"/>
              </a:rPr>
              <a:t>СТАТУЯ ЗЕВСА В ОЛИМПИИ (автор Фидий) -</a:t>
            </a:r>
            <a:r>
              <a:rPr lang="ru-RU" sz="2000" dirty="0">
                <a:solidFill>
                  <a:schemeClr val="tx1"/>
                </a:solidFill>
                <a:effectLst/>
                <a:latin typeface="Times New Roman" panose="02020603050405020304" pitchFamily="18" charset="0"/>
                <a:ea typeface="Times New Roman" panose="02020603050405020304" pitchFamily="18" charset="0"/>
              </a:rPr>
              <a:t>13 метров в высоту. Зевс восседал на троне из кедрового дерева. В правой руке он держал богиню победы Нику, в левой — скипетр, на котором сидел орел. Его лицо, руки и полуобнаженное тело были сделаны из слоновой кости, глаза — из драгоценных камней, плащ и сандалии — из золота</a:t>
            </a:r>
            <a:endParaRPr lang="ru-RU" sz="2000" dirty="0">
              <a:solidFill>
                <a:schemeClr val="tx1"/>
              </a:solidFill>
            </a:endParaRPr>
          </a:p>
        </p:txBody>
      </p:sp>
      <p:pic>
        <p:nvPicPr>
          <p:cNvPr id="6" name="Рисунок 5">
            <a:extLst>
              <a:ext uri="{FF2B5EF4-FFF2-40B4-BE49-F238E27FC236}">
                <a16:creationId xmlns:a16="http://schemas.microsoft.com/office/drawing/2014/main" id="{BBD1C31A-B00E-4C44-94BF-183DC9BD05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348879"/>
            <a:ext cx="4104456" cy="4320481"/>
          </a:xfrm>
          <a:prstGeom prst="rect">
            <a:avLst/>
          </a:prstGeom>
        </p:spPr>
      </p:pic>
      <p:pic>
        <p:nvPicPr>
          <p:cNvPr id="8" name="Рисунок 7">
            <a:extLst>
              <a:ext uri="{FF2B5EF4-FFF2-40B4-BE49-F238E27FC236}">
                <a16:creationId xmlns:a16="http://schemas.microsoft.com/office/drawing/2014/main" id="{12414EAE-9BC6-4CA0-B8FD-59142F05A7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984" y="2348878"/>
            <a:ext cx="4536504" cy="4320481"/>
          </a:xfrm>
          <a:prstGeom prst="rect">
            <a:avLst/>
          </a:prstGeom>
        </p:spPr>
      </p:pic>
    </p:spTree>
    <p:extLst>
      <p:ext uri="{BB962C8B-B14F-4D97-AF65-F5344CB8AC3E}">
        <p14:creationId xmlns:p14="http://schemas.microsoft.com/office/powerpoint/2010/main" val="2612053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71DB84-2584-4F77-989E-7B9E8263BD8A}"/>
              </a:ext>
            </a:extLst>
          </p:cNvPr>
          <p:cNvSpPr>
            <a:spLocks noGrp="1"/>
          </p:cNvSpPr>
          <p:nvPr>
            <p:ph type="title"/>
          </p:nvPr>
        </p:nvSpPr>
        <p:spPr>
          <a:xfrm>
            <a:off x="179512" y="188641"/>
            <a:ext cx="8784976" cy="2376263"/>
          </a:xfrm>
        </p:spPr>
        <p:txBody>
          <a:bodyPr>
            <a:normAutofit fontScale="90000"/>
          </a:bodyPr>
          <a:lstStyle/>
          <a:p>
            <a:pPr algn="just"/>
            <a:r>
              <a:rPr lang="ru-RU" sz="3200" dirty="0">
                <a:solidFill>
                  <a:schemeClr val="tx1"/>
                </a:solidFill>
                <a:effectLst/>
                <a:latin typeface="Segoe Print" panose="02000600000000000000" pitchFamily="2" charset="0"/>
                <a:ea typeface="Times New Roman" panose="02020603050405020304" pitchFamily="18" charset="0"/>
              </a:rPr>
              <a:t>Мальчик, вынимающий занозу (автор Пифагор </a:t>
            </a:r>
            <a:r>
              <a:rPr lang="ru-RU" sz="3200" dirty="0" err="1">
                <a:solidFill>
                  <a:schemeClr val="tx1"/>
                </a:solidFill>
                <a:effectLst/>
                <a:latin typeface="Segoe Print" panose="02000600000000000000" pitchFamily="2" charset="0"/>
                <a:ea typeface="Times New Roman" panose="02020603050405020304" pitchFamily="18" charset="0"/>
              </a:rPr>
              <a:t>Регийский</a:t>
            </a:r>
            <a:r>
              <a:rPr lang="ru-RU" sz="3200" dirty="0">
                <a:solidFill>
                  <a:schemeClr val="tx1"/>
                </a:solidFill>
                <a:effectLst/>
                <a:latin typeface="Segoe Print" panose="02000600000000000000" pitchFamily="2" charset="0"/>
                <a:ea typeface="Times New Roman" panose="02020603050405020304" pitchFamily="18" charset="0"/>
              </a:rPr>
              <a:t>) - </a:t>
            </a:r>
            <a:r>
              <a:rPr lang="ru-RU" sz="2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a:t>
            </a:r>
            <a:r>
              <a:rPr lang="ru-RU" sz="2600" dirty="0">
                <a:effectLst/>
                <a:latin typeface="Times New Roman" panose="02020603050405020304" pitchFamily="18" charset="0"/>
                <a:ea typeface="Times New Roman" panose="02020603050405020304" pitchFamily="18" charset="0"/>
                <a:cs typeface="Times New Roman" panose="02020603050405020304" pitchFamily="18" charset="0"/>
              </a:rPr>
              <a:t>аскрепощенностью своих фигур, включающих как бы два движения (исходное и то, в котором часть фигуры окажется через мгновенье), </a:t>
            </a:r>
            <a:r>
              <a:rPr lang="ru-RU" sz="2600" dirty="0">
                <a:latin typeface="Times New Roman" panose="02020603050405020304" pitchFamily="18" charset="0"/>
                <a:ea typeface="Times New Roman" panose="02020603050405020304" pitchFamily="18" charset="0"/>
                <a:cs typeface="Times New Roman" panose="02020603050405020304" pitchFamily="18" charset="0"/>
              </a:rPr>
              <a:t>Пифагор</a:t>
            </a:r>
            <a:r>
              <a:rPr lang="ru-RU" sz="2600" dirty="0">
                <a:effectLst/>
                <a:latin typeface="Times New Roman" panose="02020603050405020304" pitchFamily="18" charset="0"/>
                <a:ea typeface="Times New Roman" panose="02020603050405020304" pitchFamily="18" charset="0"/>
                <a:cs typeface="Times New Roman" panose="02020603050405020304" pitchFamily="18" charset="0"/>
              </a:rPr>
              <a:t> мощно содействовал развитию реалистического искусства ваяния. Современники восхищались жизненностью и правдивостью образов. </a:t>
            </a:r>
            <a:endParaRPr lang="ru-RU" sz="2600" dirty="0">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E6E1F04E-8140-47D6-88B0-3637DB46BC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6677" y="2564904"/>
            <a:ext cx="5801784" cy="4104455"/>
          </a:xfrm>
        </p:spPr>
      </p:pic>
    </p:spTree>
    <p:extLst>
      <p:ext uri="{BB962C8B-B14F-4D97-AF65-F5344CB8AC3E}">
        <p14:creationId xmlns:p14="http://schemas.microsoft.com/office/powerpoint/2010/main" val="2988086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AF9B23-681C-4850-959C-BFC124A0A188}"/>
              </a:ext>
            </a:extLst>
          </p:cNvPr>
          <p:cNvSpPr>
            <a:spLocks noGrp="1"/>
          </p:cNvSpPr>
          <p:nvPr>
            <p:ph type="title"/>
          </p:nvPr>
        </p:nvSpPr>
        <p:spPr>
          <a:xfrm>
            <a:off x="323528" y="620688"/>
            <a:ext cx="8496944" cy="1695088"/>
          </a:xfrm>
        </p:spPr>
        <p:txBody>
          <a:bodyPr>
            <a:normAutofit fontScale="90000"/>
          </a:bodyPr>
          <a:lstStyle/>
          <a:p>
            <a:pPr algn="just">
              <a:lnSpc>
                <a:spcPct val="107000"/>
              </a:lnSpc>
              <a:spcAft>
                <a:spcPts val="800"/>
              </a:spcAft>
            </a:pPr>
            <a:r>
              <a:rPr lang="ru-RU" sz="3600" dirty="0">
                <a:solidFill>
                  <a:schemeClr val="tx1"/>
                </a:solidFill>
                <a:effectLst/>
                <a:latin typeface="Segoe Print" panose="02000600000000000000" pitchFamily="2" charset="0"/>
                <a:ea typeface="Times New Roman" panose="02020603050405020304" pitchFamily="18" charset="0"/>
              </a:rPr>
              <a:t>ДИСКОБОЛ (автор Мирон) – </a:t>
            </a:r>
            <a:r>
              <a:rPr lang="ru-RU"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как и все скульптуры эпохи классицизма, скульптор переходит от статичности к динамике, усложняет позы, появляется асимметрия, внутреннее движение, которое объединяет монументальность и тщательную проработку мелких деталей, гармоничное сочетание энергии движения и величественности фигуры</a:t>
            </a:r>
            <a:b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lang="ru-RU" sz="2200" dirty="0">
              <a:solidFill>
                <a:schemeClr val="tx1"/>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391EFAB4-D9A4-4AEB-84D5-8119066F0B2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2348880"/>
            <a:ext cx="6264696" cy="4248471"/>
          </a:xfrm>
        </p:spPr>
      </p:pic>
    </p:spTree>
    <p:extLst>
      <p:ext uri="{BB962C8B-B14F-4D97-AF65-F5344CB8AC3E}">
        <p14:creationId xmlns:p14="http://schemas.microsoft.com/office/powerpoint/2010/main" val="355228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0BCF55-ACD6-441E-8787-D69F8BBE98E2}"/>
              </a:ext>
            </a:extLst>
          </p:cNvPr>
          <p:cNvSpPr>
            <a:spLocks noGrp="1"/>
          </p:cNvSpPr>
          <p:nvPr>
            <p:ph type="title"/>
          </p:nvPr>
        </p:nvSpPr>
        <p:spPr>
          <a:xfrm>
            <a:off x="107504" y="116632"/>
            <a:ext cx="8928992" cy="2376263"/>
          </a:xfrm>
        </p:spPr>
        <p:txBody>
          <a:bodyPr>
            <a:normAutofit fontScale="90000"/>
          </a:bodyPr>
          <a:lstStyle/>
          <a:p>
            <a:r>
              <a:rPr lang="ru-RU" sz="3200" dirty="0" err="1">
                <a:solidFill>
                  <a:schemeClr val="tx1"/>
                </a:solidFill>
                <a:latin typeface="Segoe Print" panose="02000600000000000000" pitchFamily="2" charset="0"/>
                <a:ea typeface="Times New Roman" panose="02020603050405020304" pitchFamily="18" charset="0"/>
              </a:rPr>
              <a:t>А</a:t>
            </a:r>
            <a:r>
              <a:rPr lang="ru-RU" sz="3200" dirty="0" err="1">
                <a:solidFill>
                  <a:schemeClr val="tx1"/>
                </a:solidFill>
                <a:effectLst/>
                <a:latin typeface="Segoe Print" panose="02000600000000000000" pitchFamily="2" charset="0"/>
                <a:ea typeface="Times New Roman" panose="02020603050405020304" pitchFamily="18" charset="0"/>
              </a:rPr>
              <a:t>пполон</a:t>
            </a:r>
            <a:r>
              <a:rPr lang="ru-RU" sz="3200" dirty="0">
                <a:solidFill>
                  <a:schemeClr val="tx1"/>
                </a:solidFill>
                <a:effectLst/>
                <a:latin typeface="Segoe Print" panose="02000600000000000000" pitchFamily="2" charset="0"/>
                <a:ea typeface="Times New Roman" panose="02020603050405020304" pitchFamily="18" charset="0"/>
              </a:rPr>
              <a:t> </a:t>
            </a:r>
            <a:r>
              <a:rPr lang="ru-RU" sz="3200" dirty="0" err="1">
                <a:solidFill>
                  <a:schemeClr val="tx1"/>
                </a:solidFill>
                <a:effectLst/>
                <a:latin typeface="Segoe Print" panose="02000600000000000000" pitchFamily="2" charset="0"/>
                <a:ea typeface="Times New Roman" panose="02020603050405020304" pitchFamily="18" charset="0"/>
              </a:rPr>
              <a:t>Кифаред</a:t>
            </a:r>
            <a:r>
              <a:rPr lang="ru-RU" sz="3200" dirty="0">
                <a:solidFill>
                  <a:schemeClr val="tx1"/>
                </a:solidFill>
                <a:effectLst/>
                <a:latin typeface="Segoe Print" panose="02000600000000000000" pitchFamily="2" charset="0"/>
                <a:ea typeface="Times New Roman" panose="02020603050405020304" pitchFamily="18" charset="0"/>
              </a:rPr>
              <a:t> и Сидячий Арес (автор Скопас)- </a:t>
            </a:r>
            <a:r>
              <a:rPr lang="ru-RU" sz="2300" dirty="0">
                <a:solidFill>
                  <a:schemeClr val="tx1"/>
                </a:solidFill>
                <a:latin typeface="Times New Roman" panose="02020603050405020304" pitchFamily="18" charset="0"/>
                <a:ea typeface="Times New Roman" panose="02020603050405020304" pitchFamily="18" charset="0"/>
              </a:rPr>
              <a:t>с</a:t>
            </a:r>
            <a:r>
              <a:rPr lang="ru-RU" sz="2300" dirty="0">
                <a:solidFill>
                  <a:schemeClr val="tx1"/>
                </a:solidFill>
                <a:effectLst/>
                <a:latin typeface="Times New Roman" panose="02020603050405020304" pitchFamily="18" charset="0"/>
                <a:ea typeface="Times New Roman" panose="02020603050405020304" pitchFamily="18" charset="0"/>
              </a:rPr>
              <a:t>кульптуре периода поздней классики характерны не только пластичность движений и тщательная проработка мелких деталей, но и проявление драматизма и чувственного мира человека,</a:t>
            </a:r>
            <a:r>
              <a:rPr lang="ru-RU" sz="2300" dirty="0">
                <a:solidFill>
                  <a:srgbClr val="000000"/>
                </a:solidFill>
                <a:effectLst/>
                <a:latin typeface="Times New Roman" panose="02020603050405020304" pitchFamily="18" charset="0"/>
                <a:ea typeface="Times New Roman" panose="02020603050405020304" pitchFamily="18" charset="0"/>
              </a:rPr>
              <a:t> </a:t>
            </a:r>
            <a:r>
              <a:rPr lang="ru-RU" sz="2300" dirty="0">
                <a:solidFill>
                  <a:schemeClr val="tx1"/>
                </a:solidFill>
                <a:effectLst/>
                <a:latin typeface="Times New Roman" panose="02020603050405020304" pitchFamily="18" charset="0"/>
                <a:ea typeface="Times New Roman" panose="02020603050405020304" pitchFamily="18" charset="0"/>
              </a:rPr>
              <a:t>теперь ваятели проявляли внимание к конкретному человеку, его индивидуальности. Изменился и материал, из которого творили скульпторы — широкое распространение получил мрамор</a:t>
            </a:r>
            <a:endParaRPr lang="ru-RU" sz="2300" dirty="0">
              <a:solidFill>
                <a:schemeClr val="tx1"/>
              </a:solidFill>
            </a:endParaRPr>
          </a:p>
        </p:txBody>
      </p:sp>
      <p:pic>
        <p:nvPicPr>
          <p:cNvPr id="6" name="Объект 5">
            <a:extLst>
              <a:ext uri="{FF2B5EF4-FFF2-40B4-BE49-F238E27FC236}">
                <a16:creationId xmlns:a16="http://schemas.microsoft.com/office/drawing/2014/main" id="{004AAB14-D84C-4D8B-B497-08BE8216720B}"/>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415477" y="2492896"/>
            <a:ext cx="2617346" cy="4365103"/>
          </a:xfrm>
        </p:spPr>
      </p:pic>
      <p:pic>
        <p:nvPicPr>
          <p:cNvPr id="8" name="Объект 7">
            <a:extLst>
              <a:ext uri="{FF2B5EF4-FFF2-40B4-BE49-F238E27FC236}">
                <a16:creationId xmlns:a16="http://schemas.microsoft.com/office/drawing/2014/main" id="{8F0A43ED-7337-4708-A059-B21FDAA966A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16588" y="2492895"/>
            <a:ext cx="2822448" cy="4365103"/>
          </a:xfrm>
        </p:spPr>
      </p:pic>
    </p:spTree>
    <p:extLst>
      <p:ext uri="{BB962C8B-B14F-4D97-AF65-F5344CB8AC3E}">
        <p14:creationId xmlns:p14="http://schemas.microsoft.com/office/powerpoint/2010/main" val="48465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BD3681-9410-49F1-B8A9-2E6FECE053D9}"/>
              </a:ext>
            </a:extLst>
          </p:cNvPr>
          <p:cNvSpPr>
            <a:spLocks noGrp="1"/>
          </p:cNvSpPr>
          <p:nvPr>
            <p:ph type="title"/>
          </p:nvPr>
        </p:nvSpPr>
        <p:spPr>
          <a:xfrm>
            <a:off x="251520" y="116632"/>
            <a:ext cx="8784976" cy="2088232"/>
          </a:xfrm>
        </p:spPr>
        <p:txBody>
          <a:bodyPr>
            <a:normAutofit fontScale="90000"/>
          </a:bodyPr>
          <a:lstStyle/>
          <a:p>
            <a:pPr algn="just"/>
            <a:br>
              <a:rPr lang="ru-RU" sz="2400" dirty="0">
                <a:solidFill>
                  <a:schemeClr val="tx1"/>
                </a:solidFill>
                <a:effectLst/>
                <a:latin typeface="Segoe Print" panose="02000600000000000000" pitchFamily="2" charset="0"/>
                <a:ea typeface="Times New Roman" panose="02020603050405020304" pitchFamily="18" charset="0"/>
                <a:cs typeface="Times New Roman" panose="02020603050405020304" pitchFamily="18" charset="0"/>
              </a:rPr>
            </a:br>
            <a:br>
              <a:rPr lang="ru-RU" sz="2400" dirty="0">
                <a:solidFill>
                  <a:schemeClr val="tx1"/>
                </a:solidFill>
                <a:effectLst/>
                <a:latin typeface="Segoe Print" panose="02000600000000000000" pitchFamily="2" charset="0"/>
                <a:ea typeface="Times New Roman" panose="02020603050405020304" pitchFamily="18" charset="0"/>
                <a:cs typeface="Times New Roman" panose="02020603050405020304" pitchFamily="18" charset="0"/>
              </a:rPr>
            </a:br>
            <a:r>
              <a:rPr lang="ru-RU" sz="2400" dirty="0">
                <a:solidFill>
                  <a:schemeClr val="tx1"/>
                </a:solidFill>
                <a:effectLst/>
                <a:latin typeface="Segoe Print" panose="02000600000000000000" pitchFamily="2" charset="0"/>
                <a:ea typeface="Times New Roman" panose="02020603050405020304" pitchFamily="18" charset="0"/>
                <a:cs typeface="Times New Roman" panose="02020603050405020304" pitchFamily="18" charset="0"/>
              </a:rPr>
              <a:t>МЕДАНА (автор Скопас) -</a:t>
            </a: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изобразил безумную спутницу бога вина Диониса Медану в момент принесения жертвы, автор </a:t>
            </a:r>
            <a:r>
              <a:rPr lang="ru-RU"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выбирает тип лица, далекий от классического совершенства: низкий лоб, близко посаженные глаза, резко изогнутые брови, нервная линия рта. Тело также показано в состоянии экстаза, когда движения не </a:t>
            </a:r>
            <a:r>
              <a:rPr lang="ru-RU" sz="2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мoгут</a:t>
            </a:r>
            <a:r>
              <a:rPr lang="ru-RU"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быть ни выверенными, ни разумно продуманными. </a:t>
            </a:r>
            <a:r>
              <a:rPr lang="ru-RU" sz="2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З</a:t>
            </a: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апрокинутая голова, оттянутая тяжелой копной волос, позволяют ощутить ритм танца, нагнетание страсти.</a:t>
            </a:r>
            <a:b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ru-RU"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22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8F506DB6-8978-46E3-8EC7-7CB28832AA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2420888"/>
            <a:ext cx="6408712" cy="4320480"/>
          </a:xfrm>
          <a:prstGeom prst="rect">
            <a:avLst/>
          </a:prstGeom>
        </p:spPr>
      </p:pic>
    </p:spTree>
    <p:extLst>
      <p:ext uri="{BB962C8B-B14F-4D97-AF65-F5344CB8AC3E}">
        <p14:creationId xmlns:p14="http://schemas.microsoft.com/office/powerpoint/2010/main" val="3686550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E52EB4-210A-429B-B16F-FC4445F3CFCD}"/>
              </a:ext>
            </a:extLst>
          </p:cNvPr>
          <p:cNvSpPr>
            <a:spLocks noGrp="1"/>
          </p:cNvSpPr>
          <p:nvPr>
            <p:ph type="title"/>
          </p:nvPr>
        </p:nvSpPr>
        <p:spPr>
          <a:xfrm>
            <a:off x="628650" y="116633"/>
            <a:ext cx="7886700" cy="936104"/>
          </a:xfrm>
        </p:spPr>
        <p:txBody>
          <a:bodyPr/>
          <a:lstStyle/>
          <a:p>
            <a:pPr algn="r"/>
            <a:r>
              <a:rPr lang="ru-RU" sz="4400" b="1" dirty="0">
                <a:solidFill>
                  <a:schemeClr val="tx1"/>
                </a:solidFill>
                <a:effectLst/>
                <a:latin typeface="Segoe Print" panose="02000600000000000000" pitchFamily="2" charset="0"/>
                <a:ea typeface="Times New Roman" panose="02020603050405020304" pitchFamily="18" charset="0"/>
                <a:cs typeface="Times New Roman" panose="02020603050405020304" pitchFamily="18" charset="0"/>
              </a:rPr>
              <a:t>ЭЛЛИНИЗМ</a:t>
            </a:r>
            <a:endParaRPr lang="ru-RU" b="1" dirty="0">
              <a:solidFill>
                <a:schemeClr val="tx1"/>
              </a:solidFill>
            </a:endParaRPr>
          </a:p>
        </p:txBody>
      </p:sp>
      <p:pic>
        <p:nvPicPr>
          <p:cNvPr id="4" name="Рисунок 3">
            <a:extLst>
              <a:ext uri="{FF2B5EF4-FFF2-40B4-BE49-F238E27FC236}">
                <a16:creationId xmlns:a16="http://schemas.microsoft.com/office/drawing/2014/main" id="{BC98EF9A-904A-4691-BC7B-53CC8ECA1F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476672"/>
            <a:ext cx="2952328" cy="3312367"/>
          </a:xfrm>
          <a:prstGeom prst="rect">
            <a:avLst/>
          </a:prstGeom>
        </p:spPr>
      </p:pic>
      <p:pic>
        <p:nvPicPr>
          <p:cNvPr id="6" name="Рисунок 5">
            <a:extLst>
              <a:ext uri="{FF2B5EF4-FFF2-40B4-BE49-F238E27FC236}">
                <a16:creationId xmlns:a16="http://schemas.microsoft.com/office/drawing/2014/main" id="{65420C26-CBD4-424A-8FD1-E17ECA0988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1268760"/>
            <a:ext cx="2520280" cy="4896543"/>
          </a:xfrm>
          <a:prstGeom prst="rect">
            <a:avLst/>
          </a:prstGeom>
        </p:spPr>
      </p:pic>
      <p:pic>
        <p:nvPicPr>
          <p:cNvPr id="8" name="Рисунок 7">
            <a:extLst>
              <a:ext uri="{FF2B5EF4-FFF2-40B4-BE49-F238E27FC236}">
                <a16:creationId xmlns:a16="http://schemas.microsoft.com/office/drawing/2014/main" id="{0BEBE283-1EBF-4C94-B652-30A53420DD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3861048"/>
            <a:ext cx="5976664" cy="2996952"/>
          </a:xfrm>
          <a:prstGeom prst="rect">
            <a:avLst/>
          </a:prstGeom>
        </p:spPr>
      </p:pic>
    </p:spTree>
    <p:extLst>
      <p:ext uri="{BB962C8B-B14F-4D97-AF65-F5344CB8AC3E}">
        <p14:creationId xmlns:p14="http://schemas.microsoft.com/office/powerpoint/2010/main" val="2736490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9A31F2-94FB-4020-BA95-977A43D42E8E}"/>
              </a:ext>
            </a:extLst>
          </p:cNvPr>
          <p:cNvSpPr>
            <a:spLocks noGrp="1"/>
          </p:cNvSpPr>
          <p:nvPr>
            <p:ph type="title"/>
          </p:nvPr>
        </p:nvSpPr>
        <p:spPr>
          <a:xfrm>
            <a:off x="107504" y="130324"/>
            <a:ext cx="8928992" cy="1916832"/>
          </a:xfrm>
        </p:spPr>
        <p:txBody>
          <a:bodyPr>
            <a:normAutofit fontScale="90000"/>
          </a:bodyPr>
          <a:lstStyle/>
          <a:p>
            <a:pPr algn="just"/>
            <a:r>
              <a:rPr lang="ru-RU" sz="31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Афродита Киренская и </a:t>
            </a:r>
            <a:r>
              <a:rPr lang="ru-RU" sz="3100" dirty="0" err="1">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Лакоон</a:t>
            </a:r>
            <a:r>
              <a:rPr lang="ru-RU" sz="31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 и его сыновья </a:t>
            </a:r>
            <a:r>
              <a:rPr lang="ru-RU" sz="2000" b="1"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 </a:t>
            </a:r>
            <a:r>
              <a:rPr lang="ru-RU"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скульптуре данного этапа характерны усложнение ракурсов, применение роскошных драпировок и мельчайшие детали. Все это направлено на придание работам эмоциональности и темперамента. </a:t>
            </a:r>
            <a:r>
              <a:rPr lang="ru-RU"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a:t>
            </a:r>
            <a:r>
              <a:rPr lang="ru-RU"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омпозиция «Лаокоон и его сыновья», наполненная драматизмом. </a:t>
            </a:r>
            <a:endParaRPr lang="ru-RU" sz="2400" dirty="0">
              <a:solidFill>
                <a:schemeClr val="tx1"/>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7AE83F02-6495-4887-AD3B-E97DB303B3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047156"/>
            <a:ext cx="2745323" cy="4680520"/>
          </a:xfrm>
        </p:spPr>
      </p:pic>
      <p:pic>
        <p:nvPicPr>
          <p:cNvPr id="7" name="Рисунок 6">
            <a:extLst>
              <a:ext uri="{FF2B5EF4-FFF2-40B4-BE49-F238E27FC236}">
                <a16:creationId xmlns:a16="http://schemas.microsoft.com/office/drawing/2014/main" id="{B89D3FF9-39C3-4131-AE51-7BD7D3AE66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2047156"/>
            <a:ext cx="5112568" cy="4680520"/>
          </a:xfrm>
          <a:prstGeom prst="rect">
            <a:avLst/>
          </a:prstGeom>
        </p:spPr>
      </p:pic>
    </p:spTree>
    <p:extLst>
      <p:ext uri="{BB962C8B-B14F-4D97-AF65-F5344CB8AC3E}">
        <p14:creationId xmlns:p14="http://schemas.microsoft.com/office/powerpoint/2010/main" val="4018185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551D5E-F661-4E09-87CA-1F24BEA3AA6E}"/>
              </a:ext>
            </a:extLst>
          </p:cNvPr>
          <p:cNvSpPr>
            <a:spLocks noGrp="1"/>
          </p:cNvSpPr>
          <p:nvPr>
            <p:ph type="title"/>
          </p:nvPr>
        </p:nvSpPr>
        <p:spPr>
          <a:xfrm>
            <a:off x="107504" y="116633"/>
            <a:ext cx="8928992" cy="1224136"/>
          </a:xfrm>
        </p:spPr>
        <p:txBody>
          <a:bodyPr>
            <a:noAutofit/>
          </a:bodyPr>
          <a:lstStyle/>
          <a:p>
            <a:r>
              <a:rPr lang="ru-RU" sz="3200" dirty="0">
                <a:solidFill>
                  <a:schemeClr val="tx1"/>
                </a:solidFill>
                <a:effectLst/>
                <a:latin typeface="Segoe Print" panose="02000600000000000000" pitchFamily="2" charset="0"/>
                <a:ea typeface="Times New Roman" panose="02020603050405020304" pitchFamily="18" charset="0"/>
              </a:rPr>
              <a:t>Скульптура бога Гелиоса — Родосский «Колос» (автор </a:t>
            </a:r>
            <a:r>
              <a:rPr lang="ru-RU" sz="3200" dirty="0" err="1">
                <a:solidFill>
                  <a:schemeClr val="tx1"/>
                </a:solidFill>
                <a:effectLst/>
                <a:latin typeface="Segoe Print" panose="02000600000000000000" pitchFamily="2" charset="0"/>
                <a:ea typeface="Times New Roman" panose="02020603050405020304" pitchFamily="18" charset="0"/>
              </a:rPr>
              <a:t>Харес</a:t>
            </a:r>
            <a:r>
              <a:rPr lang="ru-RU" sz="3200" dirty="0">
                <a:solidFill>
                  <a:schemeClr val="tx1"/>
                </a:solidFill>
                <a:effectLst/>
                <a:latin typeface="Segoe Print" panose="02000600000000000000" pitchFamily="2" charset="0"/>
                <a:ea typeface="Times New Roman" panose="02020603050405020304" pitchFamily="18" charset="0"/>
              </a:rPr>
              <a:t>)</a:t>
            </a:r>
            <a:endParaRPr lang="ru-RU" sz="3200" dirty="0"/>
          </a:p>
        </p:txBody>
      </p:sp>
      <p:sp>
        <p:nvSpPr>
          <p:cNvPr id="3" name="Объект 2">
            <a:extLst>
              <a:ext uri="{FF2B5EF4-FFF2-40B4-BE49-F238E27FC236}">
                <a16:creationId xmlns:a16="http://schemas.microsoft.com/office/drawing/2014/main" id="{6710753A-9AF3-4CF5-B867-8EFFFAA32029}"/>
              </a:ext>
            </a:extLst>
          </p:cNvPr>
          <p:cNvSpPr>
            <a:spLocks noGrp="1"/>
          </p:cNvSpPr>
          <p:nvPr>
            <p:ph sz="half" idx="1"/>
          </p:nvPr>
        </p:nvSpPr>
        <p:spPr>
          <a:xfrm>
            <a:off x="107504" y="1484784"/>
            <a:ext cx="4501408" cy="5256584"/>
          </a:xfrm>
        </p:spPr>
        <p:txBody>
          <a:bodyPr>
            <a:normAutofit lnSpcReduction="10000"/>
          </a:bodyPr>
          <a:lstStyle/>
          <a:p>
            <a:pPr marL="0" indent="0">
              <a:lnSpc>
                <a:spcPct val="100000"/>
              </a:lnSpc>
              <a:spcBef>
                <a:spcPts val="0"/>
              </a:spcBef>
              <a:buNone/>
            </a:pPr>
            <a:r>
              <a:rPr lang="ru-RU" sz="2400" dirty="0">
                <a:solidFill>
                  <a:schemeClr val="bg1">
                    <a:lumMod val="95000"/>
                    <a:lumOff val="5000"/>
                  </a:schemeClr>
                </a:solidFill>
                <a:latin typeface="Times New Roman" panose="02020603050405020304" pitchFamily="18" charset="0"/>
                <a:cs typeface="Times New Roman" panose="02020603050405020304" pitchFamily="18" charset="0"/>
              </a:rPr>
              <a:t>Г</a:t>
            </a:r>
            <a:r>
              <a:rPr lang="ru-RU" sz="2400" b="0" i="0" dirty="0">
                <a:solidFill>
                  <a:schemeClr val="bg1">
                    <a:lumMod val="95000"/>
                    <a:lumOff val="5000"/>
                  </a:schemeClr>
                </a:solidFill>
                <a:effectLst/>
                <a:latin typeface="Times New Roman" panose="02020603050405020304" pitchFamily="18" charset="0"/>
                <a:cs typeface="Times New Roman" panose="02020603050405020304" pitchFamily="18" charset="0"/>
              </a:rPr>
              <a:t>игантская </a:t>
            </a:r>
            <a:r>
              <a:rPr lang="ru-RU" sz="2400" i="0" dirty="0">
                <a:solidFill>
                  <a:schemeClr val="bg1">
                    <a:lumMod val="95000"/>
                    <a:lumOff val="5000"/>
                  </a:schemeClr>
                </a:solidFill>
                <a:effectLst/>
                <a:latin typeface="Times New Roman" panose="02020603050405020304" pitchFamily="18" charset="0"/>
                <a:cs typeface="Times New Roman" panose="02020603050405020304" pitchFamily="18" charset="0"/>
              </a:rPr>
              <a:t>статуя</a:t>
            </a:r>
            <a:r>
              <a:rPr lang="ru-RU" sz="2400" b="0" i="0" dirty="0">
                <a:solidFill>
                  <a:schemeClr val="bg1">
                    <a:lumMod val="95000"/>
                    <a:lumOff val="5000"/>
                  </a:schemeClr>
                </a:solidFill>
                <a:effectLst/>
                <a:latin typeface="Times New Roman" panose="02020603050405020304" pitchFamily="18" charset="0"/>
                <a:cs typeface="Times New Roman" panose="02020603050405020304" pitchFamily="18" charset="0"/>
              </a:rPr>
              <a:t> бога Солнца Гелиоса, возведенная в III веке до н. э. в портовом городе на острове Родос в Эгейском море. Одно из «</a:t>
            </a:r>
            <a:r>
              <a:rPr lang="ru-RU" sz="2400" b="0" i="0" strike="noStrike" dirty="0">
                <a:solidFill>
                  <a:schemeClr val="bg1">
                    <a:lumMod val="95000"/>
                    <a:lumOff val="5000"/>
                  </a:schemeClr>
                </a:solidFill>
                <a:effectLst/>
                <a:latin typeface="Times New Roman" panose="02020603050405020304" pitchFamily="18" charset="0"/>
                <a:cs typeface="Times New Roman" panose="02020603050405020304" pitchFamily="18" charset="0"/>
                <a:hlinkClick r:id="rId2" tooltip="Семь чудес света">
                  <a:extLst>
                    <a:ext uri="{A12FA001-AC4F-418D-AE19-62706E023703}">
                      <ahyp:hlinkClr xmlns:ahyp="http://schemas.microsoft.com/office/drawing/2018/hyperlinkcolor" val="tx"/>
                    </a:ext>
                  </a:extLst>
                </a:hlinkClick>
              </a:rPr>
              <a:t>Семи чудес света</a:t>
            </a:r>
            <a:r>
              <a:rPr lang="ru-RU" sz="2400" b="0" i="0" dirty="0">
                <a:solidFill>
                  <a:schemeClr val="bg1">
                    <a:lumMod val="95000"/>
                    <a:lumOff val="5000"/>
                  </a:schemeClr>
                </a:solidFill>
                <a:effectLst/>
                <a:latin typeface="Times New Roman" panose="02020603050405020304" pitchFamily="18" charset="0"/>
                <a:cs typeface="Times New Roman" panose="02020603050405020304" pitchFamily="18" charset="0"/>
              </a:rPr>
              <a:t>». Простоял 50 лет и был разрушен землетрясением. </a:t>
            </a:r>
            <a:r>
              <a:rPr lang="ru-RU" sz="2400" b="0" i="0" dirty="0" err="1">
                <a:solidFill>
                  <a:schemeClr val="bg1">
                    <a:lumMod val="95000"/>
                    <a:lumOff val="5000"/>
                  </a:schemeClr>
                </a:solidFill>
                <a:effectLst/>
                <a:latin typeface="Times New Roman" panose="02020603050405020304" pitchFamily="18" charset="0"/>
                <a:cs typeface="Times New Roman" panose="02020603050405020304" pitchFamily="18" charset="0"/>
              </a:rPr>
              <a:t>Харес</a:t>
            </a:r>
            <a:r>
              <a:rPr lang="ru-RU" sz="2400" b="0" i="0" dirty="0">
                <a:solidFill>
                  <a:schemeClr val="bg1">
                    <a:lumMod val="95000"/>
                    <a:lumOff val="5000"/>
                  </a:schemeClr>
                </a:solidFill>
                <a:effectLst/>
                <a:latin typeface="Times New Roman" panose="02020603050405020304" pitchFamily="18" charset="0"/>
                <a:cs typeface="Times New Roman" panose="02020603050405020304" pitchFamily="18" charset="0"/>
              </a:rPr>
              <a:t> ваял его двенадцать лет. Статуя представляла собой стройного юношу-бога с лучистым венцом на голове высотой 36 метров. </a:t>
            </a:r>
          </a:p>
          <a:p>
            <a:pPr marL="0" indent="0">
              <a:lnSpc>
                <a:spcPct val="100000"/>
              </a:lnSpc>
              <a:spcBef>
                <a:spcPts val="0"/>
              </a:spcBef>
              <a:buNone/>
            </a:pPr>
            <a:r>
              <a:rPr lang="ru-RU" sz="2400" b="0" i="0" dirty="0">
                <a:solidFill>
                  <a:schemeClr val="bg1">
                    <a:lumMod val="95000"/>
                    <a:lumOff val="5000"/>
                  </a:schemeClr>
                </a:solidFill>
                <a:effectLst/>
                <a:latin typeface="Times New Roman" panose="02020603050405020304" pitchFamily="18" charset="0"/>
                <a:cs typeface="Times New Roman" panose="02020603050405020304" pitchFamily="18" charset="0"/>
              </a:rPr>
              <a:t>Он стоял на белом мраморном постаменте, слегка отклонившись назад, и напряжённо всматривался вдаль.</a:t>
            </a:r>
            <a:endParaRPr lang="ru-RU" sz="2400" dirty="0">
              <a:solidFill>
                <a:schemeClr val="bg1">
                  <a:lumMod val="95000"/>
                  <a:lumOff val="5000"/>
                </a:schemeClr>
              </a:solidFill>
              <a:latin typeface="Times New Roman" panose="02020603050405020304" pitchFamily="18" charset="0"/>
              <a:cs typeface="Times New Roman" panose="02020603050405020304" pitchFamily="18" charset="0"/>
            </a:endParaRPr>
          </a:p>
          <a:p>
            <a:endParaRPr lang="ru-RU" dirty="0"/>
          </a:p>
        </p:txBody>
      </p:sp>
      <p:pic>
        <p:nvPicPr>
          <p:cNvPr id="5" name="Объект 5">
            <a:extLst>
              <a:ext uri="{FF2B5EF4-FFF2-40B4-BE49-F238E27FC236}">
                <a16:creationId xmlns:a16="http://schemas.microsoft.com/office/drawing/2014/main" id="{1C0566C6-15B3-4C0C-B5DC-808C8C48B9DD}"/>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35089" y="1484784"/>
            <a:ext cx="4501408" cy="4896544"/>
          </a:xfrm>
        </p:spPr>
      </p:pic>
    </p:spTree>
    <p:extLst>
      <p:ext uri="{BB962C8B-B14F-4D97-AF65-F5344CB8AC3E}">
        <p14:creationId xmlns:p14="http://schemas.microsoft.com/office/powerpoint/2010/main" val="3385909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FB1C76-6FE6-4FEA-AD1D-9E5310B90F6C}"/>
              </a:ext>
            </a:extLst>
          </p:cNvPr>
          <p:cNvSpPr>
            <a:spLocks noGrp="1"/>
          </p:cNvSpPr>
          <p:nvPr>
            <p:ph type="title"/>
          </p:nvPr>
        </p:nvSpPr>
        <p:spPr>
          <a:xfrm>
            <a:off x="107504" y="116632"/>
            <a:ext cx="8928992" cy="1368153"/>
          </a:xfrm>
        </p:spPr>
        <p:txBody>
          <a:bodyPr>
            <a:normAutofit fontScale="90000"/>
          </a:bodyPr>
          <a:lstStyle/>
          <a:p>
            <a:pPr algn="just"/>
            <a:r>
              <a:rPr lang="ru-RU" sz="2400" dirty="0">
                <a:effectLst/>
                <a:latin typeface="Segoe Print" panose="02000600000000000000" pitchFamily="2" charset="0"/>
                <a:ea typeface="Times New Roman" panose="02020603050405020304" pitchFamily="18" charset="0"/>
              </a:rPr>
              <a:t>«Тюхе»-богиня судьбы и счастья (автор - </a:t>
            </a:r>
            <a:r>
              <a:rPr lang="ru-RU" sz="2400" dirty="0" err="1">
                <a:effectLst/>
                <a:latin typeface="Segoe Print" panose="02000600000000000000" pitchFamily="2" charset="0"/>
                <a:ea typeface="Times New Roman" panose="02020603050405020304" pitchFamily="18" charset="0"/>
              </a:rPr>
              <a:t>Эвтехид</a:t>
            </a:r>
            <a:r>
              <a:rPr lang="ru-RU" sz="2400" dirty="0">
                <a:effectLst/>
                <a:latin typeface="Segoe Print" panose="02000600000000000000" pitchFamily="2" charset="0"/>
                <a:ea typeface="Times New Roman" panose="02020603050405020304" pitchFamily="18" charset="0"/>
              </a:rPr>
              <a:t> </a:t>
            </a:r>
            <a:r>
              <a:rPr lang="ru-RU" sz="2400" dirty="0" err="1">
                <a:effectLst/>
                <a:latin typeface="Segoe Print" panose="02000600000000000000" pitchFamily="2" charset="0"/>
                <a:ea typeface="Times New Roman" panose="02020603050405020304" pitchFamily="18" charset="0"/>
              </a:rPr>
              <a:t>Сикионский</a:t>
            </a:r>
            <a:r>
              <a:rPr lang="ru-RU" sz="2400" dirty="0">
                <a:effectLst/>
                <a:latin typeface="Segoe Print" panose="02000600000000000000" pitchFamily="2" charset="0"/>
                <a:ea typeface="Times New Roman" panose="02020603050405020304" pitchFamily="18" charset="0"/>
              </a:rPr>
              <a:t>) и Ника </a:t>
            </a:r>
            <a:r>
              <a:rPr lang="ru-RU" sz="2400" dirty="0" err="1">
                <a:effectLst/>
                <a:latin typeface="Segoe Print" panose="02000600000000000000" pitchFamily="2" charset="0"/>
                <a:ea typeface="Times New Roman" panose="02020603050405020304" pitchFamily="18" charset="0"/>
              </a:rPr>
              <a:t>Самофракийская</a:t>
            </a:r>
            <a:r>
              <a:rPr lang="ru-RU" sz="2400" dirty="0">
                <a:effectLst/>
                <a:latin typeface="Segoe Print" panose="02000600000000000000" pitchFamily="2" charset="0"/>
                <a:ea typeface="Times New Roman" panose="02020603050405020304" pitchFamily="18" charset="0"/>
              </a:rPr>
              <a:t> (автор -</a:t>
            </a:r>
            <a:r>
              <a:rPr lang="ru-RU" sz="2400" dirty="0" err="1">
                <a:effectLst/>
                <a:latin typeface="Segoe Print" panose="02000600000000000000" pitchFamily="2" charset="0"/>
                <a:ea typeface="Times New Roman" panose="02020603050405020304" pitchFamily="18" charset="0"/>
              </a:rPr>
              <a:t>Пифократ</a:t>
            </a:r>
            <a:r>
              <a:rPr lang="ru-RU" sz="2400" dirty="0">
                <a:effectLst/>
                <a:latin typeface="Segoe Print" panose="02000600000000000000" pitchFamily="2" charset="0"/>
                <a:ea typeface="Times New Roman" panose="02020603050405020304" pitchFamily="18" charset="0"/>
              </a:rPr>
              <a:t> Родосский) - </a:t>
            </a:r>
            <a:r>
              <a:rPr lang="ru-RU"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усложненные </a:t>
            </a:r>
            <a:r>
              <a:rPr lang="ru-RU" sz="22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ракурсыв</a:t>
            </a:r>
            <a:r>
              <a:rPr lang="ru-RU" sz="2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применение роскошных драпировок и проработка мельчайших деталей.</a:t>
            </a:r>
            <a:endParaRPr lang="ru-RU" sz="2200" dirty="0">
              <a:solidFill>
                <a:schemeClr val="tx1"/>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BD3D9F69-AA35-4931-8EC5-3C67163DDA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484784"/>
            <a:ext cx="3672408" cy="5112567"/>
          </a:xfrm>
        </p:spPr>
      </p:pic>
      <p:pic>
        <p:nvPicPr>
          <p:cNvPr id="7" name="Рисунок 6">
            <a:extLst>
              <a:ext uri="{FF2B5EF4-FFF2-40B4-BE49-F238E27FC236}">
                <a16:creationId xmlns:a16="http://schemas.microsoft.com/office/drawing/2014/main" id="{03302BC4-2571-47DA-A930-F899974532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1484784"/>
            <a:ext cx="4464496" cy="5112567"/>
          </a:xfrm>
          <a:prstGeom prst="rect">
            <a:avLst/>
          </a:prstGeom>
        </p:spPr>
      </p:pic>
    </p:spTree>
    <p:extLst>
      <p:ext uri="{BB962C8B-B14F-4D97-AF65-F5344CB8AC3E}">
        <p14:creationId xmlns:p14="http://schemas.microsoft.com/office/powerpoint/2010/main" val="3415519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5"/>
            <a:ext cx="7886700" cy="903635"/>
          </a:xfrm>
        </p:spPr>
        <p:txBody>
          <a:bodyPr>
            <a:noAutofit/>
          </a:bodyPr>
          <a:lstStyle/>
          <a:p>
            <a:br>
              <a:rPr lang="ru-RU" sz="4000" b="1" dirty="0">
                <a:effectLst/>
                <a:latin typeface="Times New Roman" panose="02020603050405020304" pitchFamily="18" charset="0"/>
                <a:ea typeface="Calibri" panose="020F0502020204030204" pitchFamily="34" charset="0"/>
                <a:cs typeface="Times New Roman" panose="02020603050405020304" pitchFamily="18" charset="0"/>
              </a:rPr>
            </a:br>
            <a:r>
              <a:rPr lang="ru-RU" sz="4000" b="1" dirty="0">
                <a:effectLst/>
                <a:latin typeface="Segoe Print" panose="02000600000000000000" pitchFamily="2" charset="0"/>
                <a:ea typeface="Calibri" panose="020F0502020204030204" pitchFamily="34" charset="0"/>
                <a:cs typeface="Times New Roman" panose="02020603050405020304" pitchFamily="18" charset="0"/>
              </a:rPr>
              <a:t>Цели и задачи урока:</a:t>
            </a:r>
            <a:br>
              <a:rPr lang="ru-RU" sz="4000" dirty="0">
                <a:effectLst/>
                <a:latin typeface="Segoe Print" panose="02000600000000000000" pitchFamily="2" charset="0"/>
                <a:ea typeface="Calibri" panose="020F0502020204030204" pitchFamily="34" charset="0"/>
                <a:cs typeface="Times New Roman" panose="02020603050405020304" pitchFamily="18" charset="0"/>
              </a:rPr>
            </a:br>
            <a:endParaRPr lang="ru-RU" sz="4000" dirty="0">
              <a:latin typeface="Segoe Print" panose="02000600000000000000" pitchFamily="2" charset="0"/>
              <a:cs typeface="Times New Roman" panose="02020603050405020304" pitchFamily="18" charset="0"/>
            </a:endParaRPr>
          </a:p>
        </p:txBody>
      </p:sp>
      <p:sp>
        <p:nvSpPr>
          <p:cNvPr id="3" name="Текст 2"/>
          <p:cNvSpPr>
            <a:spLocks noGrp="1"/>
          </p:cNvSpPr>
          <p:nvPr>
            <p:ph type="body" sz="half" idx="2"/>
          </p:nvPr>
        </p:nvSpPr>
        <p:spPr>
          <a:xfrm>
            <a:off x="627459" y="2276872"/>
            <a:ext cx="8048997" cy="4581128"/>
          </a:xfrm>
        </p:spPr>
        <p:txBody>
          <a:bodyPr>
            <a:normAutofit lnSpcReduction="10000"/>
          </a:bodyPr>
          <a:lstStyle/>
          <a:p>
            <a:pPr marL="342900" lvl="0" indent="-342900" algn="just">
              <a:lnSpc>
                <a:spcPct val="107000"/>
              </a:lnSpc>
              <a:spcAft>
                <a:spcPts val="800"/>
              </a:spcAft>
              <a:buFont typeface="Arial" panose="020B0604020202020204" pitchFamily="34" charset="0"/>
              <a:buChar char="•"/>
              <a:tabLst>
                <a:tab pos="457200" algn="l"/>
              </a:tabLst>
            </a:pPr>
            <a:r>
              <a:rPr lang="ru-RU" sz="2400" b="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Способствовать формированию знаний учащихся о художественной культуре Древней Греции.</a:t>
            </a:r>
            <a:endParaRPr lang="ru-RU" sz="24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Lst>
            </a:pPr>
            <a:r>
              <a:rPr lang="ru-RU" sz="2400" b="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Познакомиться с шедеврами древнегреческой скульптуры греческих мастеров. </a:t>
            </a:r>
            <a:endParaRPr lang="ru-RU" sz="24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Lst>
            </a:pPr>
            <a:r>
              <a:rPr lang="ru-RU" sz="2400" b="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Научить выявлять характерные черты мироощущения древних греков, сравнивая пластические формы архаики, классики и эллинизма. </a:t>
            </a:r>
            <a:endParaRPr lang="ru-RU" sz="24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tabLst>
                <a:tab pos="457200" algn="l"/>
              </a:tabLst>
            </a:pPr>
            <a:r>
              <a:rPr lang="ru-RU" sz="2400" b="1" dirty="0">
                <a:solidFill>
                  <a:schemeClr val="bg2">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Научить рассматривать и анализировать скульптурные произведения; создать условия для формирования навыка построения полного ответа</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ru-RU" sz="2800" b="1" dirty="0">
              <a:solidFill>
                <a:schemeClr val="accent4">
                  <a:lumMod val="50000"/>
                </a:schemeClr>
              </a:solidFill>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9421B78D-2EDD-413B-ADE9-02B0D20B4E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216" y="260648"/>
            <a:ext cx="1997943" cy="1872208"/>
          </a:xfrm>
          <a:prstGeom prst="rect">
            <a:avLst/>
          </a:prstGeom>
        </p:spPr>
      </p:pic>
    </p:spTree>
    <p:extLst>
      <p:ext uri="{BB962C8B-B14F-4D97-AF65-F5344CB8AC3E}">
        <p14:creationId xmlns:p14="http://schemas.microsoft.com/office/powerpoint/2010/main" val="1132004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8A452A-1D3F-41F9-98CE-2F15A168C0CB}"/>
              </a:ext>
            </a:extLst>
          </p:cNvPr>
          <p:cNvSpPr>
            <a:spLocks noGrp="1"/>
          </p:cNvSpPr>
          <p:nvPr>
            <p:ph type="title"/>
          </p:nvPr>
        </p:nvSpPr>
        <p:spPr>
          <a:xfrm>
            <a:off x="395536" y="188641"/>
            <a:ext cx="8352928" cy="936103"/>
          </a:xfrm>
        </p:spPr>
        <p:txBody>
          <a:bodyPr/>
          <a:lstStyle/>
          <a:p>
            <a:pPr algn="just"/>
            <a:r>
              <a:rPr lang="ru-RU" sz="1800" dirty="0">
                <a:solidFill>
                  <a:schemeClr val="tx1"/>
                </a:solidFill>
                <a:effectLst/>
                <a:latin typeface="Times New Roman" panose="02020603050405020304" pitchFamily="18" charset="0"/>
                <a:ea typeface="Times New Roman" panose="02020603050405020304" pitchFamily="18" charset="0"/>
              </a:rPr>
              <a:t>«</a:t>
            </a:r>
            <a:r>
              <a:rPr lang="ru-RU" sz="2800" dirty="0">
                <a:solidFill>
                  <a:schemeClr val="tx1"/>
                </a:solidFill>
                <a:effectLst/>
                <a:latin typeface="Segoe Print" panose="02000600000000000000" pitchFamily="2" charset="0"/>
                <a:ea typeface="Times New Roman" panose="02020603050405020304" pitchFamily="18" charset="0"/>
              </a:rPr>
              <a:t>Галл, убивший свою жену и убивающий себя» (</a:t>
            </a:r>
            <a:r>
              <a:rPr lang="ru-RU" sz="2800" dirty="0">
                <a:solidFill>
                  <a:schemeClr val="tx1"/>
                </a:solidFill>
                <a:effectLst/>
                <a:latin typeface="Segoe Print" panose="02000600000000000000" pitchFamily="2" charset="0"/>
                <a:ea typeface="Calibri" panose="020F0502020204030204" pitchFamily="34" charset="0"/>
              </a:rPr>
              <a:t>предположительно, автор Эпигон)</a:t>
            </a:r>
            <a:endParaRPr lang="ru-RU" sz="2800" dirty="0">
              <a:solidFill>
                <a:schemeClr val="tx1"/>
              </a:solidFill>
              <a:latin typeface="Segoe Print" panose="02000600000000000000" pitchFamily="2" charset="0"/>
            </a:endParaRPr>
          </a:p>
        </p:txBody>
      </p:sp>
      <p:sp>
        <p:nvSpPr>
          <p:cNvPr id="3" name="Объект 2">
            <a:extLst>
              <a:ext uri="{FF2B5EF4-FFF2-40B4-BE49-F238E27FC236}">
                <a16:creationId xmlns:a16="http://schemas.microsoft.com/office/drawing/2014/main" id="{758BB140-2B6B-4DF0-BF24-7330E17F6DC1}"/>
              </a:ext>
            </a:extLst>
          </p:cNvPr>
          <p:cNvSpPr>
            <a:spLocks noGrp="1"/>
          </p:cNvSpPr>
          <p:nvPr>
            <p:ph sz="half" idx="1"/>
          </p:nvPr>
        </p:nvSpPr>
        <p:spPr>
          <a:xfrm>
            <a:off x="395536" y="1196752"/>
            <a:ext cx="4213376" cy="5472607"/>
          </a:xfrm>
        </p:spPr>
        <p:txBody>
          <a:bodyPr>
            <a:normAutofit lnSpcReduction="10000"/>
          </a:bodyPr>
          <a:lstStyle/>
          <a:p>
            <a:pPr marL="0" indent="0">
              <a:buNone/>
            </a:pPr>
            <a:endParaRPr lang="ru-RU"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ru-RU" sz="2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ru-RU" sz="2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Характерная </a:t>
            </a:r>
            <a:r>
              <a:rPr lang="ru-RU"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черта -драматизм. Галл обернулся, торжествуя, что умирает свободным. Образ галла полон героического пафоса, усиленного контрастом его могучей фигуры с бессильно падающим телом его жены. Группа построена на сложных ракурсах фигур, предельное напряжение воина подчеркнуто почти сверхъестественным поворотом головы.</a:t>
            </a:r>
            <a:endParaRPr lang="ru-RU" sz="2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6" name="Объект 5">
            <a:extLst>
              <a:ext uri="{FF2B5EF4-FFF2-40B4-BE49-F238E27FC236}">
                <a16:creationId xmlns:a16="http://schemas.microsoft.com/office/drawing/2014/main" id="{8B21C9B2-1B04-4C99-A9EA-8D1E1F71416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32040" y="1124744"/>
            <a:ext cx="3960440" cy="5733256"/>
          </a:xfrm>
        </p:spPr>
      </p:pic>
    </p:spTree>
    <p:extLst>
      <p:ext uri="{BB962C8B-B14F-4D97-AF65-F5344CB8AC3E}">
        <p14:creationId xmlns:p14="http://schemas.microsoft.com/office/powerpoint/2010/main" val="3304430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964201-9B94-4B3C-B99F-AF4C46DDD03D}"/>
              </a:ext>
            </a:extLst>
          </p:cNvPr>
          <p:cNvSpPr>
            <a:spLocks noGrp="1"/>
          </p:cNvSpPr>
          <p:nvPr>
            <p:ph type="title"/>
          </p:nvPr>
        </p:nvSpPr>
        <p:spPr>
          <a:xfrm>
            <a:off x="611560" y="116632"/>
            <a:ext cx="5112568" cy="1224136"/>
          </a:xfrm>
        </p:spPr>
        <p:txBody>
          <a:bodyPr>
            <a:normAutofit fontScale="90000"/>
          </a:bodyPr>
          <a:lstStyle/>
          <a:p>
            <a:pPr algn="ctr"/>
            <a:br>
              <a:rPr lang="ru-RU" sz="4400" dirty="0">
                <a:effectLst/>
                <a:latin typeface="Times New Roman" panose="02020603050405020304" pitchFamily="18" charset="0"/>
                <a:ea typeface="Calibri" panose="020F0502020204030204" pitchFamily="34" charset="0"/>
                <a:cs typeface="Times New Roman" panose="02020603050405020304" pitchFamily="18" charset="0"/>
              </a:rPr>
            </a:br>
            <a:r>
              <a:rPr lang="ru-RU" sz="44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Эпоха архаики</a:t>
            </a:r>
            <a:br>
              <a:rPr lang="ru-RU" sz="44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br>
            <a:r>
              <a:rPr lang="ru-RU" sz="22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(основные черты эпохи)</a:t>
            </a:r>
            <a:br>
              <a:rPr lang="ru-RU" sz="44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id="{7D9752D8-3841-4FB0-B00B-B37FF41A4647}"/>
              </a:ext>
            </a:extLst>
          </p:cNvPr>
          <p:cNvSpPr>
            <a:spLocks noGrp="1"/>
          </p:cNvSpPr>
          <p:nvPr>
            <p:ph idx="1"/>
          </p:nvPr>
        </p:nvSpPr>
        <p:spPr>
          <a:xfrm>
            <a:off x="840000" y="908720"/>
            <a:ext cx="4884128" cy="5616624"/>
          </a:xfrm>
        </p:spPr>
        <p:txBody>
          <a:bodyPr>
            <a:normAutofit fontScale="92500" lnSpcReduction="20000"/>
          </a:bodyPr>
          <a:lstStyle/>
          <a:p>
            <a:pPr marL="0" indent="0" algn="just">
              <a:lnSpc>
                <a:spcPct val="107000"/>
              </a:lnSpc>
              <a:spcAft>
                <a:spcPts val="800"/>
              </a:spcAft>
              <a:buNone/>
            </a:pPr>
            <a:r>
              <a:rPr lang="ru-RU"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скульптуры симметричны: одна половина тела — зеркальное отражение другой</a:t>
            </a:r>
          </a:p>
          <a:p>
            <a:pPr algn="just">
              <a:lnSpc>
                <a:spcPct val="107000"/>
              </a:lnSpc>
              <a:spcAft>
                <a:spcPts val="800"/>
              </a:spcAft>
            </a:pPr>
            <a:r>
              <a:rPr lang="ru-RU"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движение условно, динамика отсутствует</a:t>
            </a:r>
            <a:endParaRPr lang="ru-R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ru-RU"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возникновение на лицах статуй улыбки, призванной одухотворять их</a:t>
            </a:r>
            <a:endParaRPr lang="ru-R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ru-RU"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скульптуры все больше соответствуют пропорциям человеческого тела</a:t>
            </a:r>
            <a:endParaRPr lang="ru-R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ru-RU"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скульптура - это обобщенный, собирательный образ человека (отсутствует портретное сходство)</a:t>
            </a:r>
            <a:endParaRPr lang="ru-R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Рисунок 4">
            <a:extLst>
              <a:ext uri="{FF2B5EF4-FFF2-40B4-BE49-F238E27FC236}">
                <a16:creationId xmlns:a16="http://schemas.microsoft.com/office/drawing/2014/main" id="{EADAD45E-71CE-4A51-8AB2-04DC602FEA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1148080"/>
            <a:ext cx="2736304" cy="4561840"/>
          </a:xfrm>
          <a:prstGeom prst="rect">
            <a:avLst/>
          </a:prstGeom>
        </p:spPr>
      </p:pic>
    </p:spTree>
    <p:extLst>
      <p:ext uri="{BB962C8B-B14F-4D97-AF65-F5344CB8AC3E}">
        <p14:creationId xmlns:p14="http://schemas.microsoft.com/office/powerpoint/2010/main" val="3910988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91A6F8-619E-409F-B792-6FC37934874E}"/>
              </a:ext>
            </a:extLst>
          </p:cNvPr>
          <p:cNvSpPr>
            <a:spLocks noGrp="1"/>
          </p:cNvSpPr>
          <p:nvPr>
            <p:ph type="title"/>
          </p:nvPr>
        </p:nvSpPr>
        <p:spPr>
          <a:xfrm>
            <a:off x="179512" y="365127"/>
            <a:ext cx="4896544" cy="687610"/>
          </a:xfrm>
        </p:spPr>
        <p:txBody>
          <a:bodyPr>
            <a:normAutofit fontScale="90000"/>
          </a:bodyPr>
          <a:lstStyle/>
          <a:p>
            <a:pPr algn="ctr"/>
            <a:r>
              <a:rPr lang="ru-RU" sz="3600" dirty="0">
                <a:effectLst/>
                <a:latin typeface="Segoe Print" panose="02000600000000000000" pitchFamily="2" charset="0"/>
                <a:ea typeface="Calibri" panose="020F0502020204030204" pitchFamily="34" charset="0"/>
              </a:rPr>
              <a:t>Эпоха классицизма</a:t>
            </a:r>
            <a:br>
              <a:rPr lang="ru-RU" sz="3600" dirty="0">
                <a:effectLst/>
                <a:latin typeface="Segoe Print" panose="02000600000000000000" pitchFamily="2" charset="0"/>
                <a:ea typeface="Calibri" panose="020F0502020204030204" pitchFamily="34" charset="0"/>
              </a:rPr>
            </a:br>
            <a:r>
              <a:rPr lang="ru-RU" sz="22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(основные черты эпохи)</a:t>
            </a:r>
            <a:endParaRPr lang="ru-RU" sz="2200" dirty="0">
              <a:latin typeface="Segoe Print" panose="02000600000000000000" pitchFamily="2" charset="0"/>
            </a:endParaRPr>
          </a:p>
        </p:txBody>
      </p:sp>
      <p:sp>
        <p:nvSpPr>
          <p:cNvPr id="3" name="Объект 2">
            <a:extLst>
              <a:ext uri="{FF2B5EF4-FFF2-40B4-BE49-F238E27FC236}">
                <a16:creationId xmlns:a16="http://schemas.microsoft.com/office/drawing/2014/main" id="{E786C873-942B-4432-AF19-B79AC85BBA20}"/>
              </a:ext>
            </a:extLst>
          </p:cNvPr>
          <p:cNvSpPr>
            <a:spLocks noGrp="1"/>
          </p:cNvSpPr>
          <p:nvPr>
            <p:ph idx="1"/>
          </p:nvPr>
        </p:nvSpPr>
        <p:spPr>
          <a:xfrm>
            <a:off x="179512" y="1340768"/>
            <a:ext cx="6480720" cy="5400600"/>
          </a:xfrm>
        </p:spPr>
        <p:txBody>
          <a:bodyPr>
            <a:normAutofit lnSpcReduction="10000"/>
          </a:bodyPr>
          <a:lstStyle/>
          <a:p>
            <a:pPr algn="just">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тщательная проработка мелких деталей</a:t>
            </a:r>
          </a:p>
          <a:p>
            <a:pPr algn="just">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скульпторы переходят от статичности к динамике, усложняют позы, появляется асимметрия, внутреннее движение</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гармоничное сочетание энергии движения и величественности фигуры</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в скульптурах конца периода высокой классики появляются акценты на духовный мир человека</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скульптуре периода поздней классики характерны не только пластичность движений, но и проявлением драматизма и чувственного мира человека</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широкое распространение получил мрамор</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утверждение достоинства и величия человека-гражданина становится главной задачей греческой скульптуры эпохи классики (ваятели проявляли внимание к конкретному человеку, его индивидуальности)</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появляется драматизм и сложнейшая гамма человеческих чувств</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изображения людей и богов в моменты аффекта</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изысканность и эффектность поз</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0000"/>
              </a:lnSpc>
              <a:spcBef>
                <a:spcPts val="0"/>
              </a:spcBef>
            </a:pPr>
            <a:r>
              <a:rPr lang="ru-RU"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гармоническое сочетание идеальной физической красоты и одухотворенности</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F6556F9F-3009-4255-8A55-147792ED4A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116632"/>
            <a:ext cx="1872208" cy="3195736"/>
          </a:xfrm>
          <a:prstGeom prst="rect">
            <a:avLst/>
          </a:prstGeom>
        </p:spPr>
      </p:pic>
      <p:pic>
        <p:nvPicPr>
          <p:cNvPr id="8" name="Рисунок 7">
            <a:extLst>
              <a:ext uri="{FF2B5EF4-FFF2-40B4-BE49-F238E27FC236}">
                <a16:creationId xmlns:a16="http://schemas.microsoft.com/office/drawing/2014/main" id="{7F4BDA97-481E-41BE-9664-B7EC8D9A62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3545632"/>
            <a:ext cx="1872208" cy="3195736"/>
          </a:xfrm>
          <a:prstGeom prst="rect">
            <a:avLst/>
          </a:prstGeom>
        </p:spPr>
      </p:pic>
    </p:spTree>
    <p:extLst>
      <p:ext uri="{BB962C8B-B14F-4D97-AF65-F5344CB8AC3E}">
        <p14:creationId xmlns:p14="http://schemas.microsoft.com/office/powerpoint/2010/main" val="2105553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1DC6A9-84EC-4A87-AC04-FA27619B7039}"/>
              </a:ext>
            </a:extLst>
          </p:cNvPr>
          <p:cNvSpPr>
            <a:spLocks noGrp="1"/>
          </p:cNvSpPr>
          <p:nvPr>
            <p:ph type="title"/>
          </p:nvPr>
        </p:nvSpPr>
        <p:spPr>
          <a:xfrm>
            <a:off x="1259632" y="188641"/>
            <a:ext cx="4320480" cy="936103"/>
          </a:xfrm>
        </p:spPr>
        <p:txBody>
          <a:bodyPr>
            <a:normAutofit fontScale="90000"/>
          </a:bodyPr>
          <a:lstStyle/>
          <a:p>
            <a:pPr algn="ctr"/>
            <a:br>
              <a:rPr lang="ru-RU" sz="3600" dirty="0">
                <a:effectLst/>
                <a:latin typeface="Segoe Print" panose="02000600000000000000" pitchFamily="2" charset="0"/>
                <a:ea typeface="Calibri" panose="020F0502020204030204" pitchFamily="34" charset="0"/>
                <a:cs typeface="Times New Roman" panose="02020603050405020304" pitchFamily="18" charset="0"/>
              </a:rPr>
            </a:br>
            <a:r>
              <a:rPr lang="ru-RU" sz="36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Эпоха эллинизма</a:t>
            </a:r>
            <a:br>
              <a:rPr lang="ru-RU" sz="36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br>
            <a:r>
              <a:rPr lang="ru-RU" sz="2200" dirty="0">
                <a:solidFill>
                  <a:schemeClr val="tx1"/>
                </a:solidFill>
                <a:effectLst/>
                <a:latin typeface="Segoe Print" panose="02000600000000000000" pitchFamily="2" charset="0"/>
                <a:ea typeface="Calibri" panose="020F0502020204030204" pitchFamily="34" charset="0"/>
                <a:cs typeface="Times New Roman" panose="02020603050405020304" pitchFamily="18" charset="0"/>
              </a:rPr>
              <a:t>(основные черты эпохи)</a:t>
            </a:r>
            <a:br>
              <a:rPr lang="ru-RU" sz="2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lang="ru-RU" sz="2200" dirty="0">
              <a:solidFill>
                <a:schemeClr val="tx1"/>
              </a:solidFill>
            </a:endParaRPr>
          </a:p>
        </p:txBody>
      </p:sp>
      <p:sp>
        <p:nvSpPr>
          <p:cNvPr id="3" name="Объект 2">
            <a:extLst>
              <a:ext uri="{FF2B5EF4-FFF2-40B4-BE49-F238E27FC236}">
                <a16:creationId xmlns:a16="http://schemas.microsoft.com/office/drawing/2014/main" id="{9874052F-34B3-46EB-A7DA-E052AA8C0F51}"/>
              </a:ext>
            </a:extLst>
          </p:cNvPr>
          <p:cNvSpPr>
            <a:spLocks noGrp="1"/>
          </p:cNvSpPr>
          <p:nvPr>
            <p:ph idx="1"/>
          </p:nvPr>
        </p:nvSpPr>
        <p:spPr>
          <a:xfrm>
            <a:off x="251520" y="1268760"/>
            <a:ext cx="5760640" cy="5400599"/>
          </a:xfrm>
        </p:spPr>
        <p:txBody>
          <a:bodyPr>
            <a:normAutofit fontScale="25000" lnSpcReduction="20000"/>
          </a:bodyPr>
          <a:lstStyle/>
          <a:p>
            <a:pPr algn="just" fontAlgn="base">
              <a:lnSpc>
                <a:spcPct val="120000"/>
              </a:lnSpc>
              <a:spcBef>
                <a:spcPts val="0"/>
              </a:spcBef>
            </a:pPr>
            <a:r>
              <a:rPr lang="ru-RU" sz="8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усложнение ракурсов, применение роскошных драпировок</a:t>
            </a:r>
            <a:endParaRPr lang="ru-RU" sz="8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20000"/>
              </a:lnSpc>
              <a:spcBef>
                <a:spcPts val="0"/>
              </a:spcBef>
            </a:pPr>
            <a:r>
              <a:rPr lang="ru-RU" sz="8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придание работам эмоциональности и темперамента </a:t>
            </a:r>
            <a:endParaRPr lang="ru-RU" sz="8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20000"/>
              </a:lnSpc>
              <a:spcBef>
                <a:spcPts val="0"/>
              </a:spcBef>
            </a:pPr>
            <a:r>
              <a:rPr lang="ru-RU" sz="8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рост спроса на скульптурную продукцию снизил ее художественный уровень по сравнению с классической скульптурой</a:t>
            </a:r>
            <a:endParaRPr lang="ru-RU" sz="8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20000"/>
              </a:lnSpc>
              <a:spcBef>
                <a:spcPts val="0"/>
              </a:spcBef>
            </a:pPr>
            <a:r>
              <a:rPr lang="ru-RU" sz="8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одновременно с классическими образцами появляются гигантомания и скульптурная миниатюра </a:t>
            </a:r>
            <a:endParaRPr lang="ru-RU" sz="8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20000"/>
              </a:lnSpc>
              <a:spcBef>
                <a:spcPts val="0"/>
              </a:spcBef>
            </a:pPr>
            <a:r>
              <a:rPr lang="ru-RU" sz="8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усиливается экспрессия движений, вихрь чувств и переживаний интерес к острым, драматическим сюжетам</a:t>
            </a:r>
            <a:endParaRPr lang="ru-RU" sz="8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20000"/>
              </a:lnSpc>
              <a:spcBef>
                <a:spcPts val="0"/>
              </a:spcBef>
            </a:pPr>
            <a:r>
              <a:rPr lang="ru-RU" sz="8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появляются темы старости, детства, скорби и даже смерти </a:t>
            </a:r>
            <a:endParaRPr lang="ru-RU" sz="8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88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ru-RU" dirty="0"/>
          </a:p>
        </p:txBody>
      </p:sp>
      <p:pic>
        <p:nvPicPr>
          <p:cNvPr id="5" name="Рисунок 4">
            <a:extLst>
              <a:ext uri="{FF2B5EF4-FFF2-40B4-BE49-F238E27FC236}">
                <a16:creationId xmlns:a16="http://schemas.microsoft.com/office/drawing/2014/main" id="{4018412C-52DC-4D26-9EBE-4120B70D4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224" y="188641"/>
            <a:ext cx="2304256" cy="3024335"/>
          </a:xfrm>
          <a:prstGeom prst="rect">
            <a:avLst/>
          </a:prstGeom>
        </p:spPr>
      </p:pic>
      <p:pic>
        <p:nvPicPr>
          <p:cNvPr id="7" name="Рисунок 6">
            <a:extLst>
              <a:ext uri="{FF2B5EF4-FFF2-40B4-BE49-F238E27FC236}">
                <a16:creationId xmlns:a16="http://schemas.microsoft.com/office/drawing/2014/main" id="{122EE466-86CB-4CA1-9B79-0981050869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8224" y="3284984"/>
            <a:ext cx="2304256" cy="3384375"/>
          </a:xfrm>
          <a:prstGeom prst="rect">
            <a:avLst/>
          </a:prstGeom>
        </p:spPr>
      </p:pic>
    </p:spTree>
    <p:extLst>
      <p:ext uri="{BB962C8B-B14F-4D97-AF65-F5344CB8AC3E}">
        <p14:creationId xmlns:p14="http://schemas.microsoft.com/office/powerpoint/2010/main" val="3363265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007527348"/>
              </p:ext>
            </p:extLst>
          </p:nvPr>
        </p:nvGraphicFramePr>
        <p:xfrm>
          <a:off x="323528" y="332656"/>
          <a:ext cx="8496944" cy="6128099"/>
        </p:xfrm>
        <a:graphic>
          <a:graphicData uri="http://schemas.openxmlformats.org/drawingml/2006/table">
            <a:tbl>
              <a:tblPr firstRow="1" bandRow="1">
                <a:tableStyleId>{5C22544A-7EE6-4342-B048-85BDC9FD1C3A}</a:tableStyleId>
              </a:tblPr>
              <a:tblGrid>
                <a:gridCol w="1783645">
                  <a:extLst>
                    <a:ext uri="{9D8B030D-6E8A-4147-A177-3AD203B41FA5}">
                      <a16:colId xmlns:a16="http://schemas.microsoft.com/office/drawing/2014/main" val="20000"/>
                    </a:ext>
                  </a:extLst>
                </a:gridCol>
                <a:gridCol w="1629063">
                  <a:extLst>
                    <a:ext uri="{9D8B030D-6E8A-4147-A177-3AD203B41FA5}">
                      <a16:colId xmlns:a16="http://schemas.microsoft.com/office/drawing/2014/main" val="20001"/>
                    </a:ext>
                  </a:extLst>
                </a:gridCol>
                <a:gridCol w="2548858">
                  <a:extLst>
                    <a:ext uri="{9D8B030D-6E8A-4147-A177-3AD203B41FA5}">
                      <a16:colId xmlns:a16="http://schemas.microsoft.com/office/drawing/2014/main" val="20002"/>
                    </a:ext>
                  </a:extLst>
                </a:gridCol>
                <a:gridCol w="2535378">
                  <a:extLst>
                    <a:ext uri="{9D8B030D-6E8A-4147-A177-3AD203B41FA5}">
                      <a16:colId xmlns:a16="http://schemas.microsoft.com/office/drawing/2014/main" val="20003"/>
                    </a:ext>
                  </a:extLst>
                </a:gridCol>
              </a:tblGrid>
              <a:tr h="735463">
                <a:tc>
                  <a:txBody>
                    <a:bodyPr/>
                    <a:lstStyle/>
                    <a:p>
                      <a:endParaRPr lang="ru-RU" dirty="0"/>
                    </a:p>
                  </a:txBody>
                  <a:tcPr/>
                </a:tc>
                <a:tc>
                  <a:txBody>
                    <a:bodyPr/>
                    <a:lstStyle/>
                    <a:p>
                      <a:r>
                        <a:rPr lang="ru-RU" sz="1600" b="1" dirty="0">
                          <a:solidFill>
                            <a:schemeClr val="tx1"/>
                          </a:solidFill>
                        </a:rPr>
                        <a:t>Архаика</a:t>
                      </a:r>
                    </a:p>
                    <a:p>
                      <a:r>
                        <a:rPr lang="ru-RU" sz="1600" dirty="0">
                          <a:solidFill>
                            <a:schemeClr val="tx1"/>
                          </a:solidFill>
                        </a:rPr>
                        <a:t> </a:t>
                      </a:r>
                      <a:r>
                        <a:rPr lang="en-US" sz="1600" dirty="0">
                          <a:solidFill>
                            <a:schemeClr val="tx1"/>
                          </a:solidFill>
                        </a:rPr>
                        <a:t>VI</a:t>
                      </a:r>
                      <a:r>
                        <a:rPr lang="ru-RU" sz="1600" dirty="0">
                          <a:solidFill>
                            <a:schemeClr val="tx1"/>
                          </a:solidFill>
                        </a:rPr>
                        <a:t> в. до н.э.</a:t>
                      </a:r>
                    </a:p>
                  </a:txBody>
                  <a:tcPr/>
                </a:tc>
                <a:tc>
                  <a:txBody>
                    <a:bodyPr/>
                    <a:lstStyle/>
                    <a:p>
                      <a:r>
                        <a:rPr lang="ru-RU" sz="1600" dirty="0">
                          <a:solidFill>
                            <a:schemeClr val="tx1"/>
                          </a:solidFill>
                        </a:rPr>
                        <a:t>Классика</a:t>
                      </a:r>
                      <a:r>
                        <a:rPr lang="en-US" sz="1600" dirty="0">
                          <a:solidFill>
                            <a:schemeClr val="tx1"/>
                          </a:solidFill>
                        </a:rPr>
                        <a:t> </a:t>
                      </a:r>
                      <a:r>
                        <a:rPr lang="ru-RU" sz="1600" dirty="0">
                          <a:solidFill>
                            <a:schemeClr val="tx1"/>
                          </a:solidFill>
                        </a:rPr>
                        <a:t>нач. </a:t>
                      </a:r>
                      <a:r>
                        <a:rPr lang="en-US" sz="1600" dirty="0">
                          <a:solidFill>
                            <a:schemeClr val="tx1"/>
                          </a:solidFill>
                        </a:rPr>
                        <a:t>V</a:t>
                      </a:r>
                      <a:r>
                        <a:rPr lang="ru-RU" sz="1600" dirty="0">
                          <a:solidFill>
                            <a:schemeClr val="tx1"/>
                          </a:solidFill>
                        </a:rPr>
                        <a:t> в. до н.э.- </a:t>
                      </a:r>
                      <a:r>
                        <a:rPr lang="en-US" sz="1600" dirty="0">
                          <a:solidFill>
                            <a:schemeClr val="tx1"/>
                          </a:solidFill>
                        </a:rPr>
                        <a:t>IV</a:t>
                      </a:r>
                      <a:r>
                        <a:rPr lang="ru-RU" sz="1600" dirty="0">
                          <a:solidFill>
                            <a:schemeClr val="tx1"/>
                          </a:solidFill>
                        </a:rPr>
                        <a:t> в. до н.э.</a:t>
                      </a:r>
                    </a:p>
                  </a:txBody>
                  <a:tcPr/>
                </a:tc>
                <a:tc>
                  <a:txBody>
                    <a:bodyPr/>
                    <a:lstStyle/>
                    <a:p>
                      <a:r>
                        <a:rPr lang="ru-RU" sz="1600" dirty="0">
                          <a:solidFill>
                            <a:schemeClr val="tx1"/>
                          </a:solidFill>
                        </a:rPr>
                        <a:t>Эллинизм </a:t>
                      </a:r>
                      <a:r>
                        <a:rPr lang="en-US" sz="1600" dirty="0">
                          <a:solidFill>
                            <a:schemeClr val="tx1"/>
                          </a:solidFill>
                        </a:rPr>
                        <a:t>III</a:t>
                      </a:r>
                      <a:r>
                        <a:rPr lang="ru-RU" sz="1600" dirty="0">
                          <a:solidFill>
                            <a:schemeClr val="tx1"/>
                          </a:solidFill>
                        </a:rPr>
                        <a:t> в. до н.э.- </a:t>
                      </a:r>
                      <a:r>
                        <a:rPr lang="en-US" sz="1600" dirty="0">
                          <a:solidFill>
                            <a:schemeClr val="tx1"/>
                          </a:solidFill>
                        </a:rPr>
                        <a:t>I</a:t>
                      </a:r>
                      <a:r>
                        <a:rPr lang="ru-RU" sz="1600" dirty="0">
                          <a:solidFill>
                            <a:schemeClr val="tx1"/>
                          </a:solidFill>
                        </a:rPr>
                        <a:t> в. до н.э.</a:t>
                      </a:r>
                    </a:p>
                  </a:txBody>
                  <a:tcPr/>
                </a:tc>
                <a:extLst>
                  <a:ext uri="{0D108BD9-81ED-4DB2-BD59-A6C34878D82A}">
                    <a16:rowId xmlns:a16="http://schemas.microsoft.com/office/drawing/2014/main" val="10000"/>
                  </a:ext>
                </a:extLst>
              </a:tr>
              <a:tr h="16771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b="1" dirty="0"/>
                        <a:t>Название</a:t>
                      </a:r>
                      <a:endParaRPr lang="ru-RU" sz="1500" dirty="0"/>
                    </a:p>
                    <a:p>
                      <a:endParaRPr lang="ru-RU" sz="1500" b="1" dirty="0"/>
                    </a:p>
                  </a:txBody>
                  <a:tcPr/>
                </a:tc>
                <a:tc>
                  <a:txBody>
                    <a:bodyPr/>
                    <a:lstStyle/>
                    <a:p>
                      <a:pPr algn="ctr"/>
                      <a:endParaRPr lang="ru-RU" sz="1500" dirty="0">
                        <a:latin typeface="Times New Roman" panose="02020603050405020304" pitchFamily="18" charset="0"/>
                        <a:cs typeface="Times New Roman" panose="02020603050405020304" pitchFamily="18" charset="0"/>
                      </a:endParaRPr>
                    </a:p>
                  </a:txBody>
                  <a:tcPr/>
                </a:tc>
                <a:tc>
                  <a:txBody>
                    <a:bodyPr/>
                    <a:lstStyle/>
                    <a:p>
                      <a:endParaRPr lang="ru-RU" sz="1500" baseline="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97226372"/>
                  </a:ext>
                </a:extLst>
              </a:tr>
              <a:tr h="537720">
                <a:tc>
                  <a:txBody>
                    <a:bodyPr/>
                    <a:lstStyle/>
                    <a:p>
                      <a:r>
                        <a:rPr lang="ru-RU" sz="1500" b="1" dirty="0"/>
                        <a:t>Скульпторы</a:t>
                      </a:r>
                    </a:p>
                  </a:txBody>
                  <a:tcPr/>
                </a:tc>
                <a:tc>
                  <a:txBody>
                    <a:bodyPr/>
                    <a:lstStyle/>
                    <a:p>
                      <a:pPr algn="ctr"/>
                      <a:endParaRPr lang="ru-RU" sz="15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500" baseline="0" dirty="0">
                        <a:latin typeface="Times New Roman" panose="02020603050405020304" pitchFamily="18" charset="0"/>
                        <a:cs typeface="Times New Roman" panose="02020603050405020304" pitchFamily="18" charset="0"/>
                      </a:endParaRPr>
                    </a:p>
                  </a:txBody>
                  <a:tcPr/>
                </a:tc>
                <a:tc>
                  <a:txBody>
                    <a:bodyPr/>
                    <a:lstStyle/>
                    <a:p>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849033">
                <a:tc>
                  <a:txBody>
                    <a:bodyPr/>
                    <a:lstStyle/>
                    <a:p>
                      <a:r>
                        <a:rPr lang="ru-RU" sz="1500" b="1" dirty="0"/>
                        <a:t>Психологический портрет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5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500" dirty="0">
                        <a:latin typeface="Times New Roman" panose="02020603050405020304" pitchFamily="18" charset="0"/>
                        <a:cs typeface="Times New Roman" panose="02020603050405020304" pitchFamily="18" charset="0"/>
                      </a:endParaRPr>
                    </a:p>
                  </a:txBody>
                  <a:tcPr/>
                </a:tc>
                <a:tc>
                  <a:txBody>
                    <a:bodyPr/>
                    <a:lstStyle/>
                    <a:p>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1092288">
                <a:tc>
                  <a:txBody>
                    <a:bodyPr/>
                    <a:lstStyle/>
                    <a:p>
                      <a:r>
                        <a:rPr lang="ru-RU" sz="1500" b="1" dirty="0"/>
                        <a:t>Передача</a:t>
                      </a:r>
                      <a:r>
                        <a:rPr lang="ru-RU" sz="1500" b="1" baseline="0" dirty="0"/>
                        <a:t> движения</a:t>
                      </a:r>
                      <a:endParaRPr lang="ru-RU" sz="15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500" dirty="0">
                        <a:latin typeface="Times New Roman" panose="02020603050405020304" pitchFamily="18" charset="0"/>
                        <a:cs typeface="Times New Roman" panose="02020603050405020304" pitchFamily="18" charset="0"/>
                      </a:endParaRPr>
                    </a:p>
                  </a:txBody>
                  <a:tcPr/>
                </a:tc>
                <a:tc>
                  <a:txBody>
                    <a:bodyPr/>
                    <a:lstStyle/>
                    <a:p>
                      <a:endParaRPr lang="ru-RU" sz="1500" dirty="0">
                        <a:latin typeface="Times New Roman" panose="02020603050405020304" pitchFamily="18" charset="0"/>
                        <a:cs typeface="Times New Roman" panose="02020603050405020304" pitchFamily="18" charset="0"/>
                      </a:endParaRPr>
                    </a:p>
                  </a:txBody>
                  <a:tcPr/>
                </a:tc>
                <a:tc>
                  <a:txBody>
                    <a:bodyPr/>
                    <a:lstStyle/>
                    <a:p>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1236444">
                <a:tc>
                  <a:txBody>
                    <a:bodyPr/>
                    <a:lstStyle/>
                    <a:p>
                      <a:r>
                        <a:rPr lang="ru-RU" sz="1500" b="1" dirty="0"/>
                        <a:t>Художественно-выразительные средства</a:t>
                      </a:r>
                    </a:p>
                  </a:txBody>
                  <a:tcPr/>
                </a:tc>
                <a:tc>
                  <a:txBody>
                    <a:bodyPr/>
                    <a:lstStyle/>
                    <a:p>
                      <a:endParaRPr lang="ru-RU" sz="15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500" dirty="0">
                        <a:latin typeface="Times New Roman" panose="02020603050405020304" pitchFamily="18" charset="0"/>
                        <a:cs typeface="Times New Roman" panose="02020603050405020304" pitchFamily="18" charset="0"/>
                      </a:endParaRPr>
                    </a:p>
                  </a:txBody>
                  <a:tcPr/>
                </a:tc>
                <a:tc>
                  <a:txBody>
                    <a:bodyPr/>
                    <a:lstStyle/>
                    <a:p>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60250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4175905696"/>
              </p:ext>
            </p:extLst>
          </p:nvPr>
        </p:nvGraphicFramePr>
        <p:xfrm>
          <a:off x="179512" y="116632"/>
          <a:ext cx="8856984" cy="6633394"/>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2808312">
                  <a:extLst>
                    <a:ext uri="{9D8B030D-6E8A-4147-A177-3AD203B41FA5}">
                      <a16:colId xmlns:a16="http://schemas.microsoft.com/office/drawing/2014/main" val="20002"/>
                    </a:ext>
                  </a:extLst>
                </a:gridCol>
                <a:gridCol w="2808312">
                  <a:extLst>
                    <a:ext uri="{9D8B030D-6E8A-4147-A177-3AD203B41FA5}">
                      <a16:colId xmlns:a16="http://schemas.microsoft.com/office/drawing/2014/main" val="20003"/>
                    </a:ext>
                  </a:extLst>
                </a:gridCol>
              </a:tblGrid>
              <a:tr h="761895">
                <a:tc>
                  <a:txBody>
                    <a:bodyPr/>
                    <a:lstStyle/>
                    <a:p>
                      <a:endParaRPr lang="ru-RU" dirty="0">
                        <a:solidFill>
                          <a:schemeClr val="tx1"/>
                        </a:solidFill>
                      </a:endParaRPr>
                    </a:p>
                  </a:txBody>
                  <a:tcPr/>
                </a:tc>
                <a:tc>
                  <a:txBody>
                    <a:bodyPr/>
                    <a:lstStyle/>
                    <a:p>
                      <a:r>
                        <a:rPr lang="ru-RU" sz="1600" b="1" dirty="0">
                          <a:solidFill>
                            <a:schemeClr val="tx1"/>
                          </a:solidFill>
                        </a:rPr>
                        <a:t>Архаика</a:t>
                      </a:r>
                    </a:p>
                    <a:p>
                      <a:r>
                        <a:rPr lang="ru-RU" sz="1600" b="1" dirty="0">
                          <a:solidFill>
                            <a:schemeClr val="tx1"/>
                          </a:solidFill>
                        </a:rPr>
                        <a:t> </a:t>
                      </a:r>
                      <a:r>
                        <a:rPr lang="en-US" sz="1600" b="1" dirty="0">
                          <a:solidFill>
                            <a:schemeClr val="tx1"/>
                          </a:solidFill>
                        </a:rPr>
                        <a:t>VI</a:t>
                      </a:r>
                      <a:r>
                        <a:rPr lang="ru-RU" sz="1600" b="1" dirty="0">
                          <a:solidFill>
                            <a:schemeClr val="tx1"/>
                          </a:solidFill>
                        </a:rPr>
                        <a:t> в. до н.э.</a:t>
                      </a:r>
                    </a:p>
                  </a:txBody>
                  <a:tcPr/>
                </a:tc>
                <a:tc>
                  <a:txBody>
                    <a:bodyPr/>
                    <a:lstStyle/>
                    <a:p>
                      <a:r>
                        <a:rPr lang="ru-RU" sz="1600" b="1" dirty="0">
                          <a:solidFill>
                            <a:schemeClr val="tx1"/>
                          </a:solidFill>
                        </a:rPr>
                        <a:t>Классика</a:t>
                      </a:r>
                      <a:r>
                        <a:rPr lang="en-US" sz="1600" b="1" dirty="0">
                          <a:solidFill>
                            <a:schemeClr val="tx1"/>
                          </a:solidFill>
                        </a:rPr>
                        <a:t> </a:t>
                      </a:r>
                      <a:r>
                        <a:rPr lang="ru-RU" sz="1600" b="1" dirty="0">
                          <a:solidFill>
                            <a:schemeClr val="tx1"/>
                          </a:solidFill>
                        </a:rPr>
                        <a:t>нач. </a:t>
                      </a:r>
                      <a:r>
                        <a:rPr lang="en-US" sz="1600" b="1" dirty="0">
                          <a:solidFill>
                            <a:schemeClr val="tx1"/>
                          </a:solidFill>
                        </a:rPr>
                        <a:t>V</a:t>
                      </a:r>
                      <a:r>
                        <a:rPr lang="ru-RU" sz="1600" b="1" dirty="0">
                          <a:solidFill>
                            <a:schemeClr val="tx1"/>
                          </a:solidFill>
                        </a:rPr>
                        <a:t> в. до н.э.- </a:t>
                      </a:r>
                      <a:r>
                        <a:rPr lang="en-US" sz="1600" b="1" dirty="0">
                          <a:solidFill>
                            <a:schemeClr val="tx1"/>
                          </a:solidFill>
                        </a:rPr>
                        <a:t>IV</a:t>
                      </a:r>
                      <a:r>
                        <a:rPr lang="ru-RU" sz="1600" b="1" dirty="0">
                          <a:solidFill>
                            <a:schemeClr val="tx1"/>
                          </a:solidFill>
                        </a:rPr>
                        <a:t> в. до н.э.</a:t>
                      </a:r>
                    </a:p>
                  </a:txBody>
                  <a:tcPr/>
                </a:tc>
                <a:tc>
                  <a:txBody>
                    <a:bodyPr/>
                    <a:lstStyle/>
                    <a:p>
                      <a:r>
                        <a:rPr lang="ru-RU" sz="1600" b="1" dirty="0">
                          <a:solidFill>
                            <a:schemeClr val="tx1"/>
                          </a:solidFill>
                        </a:rPr>
                        <a:t>Эллинизм </a:t>
                      </a:r>
                      <a:r>
                        <a:rPr lang="en-US" sz="1600" b="1" dirty="0">
                          <a:solidFill>
                            <a:schemeClr val="tx1"/>
                          </a:solidFill>
                        </a:rPr>
                        <a:t>III</a:t>
                      </a:r>
                      <a:r>
                        <a:rPr lang="ru-RU" sz="1600" b="1" dirty="0">
                          <a:solidFill>
                            <a:schemeClr val="tx1"/>
                          </a:solidFill>
                        </a:rPr>
                        <a:t> в. до н.э.- </a:t>
                      </a:r>
                      <a:r>
                        <a:rPr lang="en-US" sz="1600" b="1" dirty="0">
                          <a:solidFill>
                            <a:schemeClr val="tx1"/>
                          </a:solidFill>
                        </a:rPr>
                        <a:t>I</a:t>
                      </a:r>
                      <a:r>
                        <a:rPr lang="ru-RU" sz="1600" b="1" dirty="0">
                          <a:solidFill>
                            <a:schemeClr val="tx1"/>
                          </a:solidFill>
                        </a:rPr>
                        <a:t> в. до н.э.</a:t>
                      </a:r>
                    </a:p>
                  </a:txBody>
                  <a:tcPr/>
                </a:tc>
                <a:extLst>
                  <a:ext uri="{0D108BD9-81ED-4DB2-BD59-A6C34878D82A}">
                    <a16:rowId xmlns:a16="http://schemas.microsoft.com/office/drawing/2014/main" val="10000"/>
                  </a:ext>
                </a:extLst>
              </a:tr>
              <a:tr h="1737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b="1" dirty="0"/>
                        <a:t>Название</a:t>
                      </a:r>
                      <a:endParaRPr lang="ru-RU" sz="1500" dirty="0"/>
                    </a:p>
                    <a:p>
                      <a:endParaRPr lang="ru-RU" sz="1500" b="1" dirty="0"/>
                    </a:p>
                  </a:txBody>
                  <a:tcPr/>
                </a:tc>
                <a:tc>
                  <a:txBody>
                    <a:bodyPr/>
                    <a:lstStyle/>
                    <a:p>
                      <a:pPr algn="ctr"/>
                      <a:r>
                        <a:rPr lang="ru-RU" sz="1500" dirty="0" err="1">
                          <a:latin typeface="Times New Roman" panose="02020603050405020304" pitchFamily="18" charset="0"/>
                          <a:cs typeface="Times New Roman" panose="02020603050405020304" pitchFamily="18" charset="0"/>
                        </a:rPr>
                        <a:t>Курос</a:t>
                      </a:r>
                      <a:r>
                        <a:rPr lang="ru-RU" sz="1500" dirty="0">
                          <a:latin typeface="Times New Roman" panose="02020603050405020304" pitchFamily="18" charset="0"/>
                          <a:cs typeface="Times New Roman" panose="02020603050405020304" pitchFamily="18" charset="0"/>
                        </a:rPr>
                        <a:t> (юноша)</a:t>
                      </a:r>
                    </a:p>
                    <a:p>
                      <a:pPr algn="ctr"/>
                      <a:r>
                        <a:rPr lang="ru-RU" sz="1500" dirty="0">
                          <a:latin typeface="Times New Roman" panose="02020603050405020304" pitchFamily="18" charset="0"/>
                          <a:cs typeface="Times New Roman" panose="02020603050405020304" pitchFamily="18" charset="0"/>
                        </a:rPr>
                        <a:t>Кора (девушка)</a:t>
                      </a:r>
                    </a:p>
                  </a:txBody>
                  <a:tcPr/>
                </a:tc>
                <a:tc>
                  <a:txBody>
                    <a:bodyPr/>
                    <a:lstStyle/>
                    <a:p>
                      <a:r>
                        <a:rPr lang="ru-RU" sz="1500" dirty="0" err="1">
                          <a:latin typeface="Times New Roman" panose="02020603050405020304" pitchFamily="18" charset="0"/>
                          <a:cs typeface="Times New Roman" panose="02020603050405020304" pitchFamily="18" charset="0"/>
                        </a:rPr>
                        <a:t>Дорифор</a:t>
                      </a:r>
                      <a:r>
                        <a:rPr lang="ru-RU" sz="1500" dirty="0">
                          <a:latin typeface="Times New Roman" panose="02020603050405020304" pitchFamily="18" charset="0"/>
                          <a:cs typeface="Times New Roman" panose="02020603050405020304" pitchFamily="18" charset="0"/>
                        </a:rPr>
                        <a:t> (Копьеносец)</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dirty="0">
                          <a:solidFill>
                            <a:schemeClr val="dk1"/>
                          </a:solidFill>
                          <a:effectLst/>
                          <a:latin typeface="Times New Roman" panose="02020603050405020304" pitchFamily="18" charset="0"/>
                          <a:ea typeface="+mn-ea"/>
                          <a:cs typeface="Times New Roman" panose="02020603050405020304" pitchFamily="18" charset="0"/>
                        </a:rPr>
                        <a:t>Афина </a:t>
                      </a:r>
                      <a:r>
                        <a:rPr lang="ru-RU" sz="1500" kern="1200" dirty="0" err="1">
                          <a:solidFill>
                            <a:schemeClr val="dk1"/>
                          </a:solidFill>
                          <a:effectLst/>
                          <a:latin typeface="Times New Roman" panose="02020603050405020304" pitchFamily="18" charset="0"/>
                          <a:ea typeface="+mn-ea"/>
                          <a:cs typeface="Times New Roman" panose="02020603050405020304" pitchFamily="18" charset="0"/>
                        </a:rPr>
                        <a:t>Парфенос</a:t>
                      </a:r>
                      <a:r>
                        <a:rPr lang="ru-RU" sz="1500" kern="1200" dirty="0">
                          <a:solidFill>
                            <a:schemeClr val="dk1"/>
                          </a:solidFill>
                          <a:effectLst/>
                          <a:latin typeface="Times New Roman" panose="02020603050405020304" pitchFamily="18" charset="0"/>
                          <a:ea typeface="+mn-ea"/>
                          <a:cs typeface="Times New Roman" panose="02020603050405020304" pitchFamily="18" charset="0"/>
                        </a:rPr>
                        <a:t> </a:t>
                      </a:r>
                      <a:endParaRPr lang="ru-RU" sz="15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dirty="0">
                          <a:solidFill>
                            <a:schemeClr val="dk1"/>
                          </a:solidFill>
                          <a:effectLst/>
                          <a:latin typeface="Times New Roman" panose="02020603050405020304" pitchFamily="18" charset="0"/>
                          <a:ea typeface="+mn-ea"/>
                          <a:cs typeface="Times New Roman" panose="02020603050405020304" pitchFamily="18" charset="0"/>
                        </a:rPr>
                        <a:t>Торс богини с западного фронтона</a:t>
                      </a:r>
                      <a:endParaRPr lang="ru-RU" sz="15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a:solidFill>
                            <a:schemeClr val="dk1"/>
                          </a:solidFill>
                          <a:effectLst/>
                          <a:latin typeface="Times New Roman" panose="02020603050405020304" pitchFamily="18" charset="0"/>
                          <a:ea typeface="+mn-ea"/>
                          <a:cs typeface="Times New Roman" panose="02020603050405020304" pitchFamily="18" charset="0"/>
                        </a:rPr>
                        <a:t>Зевс </a:t>
                      </a:r>
                      <a:r>
                        <a:rPr lang="ru-RU" sz="1500" kern="1200" dirty="0">
                          <a:solidFill>
                            <a:schemeClr val="dk1"/>
                          </a:solidFill>
                          <a:effectLst/>
                          <a:latin typeface="Times New Roman" panose="02020603050405020304" pitchFamily="18" charset="0"/>
                          <a:ea typeface="+mn-ea"/>
                          <a:cs typeface="Times New Roman" panose="02020603050405020304" pitchFamily="18" charset="0"/>
                        </a:rPr>
                        <a:t>для храма в Олимпии </a:t>
                      </a:r>
                      <a:endParaRPr lang="ru-RU" sz="15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dirty="0">
                          <a:solidFill>
                            <a:schemeClr val="dk1"/>
                          </a:solidFill>
                          <a:effectLst/>
                          <a:latin typeface="Times New Roman" panose="02020603050405020304" pitchFamily="18" charset="0"/>
                          <a:ea typeface="+mn-ea"/>
                          <a:cs typeface="Times New Roman" panose="02020603050405020304" pitchFamily="18" charset="0"/>
                        </a:rPr>
                        <a:t>Аполлон </a:t>
                      </a:r>
                      <a:r>
                        <a:rPr lang="ru-RU" sz="1500" kern="1200" dirty="0" err="1">
                          <a:solidFill>
                            <a:schemeClr val="dk1"/>
                          </a:solidFill>
                          <a:effectLst/>
                          <a:latin typeface="Times New Roman" panose="02020603050405020304" pitchFamily="18" charset="0"/>
                          <a:ea typeface="+mn-ea"/>
                          <a:cs typeface="Times New Roman" panose="02020603050405020304" pitchFamily="18" charset="0"/>
                        </a:rPr>
                        <a:t>Кифаред</a:t>
                      </a:r>
                      <a:endParaRPr lang="ru-RU" sz="1500" kern="1200" dirty="0">
                        <a:solidFill>
                          <a:schemeClr val="dk1"/>
                        </a:solidFill>
                        <a:effectLst/>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dirty="0">
                          <a:solidFill>
                            <a:schemeClr val="dk1"/>
                          </a:solidFill>
                          <a:effectLst/>
                          <a:latin typeface="Times New Roman" panose="02020603050405020304" pitchFamily="18" charset="0"/>
                          <a:ea typeface="+mn-ea"/>
                          <a:cs typeface="Times New Roman" panose="02020603050405020304" pitchFamily="18" charset="0"/>
                        </a:rPr>
                        <a:t>Медана</a:t>
                      </a:r>
                      <a:endParaRPr lang="ru-RU" sz="1500" baseline="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dirty="0">
                          <a:solidFill>
                            <a:schemeClr val="dk1"/>
                          </a:solidFill>
                          <a:effectLst/>
                          <a:latin typeface="Times New Roman" panose="02020603050405020304" pitchFamily="18" charset="0"/>
                          <a:ea typeface="+mn-ea"/>
                          <a:cs typeface="Times New Roman" panose="02020603050405020304" pitchFamily="18" charset="0"/>
                        </a:rPr>
                        <a:t>Афродита Киренская</a:t>
                      </a:r>
                      <a:endParaRPr lang="ru-RU" sz="1500" dirty="0">
                        <a:latin typeface="Times New Roman" panose="02020603050405020304" pitchFamily="18" charset="0"/>
                        <a:cs typeface="Times New Roman" panose="02020603050405020304" pitchFamily="18" charset="0"/>
                      </a:endParaRP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Лаокоон и его сыновья</a:t>
                      </a: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Колос Родосский</a:t>
                      </a: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Тюхе</a:t>
                      </a: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Ника </a:t>
                      </a:r>
                      <a:r>
                        <a:rPr lang="ru-RU" sz="1500" kern="1200" dirty="0" err="1">
                          <a:solidFill>
                            <a:schemeClr val="dk1"/>
                          </a:solidFill>
                          <a:effectLst/>
                          <a:latin typeface="Times New Roman" panose="02020603050405020304" pitchFamily="18" charset="0"/>
                          <a:ea typeface="+mn-ea"/>
                          <a:cs typeface="Times New Roman" panose="02020603050405020304" pitchFamily="18" charset="0"/>
                        </a:rPr>
                        <a:t>Самофракийская</a:t>
                      </a:r>
                      <a:endParaRPr lang="ru-RU" sz="1500" kern="1200" dirty="0">
                        <a:solidFill>
                          <a:schemeClr val="dk1"/>
                        </a:solidFill>
                        <a:effectLst/>
                        <a:latin typeface="Times New Roman" panose="02020603050405020304" pitchFamily="18" charset="0"/>
                        <a:ea typeface="+mn-ea"/>
                        <a:cs typeface="Times New Roman" panose="02020603050405020304" pitchFamily="18" charset="0"/>
                      </a:endParaRP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Галл, убивший свою жену и убивающий себя </a:t>
                      </a:r>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797226372"/>
                  </a:ext>
                </a:extLst>
              </a:tr>
              <a:tr h="557046">
                <a:tc>
                  <a:txBody>
                    <a:bodyPr/>
                    <a:lstStyle/>
                    <a:p>
                      <a:r>
                        <a:rPr lang="ru-RU" sz="1500" b="1" dirty="0"/>
                        <a:t>Скульпторы</a:t>
                      </a:r>
                    </a:p>
                  </a:txBody>
                  <a:tcPr/>
                </a:tc>
                <a:tc>
                  <a:txBody>
                    <a:bodyPr/>
                    <a:lstStyle/>
                    <a:p>
                      <a:pPr algn="ctr"/>
                      <a:r>
                        <a:rPr lang="ru-RU" sz="1500" dirty="0">
                          <a:latin typeface="Times New Roman" panose="02020603050405020304" pitchFamily="18" charset="0"/>
                          <a:cs typeface="Times New Roman" panose="02020603050405020304" pitchFamily="18"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err="1">
                          <a:latin typeface="Times New Roman" panose="02020603050405020304" pitchFamily="18" charset="0"/>
                          <a:cs typeface="Times New Roman" panose="02020603050405020304" pitchFamily="18" charset="0"/>
                        </a:rPr>
                        <a:t>Поликлед</a:t>
                      </a:r>
                      <a:r>
                        <a:rPr lang="ru-RU" sz="1500" dirty="0">
                          <a:latin typeface="Times New Roman" panose="02020603050405020304" pitchFamily="18" charset="0"/>
                          <a:cs typeface="Times New Roman" panose="02020603050405020304" pitchFamily="18" charset="0"/>
                        </a:rPr>
                        <a:t>, </a:t>
                      </a:r>
                      <a:r>
                        <a:rPr lang="ru-RU" sz="1500" baseline="0" dirty="0">
                          <a:latin typeface="Times New Roman" panose="02020603050405020304" pitchFamily="18" charset="0"/>
                          <a:cs typeface="Times New Roman" panose="02020603050405020304" pitchFamily="18" charset="0"/>
                        </a:rPr>
                        <a:t>Фидий, Скопас</a:t>
                      </a:r>
                    </a:p>
                  </a:txBody>
                  <a:tcPr/>
                </a:tc>
                <a:tc>
                  <a:txBody>
                    <a:bodyPr/>
                    <a:lstStyle/>
                    <a:p>
                      <a:r>
                        <a:rPr lang="ru-RU" sz="1500" kern="1200" dirty="0" err="1">
                          <a:solidFill>
                            <a:schemeClr val="dk1"/>
                          </a:solidFill>
                          <a:effectLst/>
                          <a:latin typeface="Times New Roman" panose="02020603050405020304" pitchFamily="18" charset="0"/>
                          <a:ea typeface="+mn-ea"/>
                          <a:cs typeface="Times New Roman" panose="02020603050405020304" pitchFamily="18" charset="0"/>
                        </a:rPr>
                        <a:t>Харес</a:t>
                      </a:r>
                      <a:r>
                        <a:rPr lang="ru-RU" sz="1500" kern="1200" dirty="0">
                          <a:solidFill>
                            <a:schemeClr val="dk1"/>
                          </a:solidFill>
                          <a:effectLst/>
                          <a:latin typeface="Times New Roman" panose="02020603050405020304" pitchFamily="18" charset="0"/>
                          <a:ea typeface="+mn-ea"/>
                          <a:cs typeface="Times New Roman" panose="02020603050405020304" pitchFamily="18" charset="0"/>
                        </a:rPr>
                        <a:t>, </a:t>
                      </a:r>
                      <a:r>
                        <a:rPr lang="ru-RU" sz="1500" kern="1200" dirty="0" err="1">
                          <a:solidFill>
                            <a:schemeClr val="dk1"/>
                          </a:solidFill>
                          <a:effectLst/>
                          <a:latin typeface="Times New Roman" panose="02020603050405020304" pitchFamily="18" charset="0"/>
                          <a:ea typeface="+mn-ea"/>
                          <a:cs typeface="Times New Roman" panose="02020603050405020304" pitchFamily="18" charset="0"/>
                        </a:rPr>
                        <a:t>Пифократ</a:t>
                      </a:r>
                      <a:r>
                        <a:rPr lang="ru-RU" sz="1500" kern="1200" dirty="0">
                          <a:solidFill>
                            <a:schemeClr val="dk1"/>
                          </a:solidFill>
                          <a:effectLst/>
                          <a:latin typeface="Times New Roman" panose="02020603050405020304" pitchFamily="18" charset="0"/>
                          <a:ea typeface="+mn-ea"/>
                          <a:cs typeface="Times New Roman" panose="02020603050405020304" pitchFamily="18" charset="0"/>
                        </a:rPr>
                        <a:t> Родосский, Эпигон</a:t>
                      </a:r>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879546">
                <a:tc>
                  <a:txBody>
                    <a:bodyPr/>
                    <a:lstStyle/>
                    <a:p>
                      <a:r>
                        <a:rPr lang="ru-RU" sz="1500" b="1" dirty="0"/>
                        <a:t>Психологический портрет</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solidFill>
                            <a:prstClr val="black"/>
                          </a:solidFill>
                          <a:latin typeface="Times New Roman" panose="02020603050405020304" pitchFamily="18" charset="0"/>
                          <a:cs typeface="Times New Roman" panose="02020603050405020304" pitchFamily="18" charset="0"/>
                        </a:rPr>
                        <a:t>Душевная ясность, легкая улыбка</a:t>
                      </a:r>
                      <a:endParaRPr lang="ru-RU" sz="15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Внутренняя сила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Шквал эмоций, страсть, внутренний накал</a:t>
                      </a:r>
                    </a:p>
                  </a:txBody>
                  <a:tcPr/>
                </a:tc>
                <a:tc>
                  <a:txBody>
                    <a:bodyPr/>
                    <a:lstStyle/>
                    <a:p>
                      <a:r>
                        <a:rPr lang="ru-RU" sz="1500" kern="1200" dirty="0">
                          <a:solidFill>
                            <a:schemeClr val="dk1"/>
                          </a:solidFill>
                          <a:effectLst/>
                          <a:latin typeface="Times New Roman" panose="02020603050405020304" pitchFamily="18" charset="0"/>
                          <a:ea typeface="+mn-ea"/>
                          <a:cs typeface="Times New Roman" panose="02020603050405020304" pitchFamily="18" charset="0"/>
                        </a:rPr>
                        <a:t>Воспроизведение пережитых ужасов и сильных страстей, разочарований и сожалений</a:t>
                      </a:r>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1212961">
                <a:tc>
                  <a:txBody>
                    <a:bodyPr/>
                    <a:lstStyle/>
                    <a:p>
                      <a:r>
                        <a:rPr lang="ru-RU" sz="1500" b="1" dirty="0"/>
                        <a:t>Передача</a:t>
                      </a:r>
                      <a:r>
                        <a:rPr lang="ru-RU" sz="1500" b="1" baseline="0" dirty="0"/>
                        <a:t> движения</a:t>
                      </a:r>
                      <a:endParaRPr lang="ru-RU" sz="15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И не движение, и не покой</a:t>
                      </a:r>
                    </a:p>
                  </a:txBody>
                  <a:tcPr/>
                </a:tc>
                <a:tc>
                  <a:txBody>
                    <a:bodyPr/>
                    <a:lstStyle/>
                    <a:p>
                      <a:r>
                        <a:rPr lang="ru-RU" sz="1500" dirty="0">
                          <a:latin typeface="Times New Roman" panose="02020603050405020304" pitchFamily="18" charset="0"/>
                          <a:cs typeface="Times New Roman" panose="02020603050405020304" pitchFamily="18" charset="0"/>
                        </a:rPr>
                        <a:t>Скрытое движение в состоянии покоя</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Движение вперед, стремительный порыв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Динамизм, ритм танца</a:t>
                      </a:r>
                    </a:p>
                  </a:txBody>
                  <a:tcPr/>
                </a:tc>
                <a:tc>
                  <a:txBody>
                    <a:bodyPr/>
                    <a:lstStyle/>
                    <a:p>
                      <a:r>
                        <a:rPr lang="ru-RU" sz="1500" kern="1200" dirty="0">
                          <a:solidFill>
                            <a:schemeClr val="dk1"/>
                          </a:solidFill>
                          <a:effectLst/>
                          <a:latin typeface="Times New Roman" panose="02020603050405020304" pitchFamily="18" charset="0"/>
                          <a:ea typeface="+mn-ea"/>
                          <a:cs typeface="Times New Roman" panose="02020603050405020304" pitchFamily="18" charset="0"/>
                        </a:rPr>
                        <a:t>Сложные ракурсы фигур</a:t>
                      </a: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Применение роскошных драпировок</a:t>
                      </a:r>
                    </a:p>
                    <a:p>
                      <a:r>
                        <a:rPr lang="ru-RU" sz="1500" kern="1200" dirty="0">
                          <a:solidFill>
                            <a:schemeClr val="dk1"/>
                          </a:solidFill>
                          <a:effectLst/>
                          <a:latin typeface="Times New Roman" panose="02020603050405020304" pitchFamily="18" charset="0"/>
                          <a:ea typeface="+mn-ea"/>
                          <a:cs typeface="Times New Roman" panose="02020603050405020304" pitchFamily="18" charset="0"/>
                        </a:rPr>
                        <a:t>усиливается экспрессия движений</a:t>
                      </a:r>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1437583">
                <a:tc>
                  <a:txBody>
                    <a:bodyPr/>
                    <a:lstStyle/>
                    <a:p>
                      <a:r>
                        <a:rPr lang="ru-RU" sz="1500" b="1" dirty="0"/>
                        <a:t>Художественно-выразительные средства</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Одежда, цвет, выражение лица</a:t>
                      </a:r>
                    </a:p>
                    <a:p>
                      <a:endParaRPr lang="ru-RU" sz="15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Пластика мышц, материал</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dirty="0">
                          <a:latin typeface="Times New Roman" panose="02020603050405020304" pitchFamily="18" charset="0"/>
                          <a:cs typeface="Times New Roman" panose="02020603050405020304" pitchFamily="18" charset="0"/>
                        </a:rPr>
                        <a:t>Одежда, композиция,</a:t>
                      </a:r>
                    </a:p>
                    <a:p>
                      <a:r>
                        <a:rPr lang="ru-RU" sz="1500" dirty="0">
                          <a:latin typeface="Times New Roman" panose="02020603050405020304" pitchFamily="18" charset="0"/>
                          <a:cs typeface="Times New Roman" panose="02020603050405020304" pitchFamily="18" charset="0"/>
                        </a:rPr>
                        <a:t>контраст светотени</a:t>
                      </a:r>
                    </a:p>
                  </a:txBody>
                  <a:tcPr/>
                </a:tc>
                <a:tc>
                  <a:txBody>
                    <a:bodyPr/>
                    <a:lstStyle/>
                    <a:p>
                      <a:r>
                        <a:rPr lang="ru-RU" sz="1500" kern="1200" dirty="0">
                          <a:solidFill>
                            <a:schemeClr val="dk1"/>
                          </a:solidFill>
                          <a:effectLst/>
                          <a:latin typeface="Times New Roman" panose="02020603050405020304" pitchFamily="18" charset="0"/>
                          <a:ea typeface="+mn-ea"/>
                          <a:cs typeface="Times New Roman" panose="02020603050405020304" pitchFamily="18" charset="0"/>
                        </a:rPr>
                        <a:t>Скульптурные портреты Изображение разных социальных типов людей</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500" kern="1200" dirty="0">
                          <a:solidFill>
                            <a:schemeClr val="dk1"/>
                          </a:solidFill>
                          <a:effectLst/>
                          <a:latin typeface="Times New Roman" panose="02020603050405020304" pitchFamily="18" charset="0"/>
                          <a:ea typeface="+mn-ea"/>
                          <a:cs typeface="Times New Roman" panose="02020603050405020304" pitchFamily="18" charset="0"/>
                        </a:rPr>
                        <a:t>Гигантомания и скульптурная миниатюра </a:t>
                      </a:r>
                    </a:p>
                    <a:p>
                      <a:endParaRPr lang="ru-RU" sz="1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5936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latin typeface="Times New Roman" panose="02020603050405020304" pitchFamily="18" charset="0"/>
                <a:cs typeface="Times New Roman" panose="02020603050405020304" pitchFamily="18" charset="0"/>
              </a:rPr>
              <a:t>Спасибо за урок!</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76677" y="1825625"/>
            <a:ext cx="5801784" cy="4351338"/>
          </a:xfrm>
        </p:spPr>
      </p:pic>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1772816"/>
            <a:ext cx="6552728" cy="4464496"/>
          </a:xfrm>
          <a:prstGeom prst="rect">
            <a:avLst/>
          </a:prstGeom>
        </p:spPr>
      </p:pic>
    </p:spTree>
    <p:extLst>
      <p:ext uri="{BB962C8B-B14F-4D97-AF65-F5344CB8AC3E}">
        <p14:creationId xmlns:p14="http://schemas.microsoft.com/office/powerpoint/2010/main" val="1649976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26543D-B7B7-4176-846E-4B5DAA69E6A6}"/>
              </a:ext>
            </a:extLst>
          </p:cNvPr>
          <p:cNvSpPr>
            <a:spLocks noGrp="1"/>
          </p:cNvSpPr>
          <p:nvPr>
            <p:ph type="title"/>
          </p:nvPr>
        </p:nvSpPr>
        <p:spPr>
          <a:xfrm>
            <a:off x="107504" y="260648"/>
            <a:ext cx="8928992" cy="1008113"/>
          </a:xfrm>
        </p:spPr>
        <p:txBody>
          <a:bodyPr>
            <a:normAutofit/>
          </a:bodyPr>
          <a:lstStyle/>
          <a:p>
            <a:pPr algn="ctr"/>
            <a:r>
              <a:rPr lang="ru-RU" sz="3200" b="1" i="0" dirty="0">
                <a:effectLst/>
                <a:latin typeface="Segoe Print" panose="02000600000000000000" pitchFamily="2" charset="0"/>
              </a:rPr>
              <a:t>Генрих </a:t>
            </a:r>
            <a:r>
              <a:rPr lang="ru-RU" sz="3200" b="1" i="0" dirty="0" err="1">
                <a:effectLst/>
                <a:latin typeface="Segoe Print" panose="02000600000000000000" pitchFamily="2" charset="0"/>
              </a:rPr>
              <a:t>Семирадский</a:t>
            </a:r>
            <a:r>
              <a:rPr lang="ru-RU" sz="3200" b="1" i="0" dirty="0">
                <a:effectLst/>
                <a:latin typeface="Segoe Print" panose="02000600000000000000" pitchFamily="2" charset="0"/>
              </a:rPr>
              <a:t>. "Фрина на празднике Посейдона".</a:t>
            </a:r>
            <a:endParaRPr lang="ru-RU" sz="3200" b="1" dirty="0">
              <a:latin typeface="Segoe Print" panose="02000600000000000000" pitchFamily="2" charset="0"/>
            </a:endParaRPr>
          </a:p>
        </p:txBody>
      </p:sp>
      <p:pic>
        <p:nvPicPr>
          <p:cNvPr id="5" name="Рисунок 4">
            <a:extLst>
              <a:ext uri="{FF2B5EF4-FFF2-40B4-BE49-F238E27FC236}">
                <a16:creationId xmlns:a16="http://schemas.microsoft.com/office/drawing/2014/main" id="{C2F46616-6275-46E7-B985-60D32F019A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1412776"/>
            <a:ext cx="8928992" cy="5328592"/>
          </a:xfrm>
          <a:prstGeom prst="rect">
            <a:avLst/>
          </a:prstGeom>
        </p:spPr>
      </p:pic>
    </p:spTree>
    <p:extLst>
      <p:ext uri="{BB962C8B-B14F-4D97-AF65-F5344CB8AC3E}">
        <p14:creationId xmlns:p14="http://schemas.microsoft.com/office/powerpoint/2010/main" val="3515887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AFC53D-0486-4778-ADB7-F88FFD157DC4}"/>
              </a:ext>
            </a:extLst>
          </p:cNvPr>
          <p:cNvSpPr>
            <a:spLocks noGrp="1"/>
          </p:cNvSpPr>
          <p:nvPr>
            <p:ph type="title"/>
          </p:nvPr>
        </p:nvSpPr>
        <p:spPr>
          <a:xfrm>
            <a:off x="323528" y="365125"/>
            <a:ext cx="8193013" cy="975643"/>
          </a:xfrm>
        </p:spPr>
        <p:txBody>
          <a:bodyPr>
            <a:noAutofit/>
          </a:bodyPr>
          <a:lstStyle/>
          <a:p>
            <a:pPr algn="ctr"/>
            <a:r>
              <a:rPr lang="ru-RU" b="1" dirty="0">
                <a:solidFill>
                  <a:schemeClr val="tx1"/>
                </a:solidFill>
                <a:effectLst/>
                <a:latin typeface="Segoe Print" panose="02000600000000000000" pitchFamily="2" charset="0"/>
                <a:ea typeface="Times New Roman" panose="02020603050405020304" pitchFamily="18" charset="0"/>
              </a:rPr>
              <a:t>История Древней Греции делится на 4 периода</a:t>
            </a:r>
            <a:r>
              <a:rPr lang="ru-RU" dirty="0">
                <a:solidFill>
                  <a:schemeClr val="tx1"/>
                </a:solidFill>
                <a:effectLst/>
                <a:latin typeface="Segoe Print" panose="02000600000000000000" pitchFamily="2" charset="0"/>
                <a:ea typeface="Times New Roman" panose="02020603050405020304" pitchFamily="18" charset="0"/>
              </a:rPr>
              <a:t>:</a:t>
            </a:r>
            <a:br>
              <a:rPr lang="ru-RU" dirty="0">
                <a:solidFill>
                  <a:schemeClr val="tx1"/>
                </a:solidFill>
                <a:effectLst/>
                <a:latin typeface="Segoe Print" panose="02000600000000000000" pitchFamily="2" charset="0"/>
                <a:ea typeface="Times New Roman" panose="02020603050405020304" pitchFamily="18" charset="0"/>
              </a:rPr>
            </a:br>
            <a:endParaRPr lang="ru-RU" dirty="0">
              <a:solidFill>
                <a:schemeClr val="tx1"/>
              </a:solidFill>
              <a:latin typeface="Segoe Print" panose="02000600000000000000" pitchFamily="2" charset="0"/>
            </a:endParaRPr>
          </a:p>
        </p:txBody>
      </p:sp>
      <p:sp>
        <p:nvSpPr>
          <p:cNvPr id="3" name="Текст 2">
            <a:extLst>
              <a:ext uri="{FF2B5EF4-FFF2-40B4-BE49-F238E27FC236}">
                <a16:creationId xmlns:a16="http://schemas.microsoft.com/office/drawing/2014/main" id="{4A738171-E7EC-4DA0-A753-C1CE8D1DC494}"/>
              </a:ext>
            </a:extLst>
          </p:cNvPr>
          <p:cNvSpPr>
            <a:spLocks noGrp="1"/>
          </p:cNvSpPr>
          <p:nvPr>
            <p:ph type="body" sz="half" idx="2"/>
          </p:nvPr>
        </p:nvSpPr>
        <p:spPr>
          <a:xfrm>
            <a:off x="627459" y="1340768"/>
            <a:ext cx="7887891" cy="5328592"/>
          </a:xfrm>
        </p:spPr>
        <p:txBody>
          <a:bodyPr>
            <a:normAutofit fontScale="92500" lnSpcReduction="20000"/>
          </a:bodyPr>
          <a:lstStyle/>
          <a:p>
            <a:pPr marL="342900" lvl="0" indent="-342900" fontAlgn="base">
              <a:lnSpc>
                <a:spcPct val="107000"/>
              </a:lnSpc>
              <a:spcAft>
                <a:spcPts val="800"/>
              </a:spcAft>
              <a:tabLst>
                <a:tab pos="180340" algn="l"/>
              </a:tabLst>
            </a:pPr>
            <a:endParaRPr lang="ru-RU" sz="1900" dirty="0">
              <a:solidFill>
                <a:srgbClr val="FFC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fontAlgn="base">
              <a:lnSpc>
                <a:spcPct val="107000"/>
              </a:lnSpc>
              <a:spcAft>
                <a:spcPts val="800"/>
              </a:spcAft>
              <a:tabLst>
                <a:tab pos="180340" algn="l"/>
              </a:tabLs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 Гомеровский период (тёмные века): 12-8 века до нашей эры (в 8 веке жил Гомер).</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fontAlgn="base">
              <a:lnSpc>
                <a:spcPct val="107000"/>
              </a:lnSpc>
              <a:spcAft>
                <a:spcPts val="800"/>
              </a:spcAf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 Эпоха Архаики: 7—6 века до нашей эры.</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fontAlgn="base">
              <a:lnSpc>
                <a:spcPct val="107000"/>
              </a:lnSpc>
              <a:spcAft>
                <a:spcPts val="800"/>
              </a:spcAf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 Эпоха Классики: 5—4 века до нашей эры.</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228600" algn="just" fontAlgn="base">
              <a:lnSpc>
                <a:spcPct val="107000"/>
              </a:lnSpc>
              <a:spcAft>
                <a:spcPts val="800"/>
              </a:spcAf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3.1. Ранняя классика: 1-я половина 5-го века до нашей эры.</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228600" algn="just" fontAlgn="base">
              <a:lnSpc>
                <a:spcPct val="107000"/>
              </a:lnSpc>
              <a:spcAft>
                <a:spcPts val="800"/>
              </a:spcAf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3.2. Высокая (зрелая) классика: 2-я половина 5-го века до нашей эры (короткие, но значимые периоды).</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228600" fontAlgn="base">
              <a:lnSpc>
                <a:spcPct val="107000"/>
              </a:lnSpc>
              <a:spcAft>
                <a:spcPts val="800"/>
              </a:spcAf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3.3. Поздняя классика 4 век до нашей эры.</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lgn="just" fontAlgn="base">
              <a:lnSpc>
                <a:spcPct val="107000"/>
              </a:lnSpc>
              <a:spcAft>
                <a:spcPts val="800"/>
              </a:spcAft>
            </a:pPr>
            <a:r>
              <a:rPr lang="ru-RU" sz="24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4. Эпоха Эллинизма: 3—1 века до нашей эры (Греция –Эллада, жители – эллины).</a:t>
            </a:r>
            <a:endParaRPr lang="ru-RU"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23819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606ACC-65EE-422D-BFFD-F96ABC7E24E5}"/>
              </a:ext>
            </a:extLst>
          </p:cNvPr>
          <p:cNvSpPr>
            <a:spLocks noGrp="1"/>
          </p:cNvSpPr>
          <p:nvPr>
            <p:ph type="title"/>
          </p:nvPr>
        </p:nvSpPr>
        <p:spPr/>
        <p:txBody>
          <a:bodyPr/>
          <a:lstStyle/>
          <a:p>
            <a:pPr algn="ctr"/>
            <a:r>
              <a:rPr lang="ru-RU" b="1" dirty="0">
                <a:solidFill>
                  <a:schemeClr val="tx1"/>
                </a:solidFill>
                <a:latin typeface="Segoe Print" panose="02000600000000000000" pitchFamily="2" charset="0"/>
              </a:rPr>
              <a:t>АРХАИКА</a:t>
            </a:r>
            <a:endParaRPr lang="ru-RU" dirty="0"/>
          </a:p>
        </p:txBody>
      </p:sp>
      <p:pic>
        <p:nvPicPr>
          <p:cNvPr id="5" name="Объект 4">
            <a:extLst>
              <a:ext uri="{FF2B5EF4-FFF2-40B4-BE49-F238E27FC236}">
                <a16:creationId xmlns:a16="http://schemas.microsoft.com/office/drawing/2014/main" id="{B9436C45-A7BC-436F-A8B9-1CB752C259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484784"/>
            <a:ext cx="6984776" cy="5112567"/>
          </a:xfrm>
        </p:spPr>
      </p:pic>
    </p:spTree>
    <p:extLst>
      <p:ext uri="{BB962C8B-B14F-4D97-AF65-F5344CB8AC3E}">
        <p14:creationId xmlns:p14="http://schemas.microsoft.com/office/powerpoint/2010/main" val="1837270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0246FA-E4F8-4ED0-94CB-6C1B8DDBD18F}"/>
              </a:ext>
            </a:extLst>
          </p:cNvPr>
          <p:cNvSpPr>
            <a:spLocks noGrp="1"/>
          </p:cNvSpPr>
          <p:nvPr>
            <p:ph type="title"/>
          </p:nvPr>
        </p:nvSpPr>
        <p:spPr>
          <a:xfrm>
            <a:off x="179512" y="116632"/>
            <a:ext cx="8784976" cy="2160240"/>
          </a:xfrm>
        </p:spPr>
        <p:txBody>
          <a:bodyPr>
            <a:normAutofit fontScale="90000"/>
          </a:bodyPr>
          <a:lstStyle/>
          <a:p>
            <a:pPr algn="just"/>
            <a:r>
              <a:rPr lang="ru-RU" b="1" dirty="0">
                <a:solidFill>
                  <a:schemeClr val="tx1"/>
                </a:solidFill>
                <a:latin typeface="Segoe Print" panose="02000600000000000000" pitchFamily="2" charset="0"/>
              </a:rPr>
              <a:t>КУРОС</a:t>
            </a:r>
            <a:r>
              <a:rPr lang="ru-RU" b="1" dirty="0">
                <a:latin typeface="Segoe Print" panose="02000600000000000000" pitchFamily="2" charset="0"/>
              </a:rPr>
              <a:t> - </a:t>
            </a:r>
            <a:r>
              <a:rPr lang="ru-RU"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образец силы, доблести, физического здоровья, атлетический идеал красоты, целомудренное восприятие человеческой </a:t>
            </a:r>
            <a:r>
              <a:rPr lang="ru-RU" sz="21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нaгoты</a:t>
            </a:r>
            <a:r>
              <a:rPr lang="ru-RU"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поза статична, это не движение, на лице «архаическая улыбка, которую нельзя назвать ни веселой, ни грустной, выражает состояние ничем не смущаемого духа, скульптура выражает идею единства холодного совершенства формы, </a:t>
            </a:r>
            <a:r>
              <a:rPr lang="ru-RU" sz="2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 целом, носит идеализированный характер, нет никакого портретного сходства. </a:t>
            </a:r>
            <a:endParaRPr lang="ru-RU" sz="2100" dirty="0">
              <a:solidFill>
                <a:schemeClr val="tx1"/>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3DC631F4-B785-486F-9AB1-099B2B126C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2420888"/>
            <a:ext cx="6696744" cy="4437112"/>
          </a:xfrm>
        </p:spPr>
      </p:pic>
    </p:spTree>
    <p:extLst>
      <p:ext uri="{BB962C8B-B14F-4D97-AF65-F5344CB8AC3E}">
        <p14:creationId xmlns:p14="http://schemas.microsoft.com/office/powerpoint/2010/main" val="35514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689FCC-5C37-433F-845A-0B4E0450D754}"/>
              </a:ext>
            </a:extLst>
          </p:cNvPr>
          <p:cNvSpPr>
            <a:spLocks noGrp="1"/>
          </p:cNvSpPr>
          <p:nvPr>
            <p:ph type="title"/>
          </p:nvPr>
        </p:nvSpPr>
        <p:spPr>
          <a:xfrm>
            <a:off x="251520" y="188640"/>
            <a:ext cx="8640960" cy="1800200"/>
          </a:xfrm>
        </p:spPr>
        <p:txBody>
          <a:bodyPr>
            <a:normAutofit fontScale="90000"/>
          </a:bodyPr>
          <a:lstStyle/>
          <a:p>
            <a:pPr algn="just"/>
            <a:r>
              <a:rPr lang="ru-RU" b="1" dirty="0">
                <a:solidFill>
                  <a:schemeClr val="tx1"/>
                </a:solidFill>
                <a:latin typeface="Segoe Print" panose="02000600000000000000" pitchFamily="2" charset="0"/>
              </a:rPr>
              <a:t>КОРА- </a:t>
            </a:r>
            <a:r>
              <a:rPr lang="ru-RU" sz="2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юные девушки, задрапированные в длинную одежду, с устремленным вперед взором и «архаической» улыбкой, однообразные по чертам и выражению лиц, они приобретают индивидуальность благодаря драпировкам тканей, складкам  одежд, размещению и рисунку узоров на них.</a:t>
            </a:r>
            <a:endParaRPr lang="ru-RU" sz="2200" dirty="0">
              <a:solidFill>
                <a:schemeClr val="tx1"/>
              </a:solidFill>
              <a:latin typeface="Times New Roman" panose="02020603050405020304" pitchFamily="18" charset="0"/>
              <a:cs typeface="Times New Roman" panose="02020603050405020304" pitchFamily="18" charset="0"/>
            </a:endParaRPr>
          </a:p>
        </p:txBody>
      </p:sp>
      <p:pic>
        <p:nvPicPr>
          <p:cNvPr id="5" name="Объект 4">
            <a:extLst>
              <a:ext uri="{FF2B5EF4-FFF2-40B4-BE49-F238E27FC236}">
                <a16:creationId xmlns:a16="http://schemas.microsoft.com/office/drawing/2014/main" id="{EACF7AB1-B148-4719-BE7F-FE532D820D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1988840"/>
            <a:ext cx="7344816" cy="4680248"/>
          </a:xfrm>
        </p:spPr>
      </p:pic>
    </p:spTree>
    <p:extLst>
      <p:ext uri="{BB962C8B-B14F-4D97-AF65-F5344CB8AC3E}">
        <p14:creationId xmlns:p14="http://schemas.microsoft.com/office/powerpoint/2010/main" val="1795983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1E57BC-10D4-419A-B835-6D408F7B59E6}"/>
              </a:ext>
            </a:extLst>
          </p:cNvPr>
          <p:cNvSpPr>
            <a:spLocks noGrp="1"/>
          </p:cNvSpPr>
          <p:nvPr>
            <p:ph type="title"/>
          </p:nvPr>
        </p:nvSpPr>
        <p:spPr/>
        <p:txBody>
          <a:bodyPr/>
          <a:lstStyle/>
          <a:p>
            <a:pPr algn="ctr"/>
            <a:r>
              <a:rPr lang="ru-RU" sz="4400" b="1" dirty="0">
                <a:solidFill>
                  <a:schemeClr val="tx1"/>
                </a:solidFill>
                <a:latin typeface="Segoe Print" panose="02000600000000000000" pitchFamily="2" charset="0"/>
              </a:rPr>
              <a:t>КЛАССИКА</a:t>
            </a:r>
            <a:endParaRPr lang="ru-RU" dirty="0"/>
          </a:p>
        </p:txBody>
      </p:sp>
      <p:pic>
        <p:nvPicPr>
          <p:cNvPr id="6" name="Рисунок 5">
            <a:extLst>
              <a:ext uri="{FF2B5EF4-FFF2-40B4-BE49-F238E27FC236}">
                <a16:creationId xmlns:a16="http://schemas.microsoft.com/office/drawing/2014/main" id="{6E0C481B-AB8F-4261-B427-319B8A32E3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8184" y="1492707"/>
            <a:ext cx="2793780" cy="4824536"/>
          </a:xfrm>
          <a:prstGeom prst="rect">
            <a:avLst/>
          </a:prstGeom>
        </p:spPr>
      </p:pic>
      <p:pic>
        <p:nvPicPr>
          <p:cNvPr id="5" name="Рисунок 4">
            <a:extLst>
              <a:ext uri="{FF2B5EF4-FFF2-40B4-BE49-F238E27FC236}">
                <a16:creationId xmlns:a16="http://schemas.microsoft.com/office/drawing/2014/main" id="{7A85F994-9C0A-49BA-90D3-159ED3861F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036" y="1492707"/>
            <a:ext cx="2865788" cy="4824536"/>
          </a:xfrm>
          <a:prstGeom prst="rect">
            <a:avLst/>
          </a:prstGeom>
        </p:spPr>
      </p:pic>
      <p:pic>
        <p:nvPicPr>
          <p:cNvPr id="9" name="Рисунок 8">
            <a:extLst>
              <a:ext uri="{FF2B5EF4-FFF2-40B4-BE49-F238E27FC236}">
                <a16:creationId xmlns:a16="http://schemas.microsoft.com/office/drawing/2014/main" id="{680A9AF8-224A-413F-AC31-C91B74EAF6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4395" y="1852747"/>
            <a:ext cx="3024338" cy="4104456"/>
          </a:xfrm>
          <a:prstGeom prst="rect">
            <a:avLst/>
          </a:prstGeom>
        </p:spPr>
      </p:pic>
    </p:spTree>
    <p:extLst>
      <p:ext uri="{BB962C8B-B14F-4D97-AF65-F5344CB8AC3E}">
        <p14:creationId xmlns:p14="http://schemas.microsoft.com/office/powerpoint/2010/main" val="3409450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0A44E0-66E3-4D34-A565-46B4524BF96B}"/>
              </a:ext>
            </a:extLst>
          </p:cNvPr>
          <p:cNvSpPr>
            <a:spLocks noGrp="1"/>
          </p:cNvSpPr>
          <p:nvPr>
            <p:ph type="title"/>
          </p:nvPr>
        </p:nvSpPr>
        <p:spPr>
          <a:xfrm>
            <a:off x="179512" y="365126"/>
            <a:ext cx="8784976" cy="1839736"/>
          </a:xfrm>
        </p:spPr>
        <p:txBody>
          <a:bodyPr>
            <a:normAutofit fontScale="90000"/>
          </a:bodyPr>
          <a:lstStyle/>
          <a:p>
            <a:pPr algn="just"/>
            <a:r>
              <a:rPr lang="ru-RU" sz="4400" b="1" dirty="0">
                <a:solidFill>
                  <a:schemeClr val="tx1"/>
                </a:solidFill>
                <a:latin typeface="Segoe Print" panose="02000600000000000000" pitchFamily="2" charset="0"/>
              </a:rPr>
              <a:t>ДОРИФОР (автор </a:t>
            </a:r>
            <a:r>
              <a:rPr lang="ru-RU" sz="4400" b="1" dirty="0" err="1">
                <a:solidFill>
                  <a:schemeClr val="tx1"/>
                </a:solidFill>
                <a:latin typeface="Segoe Print" panose="02000600000000000000" pitchFamily="2" charset="0"/>
              </a:rPr>
              <a:t>Поликлед</a:t>
            </a:r>
            <a:r>
              <a:rPr lang="ru-RU" sz="4400" b="1" dirty="0">
                <a:solidFill>
                  <a:schemeClr val="tx1"/>
                </a:solidFill>
                <a:latin typeface="Segoe Print" panose="02000600000000000000" pitchFamily="2" charset="0"/>
              </a:rPr>
              <a:t>)- </a:t>
            </a:r>
            <a:r>
              <a:rPr lang="ru-RU"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крестообразная симметрия: напряжение концентрируется справа снизу и слева сверху, покой – наоборот, поворот тела и головы в одну сторону, пластика мышц и четкие грани между грудной клеткой и животом, туловищем и бедрами, геометрический канон берет за основу пропорций квадрат, за единицу измерения принимает рост и следует строгим пропорциям туловища, головы, лица, ступней.  </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2431ED4-383D-4171-BECF-00DFF97AA8DF}"/>
              </a:ext>
            </a:extLst>
          </p:cNvPr>
          <p:cNvSpPr>
            <a:spLocks noGrp="1"/>
          </p:cNvSpPr>
          <p:nvPr>
            <p:ph idx="1"/>
          </p:nvPr>
        </p:nvSpPr>
        <p:spPr>
          <a:xfrm>
            <a:off x="1835696" y="2204863"/>
            <a:ext cx="5688632" cy="4536504"/>
          </a:xfrm>
        </p:spPr>
        <p:txBody>
          <a:bodyPr/>
          <a:lstStyle/>
          <a:p>
            <a:pPr marL="0" indent="0">
              <a:buNone/>
            </a:pPr>
            <a:endParaRPr lang="ru-RU" dirty="0"/>
          </a:p>
        </p:txBody>
      </p:sp>
      <p:pic>
        <p:nvPicPr>
          <p:cNvPr id="4" name="Рисунок 3">
            <a:extLst>
              <a:ext uri="{FF2B5EF4-FFF2-40B4-BE49-F238E27FC236}">
                <a16:creationId xmlns:a16="http://schemas.microsoft.com/office/drawing/2014/main" id="{DB6F9A32-CA84-4ED5-B419-6EAA8BBAB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2204864"/>
            <a:ext cx="5688632" cy="4536504"/>
          </a:xfrm>
          <a:prstGeom prst="rect">
            <a:avLst/>
          </a:prstGeom>
        </p:spPr>
      </p:pic>
      <p:sp>
        <p:nvSpPr>
          <p:cNvPr id="6" name="TextBox 5">
            <a:extLst>
              <a:ext uri="{FF2B5EF4-FFF2-40B4-BE49-F238E27FC236}">
                <a16:creationId xmlns:a16="http://schemas.microsoft.com/office/drawing/2014/main" id="{9E0113C6-19DA-497B-8F94-456C726E1809}"/>
              </a:ext>
            </a:extLst>
          </p:cNvPr>
          <p:cNvSpPr txBox="1"/>
          <p:nvPr/>
        </p:nvSpPr>
        <p:spPr>
          <a:xfrm>
            <a:off x="2233247" y="2963818"/>
            <a:ext cx="4607168" cy="369332"/>
          </a:xfrm>
          <a:prstGeom prst="rect">
            <a:avLst/>
          </a:prstGeom>
          <a:noFill/>
        </p:spPr>
        <p:txBody>
          <a:bodyPr wrap="square">
            <a:spAutoFit/>
          </a:bodyPr>
          <a:lstStyle/>
          <a:p>
            <a:endParaRPr lang="ru-RU" dirty="0"/>
          </a:p>
        </p:txBody>
      </p:sp>
    </p:spTree>
    <p:extLst>
      <p:ext uri="{BB962C8B-B14F-4D97-AF65-F5344CB8AC3E}">
        <p14:creationId xmlns:p14="http://schemas.microsoft.com/office/powerpoint/2010/main" val="550911431"/>
      </p:ext>
    </p:extLst>
  </p:cSld>
  <p:clrMapOvr>
    <a:masterClrMapping/>
  </p:clrMapOvr>
</p:sld>
</file>

<file path=ppt/theme/theme1.xml><?xml version="1.0" encoding="utf-8"?>
<a:theme xmlns:a="http://schemas.openxmlformats.org/drawingml/2006/main" name="Глубина">
  <a:themeElements>
    <a:clrScheme name="Глубина">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Глубина">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убина">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1043</TotalTime>
  <Words>1500</Words>
  <Application>Microsoft Office PowerPoint</Application>
  <PresentationFormat>Экран (4:3)</PresentationFormat>
  <Paragraphs>121</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Calibri</vt:lpstr>
      <vt:lpstr>Corbel</vt:lpstr>
      <vt:lpstr>Segoe Print</vt:lpstr>
      <vt:lpstr>Times New Roman</vt:lpstr>
      <vt:lpstr>Глубина</vt:lpstr>
      <vt:lpstr>Скульптура Древней Греции  от архаики до поздней  классики и эллинизма. </vt:lpstr>
      <vt:lpstr> Цели и задачи урока: </vt:lpstr>
      <vt:lpstr>Генрих Семирадский. "Фрина на празднике Посейдона".</vt:lpstr>
      <vt:lpstr>История Древней Греции делится на 4 периода: </vt:lpstr>
      <vt:lpstr>АРХАИКА</vt:lpstr>
      <vt:lpstr>КУРОС - образец силы, доблести, физического здоровья, атлетический идеал красоты, целомудренное восприятие человеческой нaгoты, поза статична, это не движение, на лице «архаическая улыбка, которую нельзя назвать ни веселой, ни грустной, выражает состояние ничем не смущаемого духа, скульптура выражает идею единства холодного совершенства формы, в целом, носит идеализированный характер, нет никакого портретного сходства. </vt:lpstr>
      <vt:lpstr>КОРА- юные девушки, задрапированные в длинную одежду, с устремленным вперед взором и «архаической» улыбкой, однообразные по чертам и выражению лиц, они приобретают индивидуальность благодаря драпировкам тканей, складкам  одежд, размещению и рисунку узоров на них.</vt:lpstr>
      <vt:lpstr>КЛАССИКА</vt:lpstr>
      <vt:lpstr>ДОРИФОР (автор Поликлед)- крестообразная симметрия: напряжение концентрируется справа снизу и слева сверху, покой – наоборот, поворот тела и головы в одну сторону, пластика мышц и четкие грани между грудной клеткой и животом, туловищем и бедрами, геометрический канон берет за основу пропорций квадрат, за единицу измерения принимает рост и следует строгим пропорциям туловища, головы, лица, ступней.  </vt:lpstr>
      <vt:lpstr>Статуя Афины в Парфеносе и Торс богини с западного фронтона (автор Фидий)  </vt:lpstr>
      <vt:lpstr>СТАТУЯ ЗЕВСА В ОЛИМПИИ (автор Фидий) -13 метров в высоту. Зевс восседал на троне из кедрового дерева. В правой руке он держал богиню победы Нику, в левой — скипетр, на котором сидел орел. Его лицо, руки и полуобнаженное тело были сделаны из слоновой кости, глаза — из драгоценных камней, плащ и сандалии — из золота</vt:lpstr>
      <vt:lpstr>Мальчик, вынимающий занозу (автор Пифагор Регийский) - раскрепощенностью своих фигур, включающих как бы два движения (исходное и то, в котором часть фигуры окажется через мгновенье), Пифагор мощно содействовал развитию реалистического искусства ваяния. Современники восхищались жизненностью и правдивостью образов. </vt:lpstr>
      <vt:lpstr>ДИСКОБОЛ (автор Мирон) – как и все скульптуры эпохи классицизма, скульптор переходит от статичности к динамике, усложняет позы, появляется асимметрия, внутреннее движение, которое объединяет монументальность и тщательную проработку мелких деталей, гармоничное сочетание энергии движения и величественности фигуры </vt:lpstr>
      <vt:lpstr>Апполон Кифаред и Сидячий Арес (автор Скопас)- скульптуре периода поздней классики характерны не только пластичность движений и тщательная проработка мелких деталей, но и проявление драматизма и чувственного мира человека, теперь ваятели проявляли внимание к конкретному человеку, его индивидуальности. Изменился и материал, из которого творили скульпторы — широкое распространение получил мрамор</vt:lpstr>
      <vt:lpstr>  МЕДАНА (автор Скопас) -изобразил безумную спутницу бога вина Диониса Медану в момент принесения жертвы, автор выбирает тип лица, далекий от классического совершенства: низкий лоб, близко посаженные глаза, резко изогнутые брови, нервная линия рта. Тело также показано в состоянии экстаза, когда движения не мoгут быть ни выверенными, ни разумно продуманными. Запрокинутая голова, оттянутая тяжелой копной волос, позволяют ощутить ритм танца, нагнетание страсти.  </vt:lpstr>
      <vt:lpstr>ЭЛЛИНИЗМ</vt:lpstr>
      <vt:lpstr>Афродита Киренская и Лакоон и его сыновья - скульптуре данного этапа характерны усложнение ракурсов, применение роскошных драпировок и мельчайшие детали. Все это направлено на придание работам эмоциональности и темперамента. Композиция «Лаокоон и его сыновья», наполненная драматизмом. </vt:lpstr>
      <vt:lpstr>Скульптура бога Гелиоса — Родосский «Колос» (автор Харес)</vt:lpstr>
      <vt:lpstr>«Тюхе»-богиня судьбы и счастья (автор - Эвтехид Сикионский) и Ника Самофракийская (автор -Пифократ Родосский) - усложненные ракурсыв, применение роскошных драпировок и проработка мельчайших деталей.</vt:lpstr>
      <vt:lpstr>«Галл, убивший свою жену и убивающий себя» (предположительно, автор Эпигон)</vt:lpstr>
      <vt:lpstr> Эпоха архаики (основные черты эпохи) </vt:lpstr>
      <vt:lpstr>Эпоха классицизма (основные черты эпохи)</vt:lpstr>
      <vt:lpstr> Эпоха эллинизма (основные черты эпохи) </vt:lpstr>
      <vt:lpstr>Презентация PowerPoint</vt:lpstr>
      <vt:lpstr>Презентация PowerPoint</vt:lpstr>
      <vt:lpstr>Спасибо за урок!</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Татьяна</cp:lastModifiedBy>
  <cp:revision>154</cp:revision>
  <cp:lastPrinted>2015-03-17T11:54:45Z</cp:lastPrinted>
  <dcterms:created xsi:type="dcterms:W3CDTF">2015-03-16T16:43:48Z</dcterms:created>
  <dcterms:modified xsi:type="dcterms:W3CDTF">2021-10-20T10:20:49Z</dcterms:modified>
</cp:coreProperties>
</file>