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64" r:id="rId10"/>
    <p:sldId id="269" r:id="rId11"/>
    <p:sldId id="267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268760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Monotype Corsiva" pitchFamily="66" charset="0"/>
              </a:rPr>
              <a:t>Проектирование дидактических материалов средствами ИКТ</a:t>
            </a:r>
          </a:p>
          <a:p>
            <a:pPr algn="ctr"/>
            <a:endParaRPr lang="ru-RU" sz="5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wnloads\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5" t="4322" r="62827" b="52205"/>
          <a:stretch/>
        </p:blipFill>
        <p:spPr bwMode="auto">
          <a:xfrm>
            <a:off x="31315" y="253418"/>
            <a:ext cx="6768752" cy="641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93" t="23345" r="6300" b="9515"/>
          <a:stretch/>
        </p:blipFill>
        <p:spPr bwMode="auto">
          <a:xfrm>
            <a:off x="6912130" y="0"/>
            <a:ext cx="2101241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10" t="7485" r="13208" b="9990"/>
          <a:stretch/>
        </p:blipFill>
        <p:spPr bwMode="auto">
          <a:xfrm>
            <a:off x="7074309" y="1448490"/>
            <a:ext cx="1964621" cy="183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46" t="9594" r="8373" b="9371"/>
          <a:stretch/>
        </p:blipFill>
        <p:spPr bwMode="auto">
          <a:xfrm>
            <a:off x="7166602" y="3483903"/>
            <a:ext cx="1900524" cy="167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9" t="23103" r="18344" b="17472"/>
          <a:stretch/>
        </p:blipFill>
        <p:spPr bwMode="auto">
          <a:xfrm>
            <a:off x="7074309" y="5157191"/>
            <a:ext cx="1939062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070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8266E-6 L -0.66215 0.171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08" y="85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«Назови правильно»</a:t>
            </a:r>
            <a:endParaRPr lang="ru-RU" dirty="0"/>
          </a:p>
        </p:txBody>
      </p:sp>
      <p:pic>
        <p:nvPicPr>
          <p:cNvPr id="4098" name="Picture 2" descr="C:\Users\Татьяна\Desktop\huba_detskaya-transp-768x8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737670" cy="5040000"/>
          </a:xfrm>
          <a:prstGeom prst="rect">
            <a:avLst/>
          </a:prstGeom>
          <a:noFill/>
        </p:spPr>
      </p:pic>
      <p:pic>
        <p:nvPicPr>
          <p:cNvPr id="4" name="Picture 2" descr="C:\Users\Татьяна\Desktop\huba_detskaya-transp-768x8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56792"/>
            <a:ext cx="4737670" cy="5040000"/>
          </a:xfrm>
          <a:prstGeom prst="rect">
            <a:avLst/>
          </a:prstGeom>
          <a:noFill/>
        </p:spPr>
      </p:pic>
      <p:pic>
        <p:nvPicPr>
          <p:cNvPr id="4099" name="Picture 3" descr="C:\Users\Татьяна\Desktop\Winter-Mitten-Iced-Sugar-Cook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4572000" cy="4572000"/>
          </a:xfrm>
          <a:prstGeom prst="rect">
            <a:avLst/>
          </a:prstGeom>
          <a:noFill/>
        </p:spPr>
      </p:pic>
      <p:pic>
        <p:nvPicPr>
          <p:cNvPr id="6" name="Picture 3" descr="C:\Users\Татьяна\Desktop\Winter-Mitten-Iced-Sugar-Cook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4572000" cy="4572000"/>
          </a:xfrm>
          <a:prstGeom prst="rect">
            <a:avLst/>
          </a:prstGeom>
          <a:noFill/>
        </p:spPr>
      </p:pic>
      <p:pic>
        <p:nvPicPr>
          <p:cNvPr id="4100" name="Picture 4" descr="C:\Users\Татьяна\Desktop\hello_html_2a3a4bd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844824"/>
            <a:ext cx="3810000" cy="3810000"/>
          </a:xfrm>
          <a:prstGeom prst="rect">
            <a:avLst/>
          </a:prstGeom>
          <a:noFill/>
        </p:spPr>
      </p:pic>
      <p:pic>
        <p:nvPicPr>
          <p:cNvPr id="4101" name="Picture 5" descr="C:\Users\Татьяна\Desktop\hello_html_2a3a4bd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988840"/>
            <a:ext cx="3810000" cy="3810000"/>
          </a:xfrm>
          <a:prstGeom prst="rect">
            <a:avLst/>
          </a:prstGeom>
          <a:noFill/>
        </p:spPr>
      </p:pic>
      <p:pic>
        <p:nvPicPr>
          <p:cNvPr id="4102" name="Picture 6" descr="C:\Users\Татьяна\Desktop\750-7504830_scarf-fringe-red-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72816"/>
            <a:ext cx="4692365" cy="4824000"/>
          </a:xfrm>
          <a:prstGeom prst="rect">
            <a:avLst/>
          </a:prstGeom>
          <a:noFill/>
        </p:spPr>
      </p:pic>
      <p:pic>
        <p:nvPicPr>
          <p:cNvPr id="10" name="Picture 6" descr="C:\Users\Татьяна\Desktop\750-7504830_scarf-fringe-red-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1635" y="1916832"/>
            <a:ext cx="4692365" cy="48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1069017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Вывод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творческом подходе к созданию учебных презентаций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получить очень интересные обучающие ресурсы в виде обучающих программ,  тренажеров, тестирующих систем, тестов-лото, интерактивных учебных презентаций 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НОДу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игровых дидактических материалов, и т.п.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Средства наглядности в интерактивных учебных презентациях обретают новую функцию 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управления познавательной деятельностью воспитанников. С их помощью можно подводить детей к необходимым обобщениям, учить применять полученные знания, что помогает решать одну из важнейших задач ДОУ - </a:t>
            </a:r>
            <a:r>
              <a:rPr lang="ru-RU" sz="2000" dirty="0" smtClean="0">
                <a:latin typeface="Times New Roman"/>
              </a:rPr>
              <a:t>личностного развития и проживания  дошкольного детства, как самоценного периода </a:t>
            </a:r>
            <a:r>
              <a:rPr lang="ru-RU" sz="2000" dirty="0" smtClean="0">
                <a:latin typeface="Times New Roman"/>
              </a:rPr>
              <a:t>жизни</a:t>
            </a:r>
            <a:r>
              <a:rPr lang="ru-RU" sz="2000" dirty="0" smtClean="0">
                <a:latin typeface="Times New Roman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Татьяна\Desktop\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b="1" dirty="0" smtClean="0"/>
              <a:t>ИКТ позволяет:</a:t>
            </a:r>
            <a:endParaRPr lang="ru-RU" dirty="0" smtClean="0"/>
          </a:p>
          <a:p>
            <a:r>
              <a:rPr lang="ru-RU" dirty="0" smtClean="0"/>
              <a:t>• Показать информацию на экране в игровой форме, что вызывает у детей огромный интерес, так как это отвечает основному виду деятельности дошкольника — игре.</a:t>
            </a:r>
          </a:p>
          <a:p>
            <a:r>
              <a:rPr lang="ru-RU" dirty="0" smtClean="0"/>
              <a:t>• В доступной форме, ярко, образно, преподнести дошкольникам материал, что соответствует наглядно-образному мышлению детей дошкольного возраста.</a:t>
            </a:r>
          </a:p>
          <a:p>
            <a:r>
              <a:rPr lang="ru-RU" dirty="0" smtClean="0"/>
              <a:t>• Привлечь внимание детей движением, звуком, мультипликацией, но не перегружать материал ими.</a:t>
            </a:r>
          </a:p>
          <a:p>
            <a:r>
              <a:rPr lang="ru-RU" dirty="0" smtClean="0"/>
              <a:t>• Способствовать развитию у дошкольников исследовательских способностей, познавательной активности, навыков и талантов.</a:t>
            </a:r>
          </a:p>
          <a:p>
            <a:r>
              <a:rPr lang="ru-RU" dirty="0" smtClean="0"/>
              <a:t>• Поощрять детей при решении проблемных задач и преодолении трудностей.</a:t>
            </a:r>
          </a:p>
          <a:p>
            <a:r>
              <a:rPr lang="ru-RU" dirty="0" smtClean="0"/>
              <a:t>Использование информационно-коммуникационных технологий в дошкольном образовании позволяет расширить творческие возможности педагога и оказывает положительное влияние на различные стороны психического развития дошкольников. Развивающие занятия с её использованием становятся намного ярче и динамичнее. Применение компьютерной техники позволяет сделать НОД привлекательным и по-настоящему современным, решать познавательные и творческие задачи с опорой на наглядность.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Актуальность</a:t>
            </a:r>
            <a:r>
              <a:rPr lang="ru-RU" dirty="0" smtClean="0"/>
              <a:t> использования информационных технологий в современном дошкольном образовании диктуется стремительным развитием информационного общества, широким распространением технологий мультимедиа, электронных информационных ресурсов, сетевых технологий в качестве средства обучения и воспитания.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59340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</a:t>
            </a:r>
            <a:r>
              <a:rPr lang="ru-RU" dirty="0" smtClean="0"/>
              <a:t> : внедрение информационно-коммуникационных технологий для создания единого информационного пространства образовательного учреждения, системы, в которой задействованы и на информационном уровне связаны все участники образовательных отношений для повышения качества </a:t>
            </a:r>
            <a:r>
              <a:rPr lang="ru-RU" dirty="0" err="1" smtClean="0"/>
              <a:t>воспитательно</a:t>
            </a:r>
            <a:r>
              <a:rPr lang="ru-RU" dirty="0" smtClean="0"/>
              <a:t> -образовательного процесса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429000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dirty="0" smtClean="0"/>
              <a:t>преобразование развивающей предметно-пространственной среды,</a:t>
            </a:r>
          </a:p>
          <a:p>
            <a:r>
              <a:rPr lang="ru-RU" dirty="0" smtClean="0"/>
              <a:t>создание новых средств для развития детей,</a:t>
            </a:r>
          </a:p>
          <a:p>
            <a:r>
              <a:rPr lang="ru-RU" dirty="0" smtClean="0"/>
              <a:t>использование новой наглядности,</a:t>
            </a:r>
          </a:p>
          <a:p>
            <a:r>
              <a:rPr lang="ru-RU" dirty="0" smtClean="0"/>
              <a:t>дополнительная информация, которой по каким-либо причинам нет в печатном издании,</a:t>
            </a:r>
          </a:p>
          <a:p>
            <a:r>
              <a:rPr lang="ru-RU" dirty="0" smtClean="0"/>
              <a:t>разнообразный иллюстративный материал, как статический, так и динамический (анимации, видеоматериалы),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рассказа по картинкам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атьяна\Desktop\6379027-2b2a8082691b53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15" y="980728"/>
            <a:ext cx="8053775" cy="568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«Третий лишний»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kidstaff.com.ua/pictures_user/2/46823/368159/368159_20100911035945_600x60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3949" t="2000" r="2575" b="3000"/>
          <a:stretch/>
        </p:blipFill>
        <p:spPr bwMode="auto">
          <a:xfrm flipH="1">
            <a:off x="971599" y="1412776"/>
            <a:ext cx="2232248" cy="2808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4" name="Рисунок 3" descr="http://www.img3.imgbb.ru/4/9/4/4949c2070f1c05ed0e962ae6342e4b7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5656" t="6001" r="5204" b="6666"/>
          <a:stretch/>
        </p:blipFill>
        <p:spPr bwMode="auto">
          <a:xfrm>
            <a:off x="6084168" y="1556792"/>
            <a:ext cx="2232248" cy="2376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5" name="Рисунок 4" descr="http://maminluchik.ru/data/medium/77_12.webp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12976"/>
            <a:ext cx="2664296" cy="280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на закрепление буквы «Т»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Татьяна\Desktop\maxresdefault-8.jpg"/>
          <p:cNvPicPr>
            <a:picLocks noChangeAspect="1" noChangeArrowheads="1"/>
          </p:cNvPicPr>
          <p:nvPr/>
        </p:nvPicPr>
        <p:blipFill>
          <a:blip r:embed="rId2" cstate="print"/>
          <a:srcRect r="9137"/>
          <a:stretch>
            <a:fillRect/>
          </a:stretch>
        </p:blipFill>
        <p:spPr bwMode="auto">
          <a:xfrm>
            <a:off x="0" y="4365104"/>
            <a:ext cx="3779912" cy="2340000"/>
          </a:xfrm>
          <a:prstGeom prst="rect">
            <a:avLst/>
          </a:prstGeom>
          <a:noFill/>
        </p:spPr>
      </p:pic>
      <p:pic>
        <p:nvPicPr>
          <p:cNvPr id="2053" name="Picture 5" descr="C:\Users\Татьяна\Desktop\d8840b0c10155c98287464190b816978.jpg"/>
          <p:cNvPicPr>
            <a:picLocks noChangeAspect="1" noChangeArrowheads="1"/>
          </p:cNvPicPr>
          <p:nvPr/>
        </p:nvPicPr>
        <p:blipFill>
          <a:blip r:embed="rId3" cstate="print"/>
          <a:srcRect t="23336" b="3323"/>
          <a:stretch>
            <a:fillRect/>
          </a:stretch>
        </p:blipFill>
        <p:spPr bwMode="auto">
          <a:xfrm>
            <a:off x="5904000" y="2204864"/>
            <a:ext cx="3240000" cy="1584176"/>
          </a:xfrm>
          <a:prstGeom prst="rect">
            <a:avLst/>
          </a:prstGeom>
          <a:noFill/>
        </p:spPr>
      </p:pic>
      <p:pic>
        <p:nvPicPr>
          <p:cNvPr id="2054" name="Picture 6" descr="C:\Users\Татьяна\Desktop\hello_html_m11621e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789040"/>
            <a:ext cx="3258728" cy="2160000"/>
          </a:xfrm>
          <a:prstGeom prst="rect">
            <a:avLst/>
          </a:prstGeom>
          <a:noFill/>
        </p:spPr>
      </p:pic>
      <p:pic>
        <p:nvPicPr>
          <p:cNvPr id="1026" name="Picture 2" descr="C:\Users\Татьяна\Desktop\unnam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412776"/>
            <a:ext cx="2880000" cy="2880000"/>
          </a:xfrm>
          <a:prstGeom prst="rect">
            <a:avLst/>
          </a:prstGeom>
          <a:noFill/>
        </p:spPr>
      </p:pic>
      <p:pic>
        <p:nvPicPr>
          <p:cNvPr id="1027" name="Picture 3" descr="C:\Users\Татьяна\Desktop\14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68760"/>
            <a:ext cx="3138764" cy="27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 слова со звуком (З)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«Что лишнее»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атьяна\Desktop\icon-66784_1280.jpg"/>
          <p:cNvPicPr>
            <a:picLocks noChangeAspect="1" noChangeArrowheads="1"/>
          </p:cNvPicPr>
          <p:nvPr/>
        </p:nvPicPr>
        <p:blipFill>
          <a:blip r:embed="rId2" cstate="print"/>
          <a:srcRect l="13238" t="9640" r="16875" b="10833"/>
          <a:stretch>
            <a:fillRect/>
          </a:stretch>
        </p:blipFill>
        <p:spPr bwMode="auto">
          <a:xfrm>
            <a:off x="0" y="1484784"/>
            <a:ext cx="2088232" cy="2376264"/>
          </a:xfrm>
          <a:prstGeom prst="rect">
            <a:avLst/>
          </a:prstGeom>
          <a:noFill/>
        </p:spPr>
      </p:pic>
      <p:pic>
        <p:nvPicPr>
          <p:cNvPr id="2051" name="Picture 3" descr="C:\Users\Татьяна\Desktop\obuv-podborka-igr-i-uprajneniy-4.jpg"/>
          <p:cNvPicPr>
            <a:picLocks noChangeAspect="1" noChangeArrowheads="1"/>
          </p:cNvPicPr>
          <p:nvPr/>
        </p:nvPicPr>
        <p:blipFill>
          <a:blip r:embed="rId3" cstate="print"/>
          <a:srcRect l="19786" t="7896" r="18792" b="7884"/>
          <a:stretch>
            <a:fillRect/>
          </a:stretch>
        </p:blipFill>
        <p:spPr bwMode="auto">
          <a:xfrm>
            <a:off x="3347864" y="1484784"/>
            <a:ext cx="2376264" cy="2304256"/>
          </a:xfrm>
          <a:prstGeom prst="rect">
            <a:avLst/>
          </a:prstGeom>
          <a:noFill/>
        </p:spPr>
      </p:pic>
      <p:pic>
        <p:nvPicPr>
          <p:cNvPr id="2052" name="Picture 4" descr="C:\Users\Татьяна\Desktop\84-841787_snake-green-anaconda-clip-art-.png"/>
          <p:cNvPicPr>
            <a:picLocks noChangeAspect="1" noChangeArrowheads="1"/>
          </p:cNvPicPr>
          <p:nvPr/>
        </p:nvPicPr>
        <p:blipFill>
          <a:blip r:embed="rId4" cstate="print"/>
          <a:srcRect l="13393" t="4000" r="11990" b="3989"/>
          <a:stretch>
            <a:fillRect/>
          </a:stretch>
        </p:blipFill>
        <p:spPr bwMode="auto">
          <a:xfrm>
            <a:off x="6549654" y="1052736"/>
            <a:ext cx="2594346" cy="3060000"/>
          </a:xfrm>
          <a:prstGeom prst="rect">
            <a:avLst/>
          </a:prstGeom>
          <a:noFill/>
        </p:spPr>
      </p:pic>
      <p:pic>
        <p:nvPicPr>
          <p:cNvPr id="2053" name="Picture 5" descr="C:\Users\Татьяна\Desktop\malyshi-luni-tun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726000"/>
            <a:ext cx="3132000" cy="3132000"/>
          </a:xfrm>
          <a:prstGeom prst="rect">
            <a:avLst/>
          </a:prstGeom>
          <a:noFill/>
        </p:spPr>
      </p:pic>
      <p:pic>
        <p:nvPicPr>
          <p:cNvPr id="2054" name="Picture 6" descr="C:\Users\Татьяна\Desktop\петух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942000"/>
            <a:ext cx="3039161" cy="2916000"/>
          </a:xfrm>
          <a:prstGeom prst="rect">
            <a:avLst/>
          </a:prstGeom>
          <a:noFill/>
        </p:spPr>
      </p:pic>
      <p:pic>
        <p:nvPicPr>
          <p:cNvPr id="2055" name="Picture 7" descr="C:\Users\Татьяна\Desktop\zont_2.jpeg"/>
          <p:cNvPicPr>
            <a:picLocks noChangeAspect="1" noChangeArrowheads="1"/>
          </p:cNvPicPr>
          <p:nvPr/>
        </p:nvPicPr>
        <p:blipFill>
          <a:blip r:embed="rId7" cstate="print"/>
          <a:srcRect l="10832" t="5935" r="8785" b="6916"/>
          <a:stretch>
            <a:fillRect/>
          </a:stretch>
        </p:blipFill>
        <p:spPr bwMode="auto">
          <a:xfrm>
            <a:off x="6516216" y="4122000"/>
            <a:ext cx="2523565" cy="27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6561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Составление рассказа «Детский забавы зимой»</a:t>
            </a:r>
            <a:endParaRPr lang="ru-RU" sz="3600" dirty="0"/>
          </a:p>
        </p:txBody>
      </p:sp>
      <p:pic>
        <p:nvPicPr>
          <p:cNvPr id="3074" name="Picture 2" descr="C:\Users\Татьяна\Desktop\p1br4-102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2448000" cy="2448000"/>
          </a:xfrm>
          <a:prstGeom prst="rect">
            <a:avLst/>
          </a:prstGeom>
          <a:noFill/>
        </p:spPr>
      </p:pic>
      <p:pic>
        <p:nvPicPr>
          <p:cNvPr id="3076" name="Picture 4" descr="C:\Users\Татьяна\Desktop\ice-skating-girl_61841-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052736"/>
            <a:ext cx="2616055" cy="2988000"/>
          </a:xfrm>
          <a:prstGeom prst="rect">
            <a:avLst/>
          </a:prstGeom>
          <a:noFill/>
        </p:spPr>
      </p:pic>
      <p:pic>
        <p:nvPicPr>
          <p:cNvPr id="3077" name="Picture 5" descr="C:\Users\Татьяна\Desktop\2cff596efbec29b3e34de79cb187c200--zima-clip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2" y="1412775"/>
            <a:ext cx="2502842" cy="2340000"/>
          </a:xfrm>
          <a:prstGeom prst="rect">
            <a:avLst/>
          </a:prstGeom>
          <a:noFill/>
        </p:spPr>
      </p:pic>
      <p:pic>
        <p:nvPicPr>
          <p:cNvPr id="3078" name="Picture 6" descr="C:\Users\Татьяна\Desktop\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1048"/>
            <a:ext cx="5120000" cy="2880000"/>
          </a:xfrm>
          <a:prstGeom prst="rect">
            <a:avLst/>
          </a:prstGeom>
          <a:noFill/>
        </p:spPr>
      </p:pic>
      <p:pic>
        <p:nvPicPr>
          <p:cNvPr id="3079" name="Picture 7" descr="C:\Users\Татьяна\Desktop\depositphotos_58287193-stock-illustration-boy-ski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717032"/>
            <a:ext cx="2213984" cy="2988000"/>
          </a:xfrm>
          <a:prstGeom prst="rect">
            <a:avLst/>
          </a:prstGeom>
          <a:noFill/>
        </p:spPr>
      </p:pic>
      <p:pic>
        <p:nvPicPr>
          <p:cNvPr id="3080" name="Picture 8" descr="C:\Users\Татьяна\Desktop\зимние-скороговорки-1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8520" y="0"/>
            <a:ext cx="96490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«Что мы наденем зимой»</a:t>
            </a:r>
            <a:endParaRPr lang="ru-RU" dirty="0"/>
          </a:p>
        </p:txBody>
      </p:sp>
      <p:pic>
        <p:nvPicPr>
          <p:cNvPr id="8193" name="Picture 1" descr="C:\Users\Татьяна\Desktop\jonathan_1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2618182" cy="2880000"/>
          </a:xfrm>
          <a:prstGeom prst="rect">
            <a:avLst/>
          </a:prstGeom>
          <a:noFill/>
        </p:spPr>
      </p:pic>
      <p:pic>
        <p:nvPicPr>
          <p:cNvPr id="8194" name="Picture 2" descr="C:\Users\Татьяна\Desktop\L3135_b.jpg"/>
          <p:cNvPicPr>
            <a:picLocks noChangeAspect="1" noChangeArrowheads="1"/>
          </p:cNvPicPr>
          <p:nvPr/>
        </p:nvPicPr>
        <p:blipFill>
          <a:blip r:embed="rId3" cstate="print"/>
          <a:srcRect l="10916" r="10485"/>
          <a:stretch>
            <a:fillRect/>
          </a:stretch>
        </p:blipFill>
        <p:spPr bwMode="auto">
          <a:xfrm>
            <a:off x="3131840" y="1412776"/>
            <a:ext cx="2592288" cy="2196000"/>
          </a:xfrm>
          <a:prstGeom prst="rect">
            <a:avLst/>
          </a:prstGeom>
          <a:noFill/>
        </p:spPr>
      </p:pic>
      <p:pic>
        <p:nvPicPr>
          <p:cNvPr id="8195" name="Picture 3" descr="C:\Users\Татьяна\Desktop\100023419644b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7808" y="1052736"/>
            <a:ext cx="3406192" cy="2880000"/>
          </a:xfrm>
          <a:prstGeom prst="rect">
            <a:avLst/>
          </a:prstGeom>
          <a:noFill/>
        </p:spPr>
      </p:pic>
      <p:pic>
        <p:nvPicPr>
          <p:cNvPr id="8196" name="Picture 4" descr="C:\Users\Татьяна\Desktop\_MG_91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942000"/>
            <a:ext cx="2527200" cy="2916000"/>
          </a:xfrm>
          <a:prstGeom prst="rect">
            <a:avLst/>
          </a:prstGeom>
          <a:noFill/>
        </p:spPr>
      </p:pic>
      <p:pic>
        <p:nvPicPr>
          <p:cNvPr id="8197" name="Picture 5" descr="C:\Users\Татьяна\Desktop\919a48c7-da82-11e3-9406-00155d640301_1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978000"/>
            <a:ext cx="3520000" cy="2880000"/>
          </a:xfrm>
          <a:prstGeom prst="rect">
            <a:avLst/>
          </a:prstGeom>
          <a:noFill/>
        </p:spPr>
      </p:pic>
      <p:pic>
        <p:nvPicPr>
          <p:cNvPr id="8198" name="Picture 6" descr="C:\Users\Татьяна\Desktop\91c4ca6e0320e2b7922ebaec0fef1d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861048"/>
            <a:ext cx="288000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175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Составление рассказа по картинкам</vt:lpstr>
      <vt:lpstr>Игра «Третий лишний»</vt:lpstr>
      <vt:lpstr>Игра на закрепление буквы «Т»</vt:lpstr>
      <vt:lpstr>Найди слова со звуком (З) «Что лишнее»</vt:lpstr>
      <vt:lpstr>Составление рассказа «Детский забавы зимой»</vt:lpstr>
      <vt:lpstr>«Что мы наденем зимой»</vt:lpstr>
      <vt:lpstr>Слайд 10</vt:lpstr>
      <vt:lpstr>«Назови правильно»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82</cp:revision>
  <dcterms:created xsi:type="dcterms:W3CDTF">2021-01-22T12:56:04Z</dcterms:created>
  <dcterms:modified xsi:type="dcterms:W3CDTF">2021-01-27T10:33:20Z</dcterms:modified>
</cp:coreProperties>
</file>