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00" autoAdjust="0"/>
  </p:normalViewPr>
  <p:slideViewPr>
    <p:cSldViewPr>
      <p:cViewPr>
        <p:scale>
          <a:sx n="64" d="100"/>
          <a:sy n="64" d="100"/>
        </p:scale>
        <p:origin x="-69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62113-8309-4E21-88F7-3541FE46DCDE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C302A-312E-4214-9A90-C1B35A339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hidden"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hidden"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643438" y="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43966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lang="ru-RU" sz="1400" b="1" dirty="0" smtClean="0">
                <a:latin typeface="Calibri"/>
                <a:ea typeface="Times New Roman"/>
                <a:cs typeface="Times New Roman"/>
              </a:rPr>
              <a:t>конкурс компьютерных презентаций к уроку</a:t>
            </a:r>
            <a:r>
              <a:rPr lang="ru-RU" sz="1100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ru-RU" sz="1100" dirty="0" smtClean="0">
                <a:latin typeface="Calibri"/>
                <a:ea typeface="Times New Roman"/>
                <a:cs typeface="Times New Roman"/>
              </a:rPr>
            </a:br>
            <a:r>
              <a:rPr kumimoji="0" lang="ru-RU" dirty="0" smtClean="0"/>
              <a:t>     РАД СКОМРАХ О СВОИХ ДОМРАХ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1" eaLnBrk="1" latinLnBrk="0" hangingPunct="1"/>
            <a:r>
              <a:rPr kumimoji="0" lang="ru-RU" dirty="0" smtClean="0"/>
              <a:t>Шматова</a:t>
            </a:r>
          </a:p>
          <a:p>
            <a:pPr lvl="1" eaLnBrk="1" latinLnBrk="0" hangingPunct="1"/>
            <a:r>
              <a:rPr kumimoji="0" lang="ru-RU" dirty="0" smtClean="0"/>
              <a:t>Елена Анатольевна</a:t>
            </a:r>
          </a:p>
          <a:p>
            <a:pPr lvl="2" eaLnBrk="1" latinLnBrk="0" hangingPunct="1"/>
            <a:endParaRPr kumimoji="0" lang="ru-RU" dirty="0" smtClean="0"/>
          </a:p>
          <a:p>
            <a:pPr lvl="2" eaLnBrk="1" latinLnBrk="0" hangingPunct="1"/>
            <a:r>
              <a:rPr kumimoji="0" lang="ru-RU" dirty="0" smtClean="0"/>
              <a:t>Муниципальное бюджетное</a:t>
            </a:r>
          </a:p>
          <a:p>
            <a:pPr lvl="2" eaLnBrk="1" latinLnBrk="0" hangingPunct="1"/>
            <a:r>
              <a:rPr kumimoji="0" lang="ru-RU" dirty="0" smtClean="0"/>
              <a:t>учреждение «Детская школ</a:t>
            </a:r>
          </a:p>
          <a:p>
            <a:pPr lvl="2" eaLnBrk="1" latinLnBrk="0" hangingPunct="1"/>
            <a:r>
              <a:rPr kumimoji="0" lang="ru-RU" dirty="0" smtClean="0"/>
              <a:t>искусств № 18»</a:t>
            </a:r>
          </a:p>
          <a:p>
            <a:pPr lvl="3" eaLnBrk="1" latinLnBrk="0" hangingPunct="1"/>
            <a:r>
              <a:rPr kumimoji="0" lang="ru-RU" dirty="0" smtClean="0"/>
              <a:t>Преподаватель, высшая </a:t>
            </a:r>
          </a:p>
          <a:p>
            <a:pPr lvl="3" eaLnBrk="1" latinLnBrk="0" hangingPunct="1"/>
            <a:r>
              <a:rPr kumimoji="0" lang="ru-RU" dirty="0" smtClean="0"/>
              <a:t>Квалификационная категория</a:t>
            </a:r>
          </a:p>
          <a:p>
            <a:pPr lvl="4" eaLnBrk="1" latinLnBrk="0" hangingPunct="1"/>
            <a:endParaRPr kumimoji="0" lang="ru-RU" dirty="0" smtClean="0"/>
          </a:p>
          <a:p>
            <a:pPr lvl="4" eaLnBrk="1" latinLnBrk="0" hangingPunct="1"/>
            <a:endParaRPr kumimoji="0" lang="ru-RU" dirty="0" smtClean="0"/>
          </a:p>
          <a:p>
            <a:pPr lvl="4" eaLnBrk="1" latinLnBrk="0" hangingPunct="1"/>
            <a:endParaRPr kumimoji="0" lang="ru-RU" dirty="0" smtClean="0"/>
          </a:p>
          <a:p>
            <a:pPr lvl="4" eaLnBrk="1" latinLnBrk="0" hangingPunct="1"/>
            <a:r>
              <a:rPr kumimoji="0" lang="ru-RU" dirty="0" smtClean="0"/>
              <a:t>  </a:t>
            </a:r>
            <a:endParaRPr kumimoji="0" lang="en-US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 flipH="1">
            <a:off x="3929058" y="5643578"/>
            <a:ext cx="4643470" cy="649269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2000"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dirty="0" smtClean="0"/>
              <a:t>         г. Шенкурск, 2018 год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sz="4400" b="1" kern="1200" spc="300">
          <a:ln>
            <a:noFill/>
          </a:ln>
          <a:solidFill>
            <a:schemeClr val="accent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 La Russ" pitchFamily="82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lang="ru-RU" sz="1600" b="1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None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ctr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None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643438" y="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43966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lang="ru-RU" sz="1400" b="1" dirty="0" smtClean="0">
                <a:latin typeface="Calibri"/>
                <a:ea typeface="Times New Roman"/>
                <a:cs typeface="Times New Roman"/>
              </a:rPr>
              <a:t>конкурс компьютерных презентаций к уроку</a:t>
            </a:r>
            <a:r>
              <a:rPr lang="ru-RU" sz="1100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ru-RU" sz="1100" dirty="0" smtClean="0">
                <a:latin typeface="Calibri"/>
                <a:ea typeface="Times New Roman"/>
                <a:cs typeface="Times New Roman"/>
              </a:rPr>
            </a:br>
            <a:r>
              <a:rPr kumimoji="0" lang="ru-RU" dirty="0" smtClean="0"/>
              <a:t>     РАД СКОМРАХ О СВОИХ ДОМРАХ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1" eaLnBrk="1" latinLnBrk="0" hangingPunct="1"/>
            <a:r>
              <a:rPr kumimoji="0" lang="ru-RU" dirty="0" smtClean="0"/>
              <a:t>Шматова</a:t>
            </a:r>
          </a:p>
          <a:p>
            <a:pPr lvl="1" eaLnBrk="1" latinLnBrk="0" hangingPunct="1"/>
            <a:r>
              <a:rPr kumimoji="0" lang="ru-RU" dirty="0" smtClean="0"/>
              <a:t>Елена Анатольевна</a:t>
            </a:r>
          </a:p>
          <a:p>
            <a:pPr lvl="2" eaLnBrk="1" latinLnBrk="0" hangingPunct="1"/>
            <a:endParaRPr kumimoji="0" lang="ru-RU" dirty="0" smtClean="0"/>
          </a:p>
          <a:p>
            <a:pPr lvl="2" eaLnBrk="1" latinLnBrk="0" hangingPunct="1"/>
            <a:r>
              <a:rPr kumimoji="0" lang="ru-RU" dirty="0" smtClean="0"/>
              <a:t>Муниципальное бюджетное</a:t>
            </a:r>
          </a:p>
          <a:p>
            <a:pPr lvl="2" eaLnBrk="1" latinLnBrk="0" hangingPunct="1"/>
            <a:r>
              <a:rPr kumimoji="0" lang="ru-RU" dirty="0" smtClean="0"/>
              <a:t>учреждение «Детская школ</a:t>
            </a:r>
          </a:p>
          <a:p>
            <a:pPr lvl="2" eaLnBrk="1" latinLnBrk="0" hangingPunct="1"/>
            <a:r>
              <a:rPr kumimoji="0" lang="ru-RU" dirty="0" smtClean="0"/>
              <a:t>искусств № 18»</a:t>
            </a:r>
          </a:p>
          <a:p>
            <a:pPr lvl="3" eaLnBrk="1" latinLnBrk="0" hangingPunct="1"/>
            <a:r>
              <a:rPr kumimoji="0" lang="ru-RU" dirty="0" smtClean="0"/>
              <a:t>Преподаватель, высшая </a:t>
            </a:r>
          </a:p>
          <a:p>
            <a:pPr lvl="3" eaLnBrk="1" latinLnBrk="0" hangingPunct="1"/>
            <a:r>
              <a:rPr kumimoji="0" lang="ru-RU" smtClean="0"/>
              <a:t>Квалификационная </a:t>
            </a:r>
            <a:r>
              <a:rPr kumimoji="0" lang="ru-RU" dirty="0" smtClean="0"/>
              <a:t>категория</a:t>
            </a:r>
          </a:p>
          <a:p>
            <a:pPr lvl="4" eaLnBrk="1" latinLnBrk="0" hangingPunct="1"/>
            <a:endParaRPr kumimoji="0" lang="ru-RU" dirty="0" smtClean="0"/>
          </a:p>
          <a:p>
            <a:pPr lvl="4" eaLnBrk="1" latinLnBrk="0" hangingPunct="1"/>
            <a:endParaRPr kumimoji="0" lang="ru-RU" dirty="0" smtClean="0"/>
          </a:p>
          <a:p>
            <a:pPr lvl="4" eaLnBrk="1" latinLnBrk="0" hangingPunct="1"/>
            <a:endParaRPr kumimoji="0" lang="ru-RU" dirty="0" smtClean="0"/>
          </a:p>
          <a:p>
            <a:pPr lvl="4" eaLnBrk="1" latinLnBrk="0" hangingPunct="1"/>
            <a:r>
              <a:rPr kumimoji="0" lang="ru-RU" dirty="0" smtClean="0"/>
              <a:t>  </a:t>
            </a:r>
            <a:endParaRPr kumimoji="0" lang="en-US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 flipH="1">
            <a:off x="3929058" y="5643578"/>
            <a:ext cx="4643470" cy="649269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2000"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dirty="0" smtClean="0"/>
              <a:t>         г. Шенкурск, 2018 год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Рисунок 13" descr="домра 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71472" y="1771625"/>
            <a:ext cx="3355667" cy="4586333"/>
          </a:xfrm>
          <a:prstGeom prst="rect">
            <a:avLst/>
          </a:prstGeom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sz="4400" b="1" kern="1200" spc="300">
          <a:ln>
            <a:noFill/>
          </a:ln>
          <a:solidFill>
            <a:schemeClr val="accent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 La Russ" pitchFamily="82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lang="ru-RU" sz="1600" b="1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None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ctr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None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64;&#1082;&#1086;&#1083;&#1072;\&#1072;&#1091;&#1076;&#1080;&#1086;%20&#1089;&#1082;&#1077;&#1088;&#1094;&#1086;\&#1057;D%201%20&#1076;&#1080;&#1089;&#1082;%20&#1057;&#1082;&#1077;&#1088;&#1094;&#1086;\&#1051;&#1080;&#1087;&#1072;%20&#1074;&#1077;&#1082;&#1086;&#1074;&#1072;&#1103;.wav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64;&#1082;&#1086;&#1083;&#1072;\&#1072;&#1091;&#1076;&#1080;&#1086;%20&#1089;&#1082;&#1077;&#1088;&#1094;&#1086;\&#1057;D%201%20&#1076;&#1080;&#1089;&#1082;%20&#1057;&#1082;&#1077;&#1088;&#1094;&#1086;\&#1042;&#1072;&#1083;&#1100;&#1089;-&#1082;&#1072;&#1087;&#1088;&#1080;&#1089;.wav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923186" cy="1828800"/>
          </a:xfrm>
        </p:spPr>
        <p:txBody>
          <a:bodyPr>
            <a:normAutofit/>
          </a:bodyPr>
          <a:lstStyle/>
          <a:p>
            <a:pPr algn="l"/>
            <a:r>
              <a:rPr lang="ru-RU" sz="1600" spc="0" dirty="0" smtClean="0">
                <a:solidFill>
                  <a:schemeClr val="tx1">
                    <a:lumMod val="85000"/>
                  </a:schemeClr>
                </a:solidFill>
              </a:rPr>
              <a:t>                             КОНКУРС  КОМПЬЮТЕРНЫХ ПРЕЗЕНТАЦИЙ К УРОКУ</a:t>
            </a:r>
            <a:r>
              <a:rPr lang="ru-RU" sz="1600" spc="0" dirty="0" smtClean="0">
                <a:latin typeface="A La Russ" pitchFamily="82" charset="0"/>
              </a:rPr>
              <a:t/>
            </a:r>
            <a:br>
              <a:rPr lang="ru-RU" sz="1600" spc="0" dirty="0" smtClean="0">
                <a:latin typeface="A La Russ" pitchFamily="82" charset="0"/>
              </a:rPr>
            </a:br>
            <a:r>
              <a:rPr lang="ru-RU" spc="0" dirty="0" smtClean="0">
                <a:latin typeface="A La Russ" pitchFamily="82" charset="0"/>
              </a:rPr>
              <a:t>   </a:t>
            </a:r>
            <a:r>
              <a:rPr lang="ru-RU" spc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РАД СКОМРАХ О СВОИХ ДОМРАХ</a:t>
            </a:r>
            <a:endParaRPr lang="ru-RU" spc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2357430"/>
            <a:ext cx="4925738" cy="42862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Шматова</a:t>
            </a:r>
            <a:r>
              <a:rPr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Елена  Анатольевна</a:t>
            </a:r>
          </a:p>
          <a:p>
            <a:r>
              <a:rPr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бюджетной учреждение</a:t>
            </a:r>
          </a:p>
          <a:p>
            <a:r>
              <a:rPr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"Детская школа искусств № 18"</a:t>
            </a:r>
          </a:p>
          <a:p>
            <a:r>
              <a:rPr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Преподаватель, высшая квалификационная категория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.Шенкурск</a:t>
            </a:r>
          </a:p>
          <a:p>
            <a:r>
              <a:rPr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год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\Рабочий стол\домра\лубок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3527835" cy="451962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Липа вековая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ИСТОРИЯ ДОМРЫ      </a:t>
            </a:r>
            <a:r>
              <a:rPr lang="ru-RU" dirty="0" smtClean="0">
                <a:latin typeface="Adventure" pitchFamily="2" charset="0"/>
              </a:rPr>
              <a:t>возрождение…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3786182" cy="4389120"/>
          </a:xfrm>
        </p:spPr>
        <p:txBody>
          <a:bodyPr>
            <a:normAutofit/>
          </a:bodyPr>
          <a:lstStyle/>
          <a:p>
            <a:pPr algn="just"/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Домра сразу же вошла в знаменитый 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Великорусский оркестр русских </a:t>
            </a:r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народных инструментов. 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Василия </a:t>
            </a:r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Андреева, созданный в 1888г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Причем в качестве основного оркестрового инструмента. Группе домр была доверена мелодическая функция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Неплохо для «новорожденной»</a:t>
            </a:r>
            <a:endParaRPr lang="ru-RU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User\Рабочий стол\домра\Андреев оркестр.jpg"/>
          <p:cNvPicPr>
            <a:picLocks noChangeAspect="1" noChangeArrowheads="1"/>
          </p:cNvPicPr>
          <p:nvPr/>
        </p:nvPicPr>
        <p:blipFill>
          <a:blip r:embed="rId2"/>
          <a:srcRect l="3906" t="26041" r="47656" b="22917"/>
          <a:stretch>
            <a:fillRect/>
          </a:stretch>
        </p:blipFill>
        <p:spPr bwMode="auto">
          <a:xfrm>
            <a:off x="3638900" y="1857364"/>
            <a:ext cx="5505100" cy="43508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ИСТОРИЯ ДОМРЫ      </a:t>
            </a:r>
            <a:r>
              <a:rPr lang="ru-RU" dirty="0" smtClean="0">
                <a:latin typeface="Adventure" pitchFamily="2" charset="0"/>
              </a:rPr>
              <a:t>возрождение…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86454"/>
            <a:ext cx="8715404" cy="681022"/>
          </a:xfrm>
        </p:spPr>
        <p:txBody>
          <a:bodyPr>
            <a:noAutofit/>
          </a:bodyPr>
          <a:lstStyle/>
          <a:p>
            <a:pPr algn="ctr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 сей день домра является   главным инструментом  народного оркестра.</a:t>
            </a:r>
            <a:endParaRPr lang="ru-RU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User\Рабочий стол\домра\оркестр.jpg"/>
          <p:cNvPicPr>
            <a:picLocks noChangeAspect="1" noChangeArrowheads="1"/>
          </p:cNvPicPr>
          <p:nvPr/>
        </p:nvPicPr>
        <p:blipFill>
          <a:blip r:embed="rId2"/>
          <a:srcRect l="9687" t="32500" r="9687" b="10000"/>
          <a:stretch>
            <a:fillRect/>
          </a:stretch>
        </p:blipFill>
        <p:spPr bwMode="auto">
          <a:xfrm>
            <a:off x="785786" y="1571612"/>
            <a:ext cx="7746364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ИСТОРИЯ ДОМРЫ      </a:t>
            </a:r>
            <a:r>
              <a:rPr lang="ru-RU" dirty="0" smtClean="0">
                <a:latin typeface="Adventure" pitchFamily="2" charset="0"/>
              </a:rPr>
              <a:t>возрождение…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358246" cy="142876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Помимо оркестров русских народных инструментов создается множество самых разнообразных  смешанных ансамблей, которые</a:t>
            </a:r>
          </a:p>
          <a:p>
            <a:pPr algn="r">
              <a:buNone/>
            </a:pPr>
            <a:r>
              <a:rPr lang="ru-RU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ложно представить без  домры.</a:t>
            </a:r>
            <a:endParaRPr lang="ru-RU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User\Рабочий стол\домра\домра 1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142844" y="2643182"/>
            <a:ext cx="3086096" cy="308609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357562"/>
            <a:ext cx="532116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ИСТОРИЯ ДОМРЫ      </a:t>
            </a:r>
            <a:r>
              <a:rPr lang="ru-RU" dirty="0" smtClean="0">
                <a:latin typeface="Adventure" pitchFamily="2" charset="0"/>
              </a:rPr>
              <a:t>возрождение…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500174"/>
            <a:ext cx="4714908" cy="207170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Появились  исполнители </a:t>
            </a:r>
            <a:r>
              <a:rPr lang="ru-RU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>
              <a:buNone/>
            </a:pP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настоящие  виртуозы  игры  на домре.</a:t>
            </a:r>
          </a:p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 Лукин</a:t>
            </a:r>
          </a:p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Алесандр Цыганков</a:t>
            </a:r>
          </a:p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Тамара Вольская</a:t>
            </a:r>
          </a:p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Вячеслав Круглов</a:t>
            </a:r>
            <a:endParaRPr lang="ru-RU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User\Рабочий стол\домра\Цыганков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571876"/>
            <a:ext cx="2571768" cy="309415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7171" name="Picture 3" descr="C:\Documents and Settings\User\Рабочий стол\домра\кругл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500174"/>
            <a:ext cx="2447922" cy="244386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7172" name="Picture 4" descr="C:\Documents and Settings\User\Рабочий стол\домра\MI00009883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38555"/>
            <a:ext cx="2950477" cy="296227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7173" name="Picture 5" descr="C:\Documents and Settings\User\Рабочий стол\домра\луки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71612"/>
            <a:ext cx="2162164" cy="287913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ИСТОРИЯ ДОМРЫ      </a:t>
            </a:r>
            <a:r>
              <a:rPr lang="ru-RU" dirty="0" smtClean="0">
                <a:latin typeface="Adventure" pitchFamily="2" charset="0"/>
              </a:rPr>
              <a:t>возрождение…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401080" cy="4929222"/>
          </a:xfrm>
        </p:spPr>
        <p:txBody>
          <a:bodyPr>
            <a:normAutofit lnSpcReduction="10000"/>
          </a:bodyPr>
          <a:lstStyle/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1948 </a:t>
            </a:r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в Москве открывается первая в России кафедра народных инструментов 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Государственном музыкально-педагогическом 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институте </a:t>
            </a:r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им. 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Гнесиных.</a:t>
            </a:r>
          </a:p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Первым педагогом по домре стал  выдающийся композитор Юрий Шишаков, а затем молодые  солисты оркестра им. Н. Осипова В. Мироманов и  А. Александров </a:t>
            </a:r>
            <a:r>
              <a:rPr lang="ru-RU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создатель  первой школы игры на трёхструнной домре.</a:t>
            </a:r>
          </a:p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Изначально народный инструмент  - домра </a:t>
            </a:r>
            <a:r>
              <a:rPr lang="ru-RU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за короткий срок прошёл на академической сцене</a:t>
            </a:r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, на который инструментам симфонического оркестра потребовались столетия.</a:t>
            </a:r>
          </a:p>
          <a:p>
            <a:pPr algn="just"/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домры – в XXI веке, вместе с новой музыкой, новыми идеями в искусстве. И кто знает, возможно, скоро она завоюет  мировое  признание.   Ведь   на  ней  уже  играют  в Америке (там есть Ассоциация любителей игры на русских народных инструментах), в Японии (Токийский оркестр русских народных инструментов, отдельные музыканты-любители).</a:t>
            </a:r>
            <a:endParaRPr lang="ru-RU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ИСТОРИЯ ДОМРЫ      </a:t>
            </a:r>
            <a:r>
              <a:rPr lang="ru-RU" dirty="0" smtClean="0">
                <a:latin typeface="Adventure" pitchFamily="2" charset="0"/>
              </a:rPr>
              <a:t>возрождение…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4929222" cy="4929222"/>
          </a:xfrm>
        </p:spPr>
        <p:txBody>
          <a:bodyPr>
            <a:noAutofit/>
          </a:bodyPr>
          <a:lstStyle/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Домра стремительно развивается </a:t>
            </a:r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в сфере профессионального музыкального образования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Исполнительство движется вперед гигантскими темпами</a:t>
            </a:r>
            <a:r>
              <a:rPr sz="2000"/>
              <a:t>. </a:t>
            </a:r>
            <a:endParaRPr sz="200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571612"/>
            <a:ext cx="3374009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643446"/>
            <a:ext cx="583743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3143248"/>
            <a:ext cx="46434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То, что десять лет назад домристы играли на государственных экзаменах в вузах, играют теперь в училищах, а то, что играли в училищах, становится репертуаром ДМШ.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ИСТОРИЯ ДОМРЫ      </a:t>
            </a:r>
            <a:r>
              <a:rPr lang="ru-RU" dirty="0" smtClean="0">
                <a:latin typeface="Adventure" pitchFamily="2" charset="0"/>
              </a:rPr>
              <a:t>возрождение…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4857784" cy="4389120"/>
          </a:xfrm>
        </p:spPr>
        <p:txBody>
          <a:bodyPr>
            <a:normAutofit lnSpcReduction="10000"/>
          </a:bodyPr>
          <a:lstStyle/>
          <a:p>
            <a:pPr algn="just"/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мировой истории искусства бывают периоды «распутья». Возможно, сейчас именно такой период. </a:t>
            </a:r>
            <a:endParaRPr sz="20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Хочется </a:t>
            </a:r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верить, что в XXI веке пути искусства определятся. Люди вспомнят о своих истоках, о чистоте и высоком предназначении искусства, о духовности подлинной, а не той, которая в моде. В  нашей стране немаловажную роль в этом процессе сыграют народные инструменты. </a:t>
            </a:r>
            <a:endParaRPr sz="20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</a:t>
            </a:r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них есть возможность объединить современность с истоками, новое со старым, будущее с прошлым.</a:t>
            </a:r>
            <a:endParaRPr lang="ru-RU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 descr="C:\Documents and Settings\User\Рабочий стол\domra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643050"/>
            <a:ext cx="3000396" cy="443461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ИСТОРИЯ ДОМРЫ      </a:t>
            </a:r>
            <a:r>
              <a:rPr lang="ru-RU" dirty="0" smtClean="0">
                <a:latin typeface="Adventure" pitchFamily="2" charset="0"/>
              </a:rPr>
              <a:t>возрождение…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72074"/>
            <a:ext cx="8229600" cy="1422082"/>
          </a:xfrm>
        </p:spPr>
        <p:txBody>
          <a:bodyPr>
            <a:noAutofit/>
          </a:bodyPr>
          <a:lstStyle/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 </a:t>
            </a:r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хотелось бы, </a:t>
            </a:r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в XXI веке в России на вопрос: «Знаете ли вы музыкальный инструмент домра?» –  утвердительно ответил 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 </a:t>
            </a:r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даже 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ребенок. </a:t>
            </a:r>
          </a:p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Такова </a:t>
            </a:r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наша задача, задача всех исполнителей и педагогов в области народных инструментов.</a:t>
            </a:r>
            <a:endParaRPr lang="ru-RU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12651" b="20481"/>
          <a:stretch>
            <a:fillRect/>
          </a:stretch>
        </p:blipFill>
        <p:spPr bwMode="auto">
          <a:xfrm>
            <a:off x="500034" y="1428736"/>
            <a:ext cx="785234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357166"/>
            <a:ext cx="35719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500174"/>
            <a:ext cx="4329114" cy="4389120"/>
          </a:xfrm>
        </p:spPr>
        <p:txBody>
          <a:bodyPr>
            <a:normAutofit/>
          </a:bodyPr>
          <a:lstStyle/>
          <a:p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домры</a:t>
            </a:r>
          </a:p>
          <a:p>
            <a:endParaRPr sz="20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домры </a:t>
            </a:r>
            <a:r>
              <a:rPr lang="ru-RU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взлёты</a:t>
            </a:r>
          </a:p>
          <a:p>
            <a:endParaRPr sz="20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домры </a:t>
            </a:r>
            <a:r>
              <a:rPr lang="ru-RU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падения</a:t>
            </a:r>
          </a:p>
          <a:p>
            <a:endParaRPr sz="20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домры - возрождение</a:t>
            </a:r>
            <a:endParaRPr lang="ru-RU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Documents and Settings\User\Рабочий стол\домра\домра 3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3376636" cy="4711585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5143536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данной презентации использованы:</a:t>
            </a:r>
          </a:p>
          <a:p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Учебное пособие М.Н.Имханицкого "Становление струнно-щипковых народных инструментов в России"</a:t>
            </a:r>
          </a:p>
          <a:p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Ю.А. Васильева и А.С.Широкова "Рассказы о русских народных инструментах"</a:t>
            </a:r>
          </a:p>
          <a:p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Иллюстрации к презентации </a:t>
            </a:r>
            <a:r>
              <a:rPr lang="ru-RU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открытый доступ сети "Интернет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 из архива Самодеятельного народного коллектива ансамбля р.н.и. Скерцо":</a:t>
            </a:r>
          </a:p>
          <a:p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Куликов "Липа вековая"</a:t>
            </a:r>
          </a:p>
          <a:p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В.Андреев "Вальс-каприз"</a:t>
            </a:r>
            <a:endParaRPr lang="ru-RU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User\Рабочий стол\домра\лубок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857364"/>
            <a:ext cx="3527835" cy="451962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3695874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домры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786050" y="2357406"/>
            <a:ext cx="6072230" cy="450059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Сведения о </a:t>
            </a:r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домре в России сохранились в старинных дворцовых записях и в лубочных картинках. </a:t>
            </a:r>
            <a:endParaRPr sz="20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упоминания о домре обнаружены в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веке. В них говорится о домре, как о довольно распространённом в ту пору музыкальном инструменте.</a:t>
            </a:r>
            <a:r>
              <a:rPr sz="2000"/>
              <a:t> </a:t>
            </a:r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средневековой Руси она была основным инструментом народных музыкантов и актёров-скоморохов.</a:t>
            </a:r>
            <a:endParaRPr sz="20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Игроки </a:t>
            </a:r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домре назывались 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домрачеями</a:t>
            </a:r>
            <a:r>
              <a:rPr/>
              <a:t>. </a:t>
            </a:r>
            <a:endParaRPr smtClean="0"/>
          </a:p>
        </p:txBody>
      </p:sp>
      <p:pic>
        <p:nvPicPr>
          <p:cNvPr id="8" name="Picture 2" descr="C:\Documents and Settings\User\Рабочий стол\домра\домра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2686579" cy="385765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isometricOffAxis1Right"/>
            <a:lightRig rig="threePt" dir="t"/>
          </a:scene3d>
        </p:spPr>
      </p:pic>
      <p:sp>
        <p:nvSpPr>
          <p:cNvPr id="10" name="Содержимое 6"/>
          <p:cNvSpPr txBox="1">
            <a:spLocks/>
          </p:cNvSpPr>
          <p:nvPr/>
        </p:nvSpPr>
        <p:spPr>
          <a:xfrm>
            <a:off x="500034" y="1285860"/>
            <a:ext cx="8215370" cy="928694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Домра - настоящий русский народный струнный щипковый музыкальный инструмент с тремя или четырьмя струнами.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864396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ДОМРЫ      </a:t>
            </a:r>
            <a:r>
              <a:rPr lang="ru-RU" dirty="0" smtClean="0">
                <a:latin typeface="Adventure" pitchFamily="2" charset="0"/>
              </a:rPr>
              <a:t>взлёты…</a:t>
            </a:r>
            <a:endParaRPr lang="ru-RU" dirty="0">
              <a:latin typeface="Adventur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4972056" cy="4786346"/>
          </a:xfrm>
        </p:spPr>
        <p:txBody>
          <a:bodyPr>
            <a:normAutofit/>
          </a:bodyPr>
          <a:lstStyle/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Скоморохи </a:t>
            </a:r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ходили по сёлам и городам и устраивали весёлые представления, в которых часто позволяли себе небезобидные шутки над боярами и церковью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народе скоморохов любили, называли их весёлые молодцы, рассказывали про них сказки, складывали пословицы и поговорки.</a:t>
            </a:r>
          </a:p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"Рад скомрах о своих домрах!</a:t>
            </a:r>
          </a:p>
          <a:p>
            <a:pPr algn="just"/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Всякий спляшет, да не как скоморох"</a:t>
            </a:r>
          </a:p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"Скоморох попу </a:t>
            </a:r>
            <a:r>
              <a:rPr lang="ru-RU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товарищ"</a:t>
            </a:r>
            <a:endParaRPr lang="ru-RU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User\Рабочий стол\домра\лубок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428736"/>
            <a:ext cx="2074006" cy="27399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5924" y="4286256"/>
            <a:ext cx="349681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1537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ДОМРЫ       </a:t>
            </a:r>
            <a:r>
              <a:rPr lang="ru-RU" dirty="0" smtClean="0">
                <a:latin typeface="Adventure" pitchFamily="2" charset="0"/>
              </a:rPr>
              <a:t>ПАДЕНИЯ…</a:t>
            </a:r>
            <a:endParaRPr lang="ru-RU" dirty="0">
              <a:latin typeface="Adventur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500174"/>
            <a:ext cx="6072230" cy="5000660"/>
          </a:xfrm>
        </p:spPr>
        <p:txBody>
          <a:bodyPr>
            <a:normAutofit/>
          </a:bodyPr>
          <a:lstStyle/>
          <a:p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архивным данным видно, что 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почти 400 лет тому </a:t>
            </a:r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 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царе Алексее Михайловиче Романове (отце Петра Великого) был оркестр домрачеев - скоморохов, на содержание которых отпускали средства.</a:t>
            </a:r>
          </a:p>
          <a:p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служители церкви, обеспокоенные развитием светской культуры, обиженные на высмеивание скоморохами бояр и церкви, объявили их "бесовскими игрищами".</a:t>
            </a:r>
          </a:p>
          <a:p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в 1648 году  тем же царём Алексеем Михайловичем был издан указ о массовом истреблении ни в чём не повинных  инструментов,  а на скоморохов начались гонения.</a:t>
            </a:r>
            <a:endParaRPr lang="ru-RU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Documents and Settings\User\Рабочий стол\PLDOunYG5noiYChFwJlHOIesHil84augrt_Ic8R8FnKjbwFRuKB2gFZktJTyWGXSYn39hxc_Su9tLzkrZqNF45TztoCX2fwRAoXsagyYfhw.jpe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85720" y="2143116"/>
            <a:ext cx="2428892" cy="34838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ИСТОРИЯ ДОМРЫ       </a:t>
            </a:r>
            <a:r>
              <a:rPr lang="ru-RU" dirty="0" smtClean="0">
                <a:latin typeface="Adventure" pitchFamily="2" charset="0"/>
              </a:rPr>
              <a:t>ПАДЕНИЯ…</a:t>
            </a: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85720" y="1500174"/>
            <a:ext cx="4143372" cy="3500462"/>
          </a:xfrm>
          <a:prstGeom prst="horizontalScroll">
            <a:avLst>
              <a:gd name="adj" fmla="val 75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u="sng" dirty="0" smtClean="0">
                <a:solidFill>
                  <a:schemeClr val="bg1"/>
                </a:solidFill>
              </a:rPr>
              <a:t>Знаменитый царский указ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…А где объявятся домры,  и сурны,  и гудки, и гусли, и хари,  и  всякие гудебные сосуды, то все велеть изымать, а изломав те «бесовские игры» велеть жечь, а, которы  люди от того богомерзкого дела не отстанут, велеть бить батоги…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43438" y="1285860"/>
            <a:ext cx="4214842" cy="371477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200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По</a:t>
            </a:r>
            <a:r>
              <a:rPr kumimoji="0" lang="ru-RU" sz="2200" i="0" u="none" strike="noStrike" kern="1200" cap="none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свидетельству немецкого путешественника Адама Олеария, русским запретили инструментальную музыку вообще, а однажды несколько телег, гружённых отобранными у населения музыкальными инструментами, вывезли за «Москву-реку и там сожгли.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200" dirty="0" smtClean="0"/>
              <a:t>    Гонениям подвергались и музыканты.</a:t>
            </a:r>
            <a:r>
              <a:rPr kumimoji="0" lang="ru-RU" sz="2200" i="0" u="none" strike="noStrike" kern="1200" cap="none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Их ссылали или казнили.</a:t>
            </a:r>
            <a:endParaRPr kumimoji="0" lang="ru-RU" sz="2200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00034" y="5143512"/>
            <a:ext cx="8286808" cy="128588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После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XVII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века никаких существенных  упоминаний о старинной домре исследователи не находят. История древнерусского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инструмента здесь обрывается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и можно было бы поставить на этом точку,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но…</a:t>
            </a:r>
            <a:endParaRPr kumimoji="0" lang="ru-RU" sz="3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ИСТОРИЯ ДОМРЫ      </a:t>
            </a:r>
            <a:r>
              <a:rPr lang="ru-RU" dirty="0" smtClean="0">
                <a:latin typeface="Adventure" pitchFamily="2" charset="0"/>
              </a:rPr>
              <a:t>возрождение…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2571736" cy="4389120"/>
          </a:xfrm>
        </p:spPr>
        <p:txBody>
          <a:bodyPr>
            <a:noAutofit/>
          </a:bodyPr>
          <a:lstStyle/>
          <a:p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Возрождение домры стало возможно  благодаря деятельности выдающегося исследователя и музыканта, необычайно талантливого и неординарного человека </a:t>
            </a:r>
            <a:r>
              <a:rPr lang="ru-RU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Василия Васильевича Андреева.</a:t>
            </a:r>
            <a:endParaRPr lang="ru-RU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User\Рабочий стол\домра\андреев.jpg"/>
          <p:cNvPicPr>
            <a:picLocks noChangeAspect="1" noChangeArrowheads="1"/>
          </p:cNvPicPr>
          <p:nvPr/>
        </p:nvPicPr>
        <p:blipFill>
          <a:blip r:embed="rId3"/>
          <a:srcRect l="6207" b="13142"/>
          <a:stretch>
            <a:fillRect/>
          </a:stretch>
        </p:blipFill>
        <p:spPr bwMode="auto">
          <a:xfrm>
            <a:off x="3000364" y="1714488"/>
            <a:ext cx="3180674" cy="392909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429388" y="1928802"/>
            <a:ext cx="2114536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786050" y="5643530"/>
            <a:ext cx="3521444" cy="12144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Василий Васильевич Андреев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1861 - 1918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1533465"/>
            <a:ext cx="27146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 19 века руководитель первого оркестра народных инструментов музыкант-исследователь В.В.Андреев </a:t>
            </a:r>
          </a:p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проделал </a:t>
            </a:r>
          </a:p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труднейшую кропотливую работу по восстановлению и усовершенствованию русских народных инструментов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Вальс-каприс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ИСТОРИЯ ДОМРЫ      </a:t>
            </a:r>
            <a:r>
              <a:rPr lang="ru-RU" dirty="0" smtClean="0">
                <a:latin typeface="Adventure" pitchFamily="2" charset="0"/>
              </a:rPr>
              <a:t>возрождение…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5929322" cy="5000660"/>
          </a:xfrm>
        </p:spPr>
        <p:txBody>
          <a:bodyPr>
            <a:normAutofit/>
          </a:bodyPr>
          <a:lstStyle/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1896 году в Вятской губернии был обнаружен музыкальный инструмент со сферической формой корпуса. Предположив по его внешнему виду, что это и есть забытая домра, В.В.Андреев прибегает к помощи скрипичного мастера С.И.Налимова.</a:t>
            </a:r>
          </a:p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Вместе они разработали конструкцию нового инструмента, опираясь на конструкцию найденного.</a:t>
            </a:r>
          </a:p>
          <a:p>
            <a:pPr algn="just"/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Историки до сих пор спорят о том, был ли найденный Андреевым инструмент действительно старинной домрой. Тем не менее, реконструированный в 1896 году инструмент получил название «домра».</a:t>
            </a:r>
            <a:endParaRPr lang="ru-RU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\Рабочий стол\домра\домра 2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6429388" y="1857364"/>
            <a:ext cx="2519366" cy="4563380"/>
          </a:xfrm>
          <a:prstGeom prst="rect">
            <a:avLst/>
          </a:prstGeom>
          <a:noFill/>
          <a:ln>
            <a:solidFill>
              <a:srgbClr val="660033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ИСТОРИЯ ДОМРЫ      </a:t>
            </a:r>
            <a:r>
              <a:rPr lang="ru-RU" dirty="0" smtClean="0">
                <a:latin typeface="Adventure" pitchFamily="2" charset="0"/>
              </a:rPr>
              <a:t>возрождение…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714488"/>
            <a:ext cx="3714776" cy="4752988"/>
          </a:xfrm>
        </p:spPr>
        <p:txBody>
          <a:bodyPr>
            <a:normAutofit/>
          </a:bodyPr>
          <a:lstStyle/>
          <a:p>
            <a:pPr algn="just"/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Круглый корпус, средней длины гриф, три струны, квартовый строй — так выглядела реконструированная </a:t>
            </a:r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домра.</a:t>
            </a:r>
          </a:p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 обладал </a:t>
            </a:r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собственным, неповторимым звучанием, индивидуальностью, в которой с момента «второго рождения» были заложены предпосылки для дальнейшего развития.</a:t>
            </a:r>
            <a:endParaRPr lang="ru-RU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\Рабочий стол\домра\соста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4714887" cy="471827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ИСТОРИЯ ДОМРЫ      </a:t>
            </a:r>
            <a:r>
              <a:rPr lang="ru-RU" dirty="0" smtClean="0">
                <a:latin typeface="Adventure" pitchFamily="2" charset="0"/>
              </a:rPr>
              <a:t>возрождение…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3643338" cy="4389120"/>
          </a:xfrm>
        </p:spPr>
        <p:txBody>
          <a:bodyPr>
            <a:noAutofit/>
          </a:bodyPr>
          <a:lstStyle/>
          <a:p>
            <a:pPr algn="just"/>
            <a:r>
              <a: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Позднее, благодаря ближайшему сподвижнику В.Андреева пианисту и композитору Николаю Петровичу Фомину, было создано семейство домр, которые вошли в состав русского оркестра — </a:t>
            </a:r>
            <a:endParaRPr sz="20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пикколо</a:t>
            </a:r>
          </a:p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малая </a:t>
            </a:r>
          </a:p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альтовая</a:t>
            </a:r>
          </a:p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басовая</a:t>
            </a:r>
          </a:p>
          <a:p>
            <a:pPr algn="just"/>
            <a:r>
              <a:rPr sz="20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контрабасовая</a:t>
            </a:r>
            <a:endParaRPr lang="ru-RU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User\Рабочий стол\домра\домра ансамбль.png"/>
          <p:cNvPicPr>
            <a:picLocks noChangeAspect="1" noChangeArrowheads="1"/>
          </p:cNvPicPr>
          <p:nvPr/>
        </p:nvPicPr>
        <p:blipFill>
          <a:blip r:embed="rId2"/>
          <a:srcRect r="58549"/>
          <a:stretch>
            <a:fillRect/>
          </a:stretch>
        </p:blipFill>
        <p:spPr bwMode="auto">
          <a:xfrm>
            <a:off x="4113061" y="1785926"/>
            <a:ext cx="5030939" cy="476251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564</TotalTime>
  <Words>1134</Words>
  <PresentationFormat>Экран (4:3)</PresentationFormat>
  <Paragraphs>99</Paragraphs>
  <Slides>19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Поток</vt:lpstr>
      <vt:lpstr>1_Поток</vt:lpstr>
      <vt:lpstr>                             КОНКУРС  КОМПЬЮТЕРНЫХ ПРЕЗЕНТАЦИЙ К УРОКУ    РАД СКОМРАХ О СВОИХ ДОМРАХ</vt:lpstr>
      <vt:lpstr>История домры</vt:lpstr>
      <vt:lpstr>ИСТОРИЯ ДОМРЫ      взлёты…</vt:lpstr>
      <vt:lpstr>ИСТОРИЯ ДОМРЫ       ПАДЕНИЯ…</vt:lpstr>
      <vt:lpstr>  ИСТОРИЯ ДОМРЫ       ПАДЕНИЯ…</vt:lpstr>
      <vt:lpstr>  ИСТОРИЯ ДОМРЫ      возрождение…</vt:lpstr>
      <vt:lpstr>  ИСТОРИЯ ДОМРЫ      возрождение…</vt:lpstr>
      <vt:lpstr>  ИСТОРИЯ ДОМРЫ      возрождение…</vt:lpstr>
      <vt:lpstr>  ИСТОРИЯ ДОМРЫ      возрождение…</vt:lpstr>
      <vt:lpstr>  ИСТОРИЯ ДОМРЫ      возрождение…</vt:lpstr>
      <vt:lpstr>  ИСТОРИЯ ДОМРЫ      возрождение…</vt:lpstr>
      <vt:lpstr>  ИСТОРИЯ ДОМРЫ      возрождение…</vt:lpstr>
      <vt:lpstr>  ИСТОРИЯ ДОМРЫ      возрождение…</vt:lpstr>
      <vt:lpstr>  ИСТОРИЯ ДОМРЫ      возрождение…</vt:lpstr>
      <vt:lpstr>  ИСТОРИЯ ДОМРЫ      возрождение…</vt:lpstr>
      <vt:lpstr>  ИСТОРИЯ ДОМРЫ      возрождение…</vt:lpstr>
      <vt:lpstr>  ИСТОРИЯ ДОМРЫ      возрождение…</vt:lpstr>
      <vt:lpstr>                 Содержание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КОНКУРС  КОМПЬЮТЕРНЫХ ПРЕЗЕНТАЦИЙ К УРОКУ    рАД СКОМРАХ О СВОИХ ДОМРАХ</dc:title>
  <cp:lastModifiedBy>1</cp:lastModifiedBy>
  <cp:revision>127</cp:revision>
  <dcterms:modified xsi:type="dcterms:W3CDTF">2018-02-28T05:06:21Z</dcterms:modified>
</cp:coreProperties>
</file>