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5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3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96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30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17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42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6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53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796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79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065CA-FED0-49D6-89C7-B5996AE7102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7D8EE-6A07-44C0-996E-6DC2ACBA7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cii.com/paskhalnye-gadaniya-i-predskazaniya.html" TargetMode="External"/><Relationship Id="rId2" Type="http://schemas.openxmlformats.org/officeDocument/2006/relationships/hyperlink" Target="http://tradicii.com/kak-prazdnuyut-paskhu-v-rossii-tradicii-prime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nderfulnature.ru/statji/Easter_tradition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416824" cy="1008112"/>
          </a:xfrm>
          <a:solidFill>
            <a:srgbClr val="FFFF00">
              <a:alpha val="34000"/>
            </a:srgb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a typeface="Adobe Fan Heiti Std B" pitchFamily="34" charset="-128"/>
              </a:rPr>
              <a:t>МБУ ДО «Детская школа искусств №18 </a:t>
            </a:r>
            <a:endParaRPr lang="ru-RU" sz="3200" dirty="0">
              <a:solidFill>
                <a:schemeClr val="accent6">
                  <a:lumMod val="50000"/>
                </a:schemeClr>
              </a:solidFill>
              <a:ea typeface="Adobe Fan Heiti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501317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Народные  традиции </a:t>
            </a:r>
          </a:p>
          <a:p>
            <a:r>
              <a:rPr lang="ru-RU" sz="4400" i="1" dirty="0" smtClean="0">
                <a:solidFill>
                  <a:srgbClr val="C00000"/>
                </a:solidFill>
              </a:rPr>
              <a:t>празднования Пасхи</a:t>
            </a:r>
          </a:p>
          <a:p>
            <a:r>
              <a:rPr lang="ru-RU" sz="2800" i="1" dirty="0" smtClean="0">
                <a:solidFill>
                  <a:srgbClr val="C00000"/>
                </a:solidFill>
              </a:rPr>
              <a:t>К уроку «Народная художественная культура»</a:t>
            </a: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подготовлена:</a:t>
            </a:r>
          </a:p>
          <a:p>
            <a:pPr algn="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Преподавателем МБУ ДО «ДШИ №18» </a:t>
            </a:r>
          </a:p>
          <a:p>
            <a:pPr algn="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Ячменевой Ольгой Геннадьевной</a:t>
            </a: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endParaRPr lang="ru-RU" sz="4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Продолжением дня Пасхи была Пасхальная (светлая) неделя, длившаяся восемь дней, до Фомина воскресенья включительно.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Красная горка /Фомино воскресенье - первое воскресенье после Пасхи, в редких случаях Красной горкой называлась вся Фомина неделя; также под этим названием в некоторых местах выступают молодежные гуляния и хороводы Фоминого воскресенья. </a:t>
            </a:r>
            <a:endParaRPr lang="ru-RU" sz="2400" b="1" i="1" dirty="0"/>
          </a:p>
        </p:txBody>
      </p:sp>
      <p:pic>
        <p:nvPicPr>
          <p:cNvPr id="1026" name="Picture 2" descr="http://img1.liveinternet.ru/images/attach/c/2/73/880/73880987_large_glrx87871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67500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000" b="1" i="1" dirty="0" smtClean="0"/>
              <a:t>В XIX в. Красная горка отмечалась широко и празднично: во многих местах именно к ней приурочивалось начало девичьих хороводов или окончание первых весенних, начинавшихся с Пасхи, ярмарки невест, праздничные угощения девушек и женщин, обряды встречи весны , а также обходы дворов с поздравлением - "</a:t>
            </a:r>
            <a:r>
              <a:rPr lang="ru-RU" sz="2000" b="1" i="1" dirty="0" err="1" smtClean="0"/>
              <a:t>окликанием</a:t>
            </a:r>
            <a:r>
              <a:rPr lang="ru-RU" sz="2000" b="1" i="1" dirty="0" smtClean="0"/>
              <a:t>" молодоженов. </a:t>
            </a:r>
            <a:endParaRPr lang="ru-RU" sz="2000" b="1" i="1" dirty="0"/>
          </a:p>
        </p:txBody>
      </p:sp>
      <p:pic>
        <p:nvPicPr>
          <p:cNvPr id="24578" name="Picture 2" descr="http://img0.liveinternet.ru/images/attach/c/2/73/871/73871378_large_1e3454757e5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657975" cy="4381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Христианская русская Пасха, действительно, сгруппировывала вокруг себя многочисленные этнические приметы, легенды и ритуалы, которые совершенно не признаются служителями церкви, но зато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пользовались </a:t>
            </a:r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заслуженной популярностью в крестьянском окружении.</a:t>
            </a:r>
            <a:b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Autofit/>
          </a:bodyPr>
          <a:lstStyle/>
          <a:p>
            <a:pPr lvl="0" fontAlgn="base"/>
            <a:r>
              <a:rPr lang="ru-RU" sz="1400" b="1" dirty="0" smtClean="0"/>
              <a:t>Так на Пасху девушки, ни при каких обстоятельствах, не брали соль руками, чтобы руки не потели.</a:t>
            </a:r>
          </a:p>
          <a:p>
            <a:pPr lvl="0" fontAlgn="base"/>
            <a:r>
              <a:rPr lang="ru-RU" sz="1400" b="1" dirty="0" smtClean="0"/>
              <a:t>Умываться полагалось лишь водой с красного яйца, для того чтобы быть всегда цветущей.</a:t>
            </a:r>
          </a:p>
          <a:p>
            <a:pPr lvl="0" fontAlgn="base"/>
            <a:r>
              <a:rPr lang="ru-RU" sz="1400" b="1" dirty="0" smtClean="0"/>
              <a:t>Старались постоять на топоре, чтобы быть крепкой. Поговаривали, что это дивно помогает, и девицы были настолько крепкими, что, как говорится в пословице, «её бей хоть об дорогу, а ей всё нипочем».</a:t>
            </a:r>
          </a:p>
          <a:p>
            <a:pPr lvl="0" fontAlgn="base"/>
            <a:r>
              <a:rPr lang="ru-RU" sz="1400" b="1" dirty="0" smtClean="0"/>
              <a:t>— Рожденные в пасхальный период младенцы, будут всегда обладать отличным здоровьем и будут во всём удачливы.</a:t>
            </a:r>
          </a:p>
          <a:p>
            <a:pPr lvl="0" fontAlgn="base"/>
            <a:r>
              <a:rPr lang="ru-RU" sz="1400" b="1" dirty="0" smtClean="0"/>
              <a:t>— Набранная в пасхальную ночь из колодезя питьевая вода значилась магическая. Ежели ею взбрызнуть жилое помещение, тогда возможно удалить недобрые наговоры, нехорошие думы и прегрешения.</a:t>
            </a:r>
          </a:p>
          <a:p>
            <a:pPr lvl="0" fontAlgn="base"/>
            <a:r>
              <a:rPr lang="ru-RU" sz="1400" b="1" dirty="0" smtClean="0"/>
              <a:t>— В пасхальную пору не следует здорово упиваться, а также бушевать.</a:t>
            </a:r>
          </a:p>
          <a:p>
            <a:pPr lvl="0" fontAlgn="base"/>
            <a:r>
              <a:rPr lang="ru-RU" sz="1400" b="1" dirty="0" smtClean="0"/>
              <a:t>— В равной мере считали, что если в самые первые сутки Воскресения Христова покатать по периметру двора 1-ое снесенное в этот день птичье яйцо, то можно прогнать вон всякую нечистую силу.</a:t>
            </a:r>
          </a:p>
          <a:p>
            <a:pPr lvl="0" fontAlgn="base"/>
            <a:r>
              <a:rPr lang="ru-RU" sz="1400" b="1" dirty="0" smtClean="0"/>
              <a:t>— А если барышня намеревается быстро выйти замуж, то в течение божественного служения ей требуется произнести: «Воскрешение Христово! Отправь для меня лично суженого холостого!».</a:t>
            </a:r>
          </a:p>
          <a:p>
            <a:pPr fontAlgn="base"/>
            <a:r>
              <a:rPr lang="ru-RU" sz="1400" b="1" dirty="0" smtClean="0"/>
              <a:t>Еще на Пасху сбываются абсолютно все любовные приметы:</a:t>
            </a:r>
          </a:p>
          <a:p>
            <a:pPr lvl="0" fontAlgn="base"/>
            <a:r>
              <a:rPr lang="ru-RU" sz="1400" b="1" dirty="0" smtClean="0"/>
              <a:t>— Ударишься случайно локтем — о твоей персоне начал припоминать ненаглядный.</a:t>
            </a:r>
          </a:p>
          <a:p>
            <a:pPr lvl="0" fontAlgn="base"/>
            <a:r>
              <a:rPr lang="ru-RU" sz="1400" b="1" dirty="0" smtClean="0"/>
              <a:t>— Зачесался рот — к неизбежным поцелуям.</a:t>
            </a:r>
          </a:p>
          <a:p>
            <a:pPr lvl="0" fontAlgn="base"/>
            <a:r>
              <a:rPr lang="ru-RU" sz="1400" b="1" dirty="0" smtClean="0"/>
              <a:t>— Зачесались бровки — раскланиваться с желанным другом.</a:t>
            </a:r>
          </a:p>
          <a:p>
            <a:pPr lvl="0" fontAlgn="base"/>
            <a:r>
              <a:rPr lang="ru-RU" sz="1400" b="1" dirty="0" smtClean="0"/>
              <a:t>Если в щи попадало насекомое, то девушки ждали скорого свидания.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В данной презентации использованы материалы: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Т.Б. </a:t>
            </a:r>
            <a:r>
              <a:rPr lang="ru-RU" sz="1600" dirty="0" err="1" smtClean="0"/>
              <a:t>сапожникова</a:t>
            </a:r>
            <a:r>
              <a:rPr lang="ru-RU" sz="1600" dirty="0" smtClean="0"/>
              <a:t>, О.А. Колобова «Методика </a:t>
            </a:r>
            <a:r>
              <a:rPr lang="ru-RU" sz="1600" dirty="0" smtClean="0"/>
              <a:t>проведения уроков изобразительного </a:t>
            </a:r>
            <a:r>
              <a:rPr lang="ru-RU" sz="1600" dirty="0" smtClean="0"/>
              <a:t>искусства»  М.:2007 </a:t>
            </a:r>
          </a:p>
          <a:p>
            <a:r>
              <a:rPr lang="ru-RU" sz="1600" dirty="0" smtClean="0"/>
              <a:t>Русская художественная культура М.: «ВЛАДОС» 2001</a:t>
            </a:r>
          </a:p>
          <a:p>
            <a:r>
              <a:rPr lang="ru-RU" sz="1600" dirty="0" smtClean="0"/>
              <a:t>А.В.Терещенко История культуры русского народа. М.: «</a:t>
            </a:r>
            <a:r>
              <a:rPr lang="ru-RU" sz="1600" dirty="0" err="1" smtClean="0"/>
              <a:t>Эксмо</a:t>
            </a:r>
            <a:r>
              <a:rPr lang="ru-RU" sz="1600" dirty="0" smtClean="0"/>
              <a:t>» 2007</a:t>
            </a:r>
          </a:p>
          <a:p>
            <a:r>
              <a:rPr lang="ru-RU" sz="1600" dirty="0" smtClean="0"/>
              <a:t>Пасха и пасхальные традиции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tradicii.com/kak-prazdnuyut-paskhu-v-rossii-tradicii-primety.html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- Гадания  на Пасху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tradicii.com/paskhalnye-gadaniya-i-predskazaniya.html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-  Пасхальные традиции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www.wonderfulnature.ru/statji/Easter_traditions.php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- Православный журнал ФОМА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smtClean="0"/>
              <a:t>https://foma.ru/narodnyie-tradiczii-prazdnovaniya-pasxi.html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20880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Пасха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- от древнееврейского "пейсах" - прохождение). ПАСХА - День Светлого Христова Воскресения - великий праздник 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 Установлен в честь воскресения  Иисуса Христа.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 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013176"/>
            <a:ext cx="9144000" cy="1512168"/>
          </a:xfrm>
        </p:spPr>
        <p:txBody>
          <a:bodyPr>
            <a:normAutofit/>
          </a:bodyPr>
          <a:lstStyle/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sha_deti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408712" cy="4011928"/>
          </a:xfrm>
        </p:spPr>
      </p:pic>
    </p:spTree>
    <p:extLst>
      <p:ext uri="{BB962C8B-B14F-4D97-AF65-F5344CB8AC3E}">
        <p14:creationId xmlns:p14="http://schemas.microsoft.com/office/powerpoint/2010/main" xmlns="" val="3675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0"/>
            <a:ext cx="792088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Пасхальное богослужение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1219200"/>
            <a:ext cx="3771904" cy="56388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 Пасху, как в важнейший праздник церковного года, совершается особо торжественное богослужение. Оно формировалось в первые века христианства как </a:t>
            </a:r>
            <a:r>
              <a:rPr lang="ru-RU" sz="2000" dirty="0" err="1" smtClean="0">
                <a:solidFill>
                  <a:schemeClr val="tx1"/>
                </a:solidFill>
              </a:rPr>
              <a:t>крещальное</a:t>
            </a:r>
            <a:r>
              <a:rPr lang="ru-RU" sz="2000" dirty="0" smtClean="0">
                <a:solidFill>
                  <a:schemeClr val="tx1"/>
                </a:solidFill>
              </a:rPr>
              <a:t>. Большинство оглашенных после подготовительного поста принимали крещение в этот особый день.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 Церкви с древних времён сложилась традиция совершения Пасхального богослужения ночью; или в некоторых странах (например, Сербии) ранним утром — с рассветом.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http://www.wonderfulnature.ru/statji/Easter_divine%20service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00240"/>
            <a:ext cx="4929190" cy="352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/>
          <a:lstStyle/>
          <a:p>
            <a:r>
              <a:rPr lang="ru-RU" b="1" dirty="0" smtClean="0"/>
              <a:t>Пасхальное приветствие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3429024" cy="400052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Начиная с пасхальной ночи и последующие сорок дней (до отдания Пасхи) принято христосоваться, то есть приветствовать друг друга словами: </a:t>
            </a:r>
            <a:r>
              <a:rPr lang="ru-RU" b="1" i="1" dirty="0" smtClean="0">
                <a:solidFill>
                  <a:schemeClr val="tx1"/>
                </a:solidFill>
              </a:rPr>
              <a:t>«Христос </a:t>
            </a:r>
            <a:r>
              <a:rPr lang="ru-RU" b="1" i="1" dirty="0" err="1" smtClean="0">
                <a:solidFill>
                  <a:schemeClr val="tx1"/>
                </a:solidFill>
              </a:rPr>
              <a:t>воскресе</a:t>
            </a:r>
            <a:r>
              <a:rPr lang="ru-RU" b="1" i="1" dirty="0" smtClean="0">
                <a:solidFill>
                  <a:schemeClr val="tx1"/>
                </a:solidFill>
              </a:rPr>
              <a:t>!» — «Во истину </a:t>
            </a:r>
            <a:r>
              <a:rPr lang="ru-RU" b="1" i="1" dirty="0" err="1" smtClean="0">
                <a:solidFill>
                  <a:schemeClr val="tx1"/>
                </a:solidFill>
              </a:rPr>
              <a:t>воскресе</a:t>
            </a:r>
            <a:r>
              <a:rPr lang="ru-RU" b="1" i="1" dirty="0" smtClean="0">
                <a:solidFill>
                  <a:schemeClr val="tx1"/>
                </a:solidFill>
              </a:rPr>
              <a:t>!»</a:t>
            </a:r>
            <a:r>
              <a:rPr lang="ru-RU" dirty="0" smtClean="0">
                <a:solidFill>
                  <a:schemeClr val="tx1"/>
                </a:solidFill>
              </a:rPr>
              <a:t>, при этом троекратно целуясь. Этот обычай идёт с апостольских времён: </a:t>
            </a:r>
            <a:r>
              <a:rPr lang="ru-RU" b="1" dirty="0" smtClean="0">
                <a:solidFill>
                  <a:schemeClr val="tx1"/>
                </a:solidFill>
              </a:rPr>
              <a:t>«Приветствуйте друг друга с целованием святым».</a:t>
            </a:r>
            <a:r>
              <a:rPr lang="ru-RU" dirty="0" smtClean="0">
                <a:solidFill>
                  <a:schemeClr val="tx1"/>
                </a:solidFill>
              </a:rPr>
              <a:t>  </a:t>
            </a:r>
          </a:p>
          <a:p>
            <a:endParaRPr lang="ru-RU" dirty="0"/>
          </a:p>
        </p:txBody>
      </p:sp>
      <p:pic>
        <p:nvPicPr>
          <p:cNvPr id="1026" name="Picture 2" descr="C:\Users\Мобильный Бум\Downloads\suz8TKeE8LVcsvFqG5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b="1" dirty="0" smtClean="0"/>
              <a:t>Пасхальный огонь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2928958" cy="52101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Пасхальный огонь играет большую роль в богослужении, а также в народных празднествах. Он символизирует </a:t>
            </a:r>
            <a:r>
              <a:rPr lang="ru-RU" b="1" i="1" dirty="0" smtClean="0">
                <a:solidFill>
                  <a:schemeClr val="tx1"/>
                </a:solidFill>
              </a:rPr>
              <a:t>Свет Божий</a:t>
            </a:r>
            <a:r>
              <a:rPr lang="ru-RU" dirty="0" smtClean="0">
                <a:solidFill>
                  <a:schemeClr val="tx1"/>
                </a:solidFill>
              </a:rPr>
              <a:t>, просвещающий все народы после Христова Воскресения.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Мобильный Бум\Downloads\1491988206_1452597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785926"/>
            <a:ext cx="525938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b="1" dirty="0" smtClean="0"/>
              <a:t>Пасхальная трапеза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2628896" cy="51435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Приготовление пасхального стола стараются закончить в Великий четверг, чтобы ничто не отвлекало от служб  Страстной пятницы, дня выноса Святой Плащаницы и молитвы.</a:t>
            </a:r>
          </a:p>
          <a:p>
            <a:endParaRPr lang="ru-RU" dirty="0"/>
          </a:p>
        </p:txBody>
      </p:sp>
      <p:pic>
        <p:nvPicPr>
          <p:cNvPr id="18434" name="Picture 2" descr="F:\ПРЕЗЕНТАЦИЯ НА КОНКУРС\2017Holidays___Easter_Great_Orthodox_holiday_Easter_113110_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357298"/>
            <a:ext cx="3357586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285776"/>
            <a:ext cx="7772400" cy="1470025"/>
          </a:xfrm>
        </p:spPr>
        <p:txBody>
          <a:bodyPr/>
          <a:lstStyle/>
          <a:p>
            <a:r>
              <a:rPr lang="ru-RU" b="1" dirty="0" smtClean="0"/>
              <a:t>Пасхальный крестный ход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678"/>
            <a:ext cx="9144000" cy="13573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Непосредственно перед Пасхой православные собираются в храме, откуда в полночь начинается крестный ход с громким пением </a:t>
            </a:r>
            <a:r>
              <a:rPr lang="ru-RU" b="1" dirty="0" smtClean="0">
                <a:solidFill>
                  <a:schemeClr val="tx1"/>
                </a:solidFill>
              </a:rPr>
              <a:t>стихиры</a:t>
            </a:r>
            <a:r>
              <a:rPr lang="ru-RU" dirty="0" smtClean="0">
                <a:solidFill>
                  <a:schemeClr val="tx1"/>
                </a:solidFill>
              </a:rPr>
              <a:t> праздника (</a:t>
            </a:r>
            <a:r>
              <a:rPr lang="ru-RU" dirty="0" err="1" smtClean="0">
                <a:solidFill>
                  <a:schemeClr val="tx1"/>
                </a:solidFill>
              </a:rPr>
              <a:t>гимнографические</a:t>
            </a:r>
            <a:r>
              <a:rPr lang="ru-RU" dirty="0" smtClean="0">
                <a:solidFill>
                  <a:schemeClr val="tx1"/>
                </a:solidFill>
              </a:rPr>
              <a:t> тексты строфической формы). Затем шествие подходит к дверям храма и начинается богослужение пасхальной утрени.</a:t>
            </a:r>
          </a:p>
          <a:p>
            <a:endParaRPr lang="ru-RU" b="1" dirty="0"/>
          </a:p>
        </p:txBody>
      </p:sp>
      <p:pic>
        <p:nvPicPr>
          <p:cNvPr id="19458" name="Picture 2" descr="C:\Users\Мобильный Бум\Downloads\ec58882a4f8fc149741992570934a7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6121655" cy="4141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b="1" dirty="0" smtClean="0"/>
              <a:t>Пасхальный звон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71488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России, а также других православных странах, после молчания колоколов во время Страстных дней на саму Пасху особенно торжественно звонится благовест. Всю Светлую седмицу любой желающий может подняться на колокольню и позвонить в честь Христова Воскресения.</a:t>
            </a:r>
          </a:p>
          <a:p>
            <a:endParaRPr lang="ru-RU" dirty="0"/>
          </a:p>
        </p:txBody>
      </p:sp>
      <p:pic>
        <p:nvPicPr>
          <p:cNvPr id="6" name="Рисунок 5" descr="http://www.wonderfulnature.ru/statji/Easter_be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5284805" cy="360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dirty="0" smtClean="0"/>
              <a:t>Народные обычаи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Вечером Пасхи прямо на церковном дворе начинаются народные гуляния. В России народные гуляния с хороводами, играми, качелями продолжались в разных местностях от одного дня до двух-трёх недель и назывались </a:t>
            </a:r>
            <a:r>
              <a:rPr lang="ru-RU" b="1" dirty="0" smtClean="0">
                <a:solidFill>
                  <a:schemeClr val="tx1"/>
                </a:solidFill>
              </a:rPr>
              <a:t>Красная горка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www.wonderfulnature.ru/statji/Easter_car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4999053" cy="281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hablon2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shablon22</Template>
  <TotalTime>188</TotalTime>
  <Words>596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shablon22</vt:lpstr>
      <vt:lpstr>МБУ ДО «Детская школа искусств №18 </vt:lpstr>
      <vt:lpstr>Пасха - от древнееврейского "пейсах" - прохождение). ПАСХА - День Светлого Христова Воскресения - великий праздник    Установлен в честь воскресения  Иисуса Христа.   </vt:lpstr>
      <vt:lpstr>Пасхальное богослужение </vt:lpstr>
      <vt:lpstr>Пасхальное приветствие</vt:lpstr>
      <vt:lpstr>Пасхальный огонь</vt:lpstr>
      <vt:lpstr>Пасхальная трапеза</vt:lpstr>
      <vt:lpstr>Пасхальный крестный ход </vt:lpstr>
      <vt:lpstr>Пасхальный звон</vt:lpstr>
      <vt:lpstr>Народные обычаи</vt:lpstr>
      <vt:lpstr>Слайд 10</vt:lpstr>
      <vt:lpstr> Красная горка /Фомино воскресенье - первое воскресенье после Пасхи, в редких случаях Красной горкой называлась вся Фомина неделя; также под этим названием в некоторых местах выступают молодежные гуляния и хороводы Фоминого воскресенья. </vt:lpstr>
      <vt:lpstr>В XIX в. Красная горка отмечалась широко и празднично: во многих местах именно к ней приурочивалось начало девичьих хороводов или окончание первых весенних, начинавшихся с Пасхи, ярмарки невест, праздничные угощения девушек и женщин, обряды встречи весны , а также обходы дворов с поздравлением - "окликанием" молодоженов. </vt:lpstr>
      <vt:lpstr>Христианская русская Пасха, действительно, сгруппировывала вокруг себя многочисленные этнические приметы, легенды и ритуалы, которые совершенно не признаются служителями церкви, но зато пользовались заслуженной популярностью в крестьянском окружении. </vt:lpstr>
      <vt:lpstr>В данной презентации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художественные традиции празднования пасхи.</dc:title>
  <dc:creator>Вася</dc:creator>
  <cp:lastModifiedBy>Ольга</cp:lastModifiedBy>
  <cp:revision>24</cp:revision>
  <dcterms:created xsi:type="dcterms:W3CDTF">2017-10-07T21:03:29Z</dcterms:created>
  <dcterms:modified xsi:type="dcterms:W3CDTF">2018-02-20T09:53:52Z</dcterms:modified>
</cp:coreProperties>
</file>