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b="0" i="0" sz="8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6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cap="flat" cmpd="sng" w="15875">
            <a:solidFill>
              <a:srgbClr val="97979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762000" y="3200400"/>
            <a:ext cx="7543800" cy="3180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Times"/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Times"/>
                <a:ea typeface="Times"/>
                <a:cs typeface="Times"/>
                <a:sym typeface="Times"/>
              </a:rPr>
              <a:t>«Вред курения, алкоголя, наркотических средств»</a:t>
            </a:r>
            <a:endParaRPr/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2123728" y="450912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ru-RU" sz="3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пассивное курение повышает риск развития рака легких у некурящих;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ru-RU" sz="3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не существует безопасного уровня пассивного курения.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1" lang="ru-RU" sz="3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Постоянное пассивное курение укорачивает жизнь в среднем на 5 лет.</a:t>
            </a:r>
            <a:endParaRPr b="0" i="0" sz="36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219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2362200" y="551723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10"/>
              <a:buFont typeface="Impact"/>
              <a:buNone/>
            </a:pPr>
            <a:r>
              <a:rPr b="1" i="0" lang="ru-RU" sz="441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Последствия употребления табака для детей и взрослых</a:t>
            </a: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br>
              <a:rPr b="0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</a:b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251520" y="116632"/>
            <a:ext cx="8568952" cy="4752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 данным Всемирной организации здравоохранения (ВОЗ), на земном шаре каждые 6 секунд</a:t>
            </a:r>
            <a:r>
              <a:rPr b="0" i="1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умирает один человек от заболеваний, связанных с курением табака, т.е. ежегодно по этой причине умирает 5 млн. человек.</a:t>
            </a:r>
            <a:endParaRPr/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Каждый год в России умирает 300 тыс. человек</a:t>
            </a:r>
            <a:r>
              <a:rPr b="0" i="1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от заболеваний, связанных с курением. Это практически сравнимо с населением города Архангельска.</a:t>
            </a:r>
            <a:endParaRPr/>
          </a:p>
          <a:p>
            <a:pPr indent="-274320" lvl="0" marL="274320" marR="0" rtl="0" algn="just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ru-RU" sz="2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При табакокурении увеличивается риск развития заболеваний всех без исключения органов и систем. 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2362200" y="4653136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10"/>
              <a:buFont typeface="Impact"/>
              <a:buNone/>
            </a:pPr>
            <a:r>
              <a:rPr b="1" i="0" lang="ru-RU" sz="441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Последствия употребления табака для детей и взрослых</a:t>
            </a: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179512" y="0"/>
            <a:ext cx="8712968" cy="486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Раком легкого ежегодно заболевает 50 000 мужчин, причиной которого в 90% случаев является курение.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Курение увеличивает риск рака легких в 17 раз, рака полости рта – в 18 раз, рака гортани – в 11 раз, рака мочевого пузыря – в 2 раза, инфаркта миокарда – в 2 раза, инсульта – в 2 раза.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Курение во время беременности повышает риск синдрома внезапной смерти новорожденного, пороков развития новорожденных («заячья губа», «волчья пасть» и т.д.), заболеваний органов дыхания, снижения иммунитета.</a:t>
            </a:r>
            <a:endParaRPr/>
          </a:p>
          <a:p>
            <a:pPr indent="-121920" lvl="0" marL="274320" marR="0" rtl="0" algn="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1979712" y="443711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imes"/>
              <a:buNone/>
            </a:pPr>
            <a:r>
              <a:rPr b="1" i="0" lang="ru-RU" sz="4000" u="none" cap="none" strike="noStrike">
                <a:solidFill>
                  <a:srgbClr val="262626"/>
                </a:solidFill>
                <a:latin typeface="Times"/>
                <a:ea typeface="Times"/>
                <a:cs typeface="Times"/>
                <a:sym typeface="Times"/>
              </a:rPr>
              <a:t>Последствия употребления табака для детей и взрослых</a:t>
            </a:r>
            <a:r>
              <a:rPr b="1" i="0" lang="ru-RU" sz="4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 b="0" i="0" sz="40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179512" y="404664"/>
            <a:ext cx="8712968" cy="4104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Влияние курения на внешность проявляется достаточно быстро: желтые зубы, подверженность кариесу, неприятный запах изо рта, сероватый оттенок кожи, раннее появление морщин, огрубение голоса, нездоровые ногти и волосы. 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Для детей и подростков курение более опасно, чем для взрослых. Оно замедляет физическое и интеллектуальное развитие. Курящие подростки страдают от болезней желудка, одышки; при физических нагрузках они быстро устают. У них снижается память и концентрация внимания, что часто является причиной плохой успеваемости в школе. 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2195736" y="458112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i="0" lang="ru-RU" sz="2800" u="sng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Алкоголь.</a:t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Попав в организм, алкоголь медленно расщепляется в печени со скоростью 0,1 г/кг массы тела в час. И только 10% его выводится из организма в неизмененном виде. Остальной алкоголь циркулирует вместе с кровью по всему организму, пока полностью не расщепится.</a:t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2051720" y="450912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Токсическое воздействие алкоголя, прежде всего, сказывается на деятельности </a:t>
            </a:r>
            <a:r>
              <a:rPr b="0" i="1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нервной системы</a:t>
            </a: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. Нарушается работа сосудов головного мозга: наблюдается их расширение, увеличение проницаемости, кровоизлияния в ткань мозга. 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2051720" y="450912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b="0" i="0" lang="ru-RU" sz="3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Второй мишенью алкоголя в организме является </a:t>
            </a:r>
            <a:r>
              <a:rPr b="0" i="1" lang="ru-RU" sz="3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печень</a:t>
            </a:r>
            <a:r>
              <a:rPr b="0" i="0" lang="ru-RU" sz="3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. Именно в ней под действием ферментов происходит расщепление алкоголя. При скорости поступления алкоголя в клетки печени выше скорости его распада (0,1 г/кг в час) происходит накопление алкоголя, ведущее к токсическому поражению клеток печени.</a:t>
            </a:r>
            <a:endParaRPr b="0" i="0" sz="30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1979712" y="443711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Алкоголь обладает выраженным токсическим действием на эпителий, выстилающий пищевод, желудок, нарушает секрецию и состав желудочного сока, что в свою очередь ведет к нарушению переваривающей способности желудка и различным диспепсическим явлениям.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2123728" y="450912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1" i="0" lang="ru-RU" sz="3600" u="sng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Наркотические вещества.</a:t>
            </a:r>
            <a:endParaRPr b="0" i="0" sz="36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ru-RU" sz="3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Наркотическая зависимость приводит к риску заражения инфекциями, передающимися через кровь – ВИЧ, гепатитам В и С.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2123728" y="450912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23528" y="685800"/>
            <a:ext cx="8424936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Смерть от наркомании, если речь идет об употреблении наркотиков внутривенно, происходит примерно 7-10 лет непрерывной наркотизации. Конечно, есть наркоманы, которые живут с наркотиками и 15, и 20, и более лет. Но есть и такие, которые погибают из-за них спустя 6-8 месяцев с момента начала регулярного приема.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t/>
            </a:r>
            <a:endParaRPr b="0" i="0" sz="54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i="1" lang="ru-RU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Здоровье – это то, что люди больше всего стремятся сохранить и меньше всего берегут.</a:t>
            </a:r>
            <a:endParaRPr b="0" i="0" sz="40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i="1" lang="ru-RU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К. Лабрюйер</a:t>
            </a:r>
            <a:endParaRPr b="0" i="0" sz="40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0320" lvl="0" marL="27432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2362200" y="458112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b="1" i="0" lang="ru-RU" sz="4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Признаки употребления наркотических веществ.</a:t>
            </a:r>
            <a:endParaRPr b="0" i="0" sz="48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Clr>
                <a:schemeClr val="accent1"/>
              </a:buClr>
              <a:buSzPts val="2712"/>
              <a:buFont typeface="Arial"/>
              <a:buChar char="•"/>
            </a:pPr>
            <a:r>
              <a:rPr b="1" i="0" lang="ru-RU" sz="2712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Поведенческие признаки:</a:t>
            </a:r>
            <a:endParaRPr b="0" i="0" sz="2712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Clr>
                <a:schemeClr val="accent1"/>
              </a:buClr>
              <a:buSzPts val="2712"/>
              <a:buFont typeface="Arial"/>
              <a:buChar char="•"/>
            </a:pPr>
            <a:r>
              <a:rPr b="0" i="0" lang="ru-RU" sz="2712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резкие перемены в настроении, неоправданная агрессия, эйфория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Clr>
                <a:schemeClr val="accent1"/>
              </a:buClr>
              <a:buSzPts val="2712"/>
              <a:buFont typeface="Arial"/>
              <a:buChar char="•"/>
            </a:pPr>
            <a:r>
              <a:rPr b="0" i="0" lang="ru-RU" sz="2712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дневные отсыпания после ситуаций употребления (пропуск учебы, работы)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Clr>
                <a:schemeClr val="accent1"/>
              </a:buClr>
              <a:buSzPts val="2712"/>
              <a:buFont typeface="Arial"/>
              <a:buChar char="•"/>
            </a:pPr>
            <a:r>
              <a:rPr b="0" i="0" lang="ru-RU" sz="2712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бессонница, повышенная утомляемость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Clr>
                <a:schemeClr val="accent1"/>
              </a:buClr>
              <a:buSzPts val="2712"/>
              <a:buFont typeface="Arial"/>
              <a:buChar char="•"/>
            </a:pPr>
            <a:r>
              <a:rPr b="0" i="0" lang="ru-RU" sz="2712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связь с лицами предосудительного поведения</a:t>
            </a:r>
            <a:endParaRPr/>
          </a:p>
          <a:p>
            <a:pPr indent="-274320" lvl="0" marL="274320" marR="0" rtl="0" algn="l">
              <a:lnSpc>
                <a:spcPct val="80000"/>
              </a:lnSpc>
              <a:spcBef>
                <a:spcPts val="542"/>
              </a:spcBef>
              <a:spcAft>
                <a:spcPts val="0"/>
              </a:spcAft>
              <a:buClr>
                <a:schemeClr val="accent1"/>
              </a:buClr>
              <a:buSzPts val="2712"/>
              <a:buFont typeface="Arial"/>
              <a:buChar char="•"/>
            </a:pPr>
            <a:r>
              <a:rPr b="0" i="0" lang="ru-RU" sz="2712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постоянные просьбы дать денег</a:t>
            </a:r>
            <a:endParaRPr/>
          </a:p>
          <a:p>
            <a:pPr indent="-156210" lvl="0" marL="27432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1979712" y="4581128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b="1" i="0" lang="ru-RU" sz="4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Признаки употребления наркотических веществ</a:t>
            </a:r>
            <a:endParaRPr b="0" i="0" sz="48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467544" y="404664"/>
            <a:ext cx="8424936" cy="4167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пропажа из дома денег, книг, одежды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утрата интересов и пренебрежение любимыми делами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вранье, изворотливость, лживость, болтливость, суетливость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появление неопрятности, несоблюдение элементарных правил личной гигиены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употребление новых слов, которых раньше не было в лексиконе (наркоманического сленга).</a:t>
            </a:r>
            <a:endParaRPr/>
          </a:p>
          <a:p>
            <a:pPr indent="-1219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2123728" y="450912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Вывод:</a:t>
            </a:r>
            <a:endParaRPr b="0" i="0" sz="54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683568" y="764704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Какой образ жизни ведет каждый конкретный человек, зависит только от него, поэтому и ответственность за свое здоровье каждый несет сам. Но от нашего образа жизни зависит напрямую наша жизнь и наше здоровье, а также жизнь и здоровье наших близких!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0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Составляющие здоровья: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здоровое питание, 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занятия физической активностью, 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соблюдение мер гигиены, 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отказ от вредных привычек, 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положительные эмоции, 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преодоление стресса и т.д.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t/>
            </a:r>
            <a:endParaRPr b="0" i="0" sz="54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ru-RU" sz="3600" u="sng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Здоровье</a:t>
            </a:r>
            <a:r>
              <a:rPr b="0" i="0" lang="ru-RU" sz="3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– это состояние полного физического, психического и социального благополучия, а не просто отсутствие болезней и физических дефектов. 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Impact"/>
              <a:buNone/>
            </a:pPr>
            <a:r>
              <a:rPr b="0" i="0" lang="ru-RU" sz="4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Наше здоровье зависит от многих внешних и внутренних факторов: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на 10% </a:t>
            </a:r>
            <a:r>
              <a:rPr b="1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от медицины и медицинских работников; </a:t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на 20% </a:t>
            </a:r>
            <a:r>
              <a:rPr b="1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от экологии; </a:t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на 20% </a:t>
            </a:r>
            <a:r>
              <a:rPr b="1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от наследственности, то есть от тех генов, которые передались нам от родителей, </a:t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50% </a:t>
            </a:r>
            <a:r>
              <a:rPr b="1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от образа жизни, который ведет человек.</a:t>
            </a:r>
            <a:endParaRPr/>
          </a:p>
          <a:p>
            <a:pPr indent="-965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t/>
            </a:r>
            <a:endParaRPr b="0" i="0" sz="54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b="1" i="0" lang="ru-RU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Психоактивные вещества </a:t>
            </a:r>
            <a:r>
              <a:rPr b="0" i="0" lang="ru-RU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– это любые вещества, употребление которых приводит к изменению состояния сознания, психики.</a:t>
            </a:r>
            <a:endParaRPr b="0" i="0" sz="40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t/>
            </a:r>
            <a:endParaRPr b="0" i="0" sz="540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1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Для формирования первой устойчивой стадии пивного алкоголизма подросткам достаточно употреблять пиво дважды в неделю в течение 1,5–2 месяцев.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74320" lvl="0" marL="27432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1" lang="ru-RU" sz="32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Возраст вовлечения в наркозависимость на сегодняшний день составляет 12–19 лет.</a:t>
            </a:r>
            <a:endParaRPr b="0" i="0" sz="32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1907704" y="479715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10"/>
              <a:buFont typeface="Impact"/>
              <a:buNone/>
            </a:pPr>
            <a:r>
              <a:rPr b="1" i="0" lang="ru-RU" sz="441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br>
              <a:rPr b="0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</a:b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62000" y="0"/>
            <a:ext cx="7543800" cy="3501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1" i="0" lang="ru-RU" sz="3600" u="sng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Курение</a:t>
            </a:r>
            <a:endParaRPr/>
          </a:p>
          <a:p>
            <a:pPr indent="-274320" lvl="0" marL="27432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ru-RU" sz="36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Пассивное курение всего лишь в 2 раза менее вредно, чем активное.</a:t>
            </a:r>
            <a:endParaRPr/>
          </a:p>
          <a:p>
            <a:pPr indent="-45720" lvl="0" marL="27432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2123728" y="4437112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b="1" i="0" lang="ru-RU" sz="486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Факторы, негативно влияющие на здоровье</a:t>
            </a:r>
            <a:endParaRPr b="0" i="0" sz="4860" u="none" cap="none" strike="noStrik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251520" y="404664"/>
            <a:ext cx="8568952" cy="4536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По данным официального отчета Генерального хирурга США о вреде пассивного курения в 2008 году: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пассивное курение приводит к преждевременной смерти и развитию заболеваний у детей и взрослых, которые не курят;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у детей, которые подвергаются пассивному курению, возрастает риск развития синдрома внезапной смерти новорожденных детей, респираторных инфекций, заболеваний носоглотки, отитов, бронхиальной астмы;</a:t>
            </a:r>
            <a:endParaRPr/>
          </a:p>
          <a:p>
            <a:pPr indent="-1219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