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80" r:id="rId2"/>
    <p:sldId id="256" r:id="rId3"/>
    <p:sldId id="257" r:id="rId4"/>
    <p:sldId id="285" r:id="rId5"/>
    <p:sldId id="284" r:id="rId6"/>
    <p:sldId id="260" r:id="rId7"/>
    <p:sldId id="261" r:id="rId8"/>
    <p:sldId id="274" r:id="rId9"/>
    <p:sldId id="282" r:id="rId10"/>
    <p:sldId id="271" r:id="rId11"/>
    <p:sldId id="263" r:id="rId12"/>
    <p:sldId id="264" r:id="rId13"/>
    <p:sldId id="273" r:id="rId14"/>
    <p:sldId id="265" r:id="rId15"/>
    <p:sldId id="266" r:id="rId16"/>
    <p:sldId id="283" r:id="rId17"/>
    <p:sldId id="276" r:id="rId18"/>
    <p:sldId id="281" r:id="rId19"/>
    <p:sldId id="277" r:id="rId20"/>
    <p:sldId id="278" r:id="rId21"/>
    <p:sldId id="269" r:id="rId22"/>
    <p:sldId id="268" r:id="rId23"/>
    <p:sldId id="27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6F81EF6C-0A37-4D8E-A4DA-AFF8FEFCBA0B}" type="datetimeFigureOut">
              <a:rPr lang="ru-RU" smtClean="0"/>
              <a:pPr/>
              <a:t>28.11.2012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64694EA6-4ABF-4059-95B9-51B049ED759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1EF6C-0A37-4D8E-A4DA-AFF8FEFCBA0B}" type="datetimeFigureOut">
              <a:rPr lang="ru-RU" smtClean="0"/>
              <a:pPr/>
              <a:t>28.11.2012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94EA6-4ABF-4059-95B9-51B049ED759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1EF6C-0A37-4D8E-A4DA-AFF8FEFCBA0B}" type="datetimeFigureOut">
              <a:rPr lang="ru-RU" smtClean="0"/>
              <a:pPr/>
              <a:t>28.11.2012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94EA6-4ABF-4059-95B9-51B049ED759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F81EF6C-0A37-4D8E-A4DA-AFF8FEFCBA0B}" type="datetimeFigureOut">
              <a:rPr lang="ru-RU" smtClean="0"/>
              <a:pPr/>
              <a:t>28.11.2012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4694EA6-4ABF-4059-95B9-51B049ED759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6F81EF6C-0A37-4D8E-A4DA-AFF8FEFCBA0B}" type="datetimeFigureOut">
              <a:rPr lang="ru-RU" smtClean="0"/>
              <a:pPr/>
              <a:t>28.11.2012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64694EA6-4ABF-4059-95B9-51B049ED759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1EF6C-0A37-4D8E-A4DA-AFF8FEFCBA0B}" type="datetimeFigureOut">
              <a:rPr lang="ru-RU" smtClean="0"/>
              <a:pPr/>
              <a:t>28.11.2012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94EA6-4ABF-4059-95B9-51B049ED759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1EF6C-0A37-4D8E-A4DA-AFF8FEFCBA0B}" type="datetimeFigureOut">
              <a:rPr lang="ru-RU" smtClean="0"/>
              <a:pPr/>
              <a:t>28.11.2012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94EA6-4ABF-4059-95B9-51B049ED759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F81EF6C-0A37-4D8E-A4DA-AFF8FEFCBA0B}" type="datetimeFigureOut">
              <a:rPr lang="ru-RU" smtClean="0"/>
              <a:pPr/>
              <a:t>28.11.2012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4694EA6-4ABF-4059-95B9-51B049ED759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1EF6C-0A37-4D8E-A4DA-AFF8FEFCBA0B}" type="datetimeFigureOut">
              <a:rPr lang="ru-RU" smtClean="0"/>
              <a:pPr/>
              <a:t>28.11.2012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94EA6-4ABF-4059-95B9-51B049ED759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F81EF6C-0A37-4D8E-A4DA-AFF8FEFCBA0B}" type="datetimeFigureOut">
              <a:rPr lang="ru-RU" smtClean="0"/>
              <a:pPr/>
              <a:t>28.11.2012</a:t>
            </a:fld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4694EA6-4ABF-4059-95B9-51B049ED759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F81EF6C-0A37-4D8E-A4DA-AFF8FEFCBA0B}" type="datetimeFigureOut">
              <a:rPr lang="ru-RU" smtClean="0"/>
              <a:pPr/>
              <a:t>28.11.2012</a:t>
            </a:fld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4694EA6-4ABF-4059-95B9-51B049ED759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F81EF6C-0A37-4D8E-A4DA-AFF8FEFCBA0B}" type="datetimeFigureOut">
              <a:rPr lang="ru-RU" smtClean="0"/>
              <a:pPr/>
              <a:t>28.11.2012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4694EA6-4ABF-4059-95B9-51B049ED759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&#1044;&#1080;&#1089;&#1082;%20&#1087;&#1086;%20&#1082;&#1091;&#1088;&#1089;&#1072;&#1084;\&#1053;&#1086;&#1074;&#1072;&#1103;%20&#1087;&#1072;&#1087;&#1082;&#1072;\&#1057;&#1074;&#1086;&#1073;&#1086;&#1076;&#1072;%20&#1080;%20&#1084;&#1086;&#1088;&#1072;&#1083;&#1100;&#1085;&#1099;&#1081;%20&#1074;&#1099;&#1073;&#1086;&#1088;\igor_talkov_-_chistye_prudy.mp3" TargetMode="Externa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357298"/>
            <a:ext cx="914400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                        Урок 9</a:t>
            </a:r>
          </a:p>
          <a:p>
            <a:r>
              <a:rPr lang="ru-RU" sz="3600" b="1" dirty="0" smtClean="0">
                <a:solidFill>
                  <a:srgbClr val="C00000"/>
                </a:solidFill>
              </a:rPr>
              <a:t>                             </a:t>
            </a:r>
          </a:p>
          <a:p>
            <a:r>
              <a:rPr lang="ru-RU" sz="3600" b="1" dirty="0" smtClean="0">
                <a:solidFill>
                  <a:srgbClr val="C00000"/>
                </a:solidFill>
              </a:rPr>
              <a:t>                     </a:t>
            </a:r>
            <a:r>
              <a:rPr lang="ru-RU" sz="4000" b="1" dirty="0" smtClean="0">
                <a:solidFill>
                  <a:srgbClr val="C00000"/>
                </a:solidFill>
              </a:rPr>
              <a:t>«Свобода </a:t>
            </a:r>
          </a:p>
          <a:p>
            <a:r>
              <a:rPr lang="ru-RU" sz="4000" b="1" dirty="0" smtClean="0">
                <a:solidFill>
                  <a:srgbClr val="C00000"/>
                </a:solidFill>
              </a:rPr>
              <a:t>   и моральный выбор человека»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357166"/>
            <a:ext cx="85011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</a:rPr>
              <a:t>Основы светской этики</a:t>
            </a: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15816" y="4509120"/>
            <a:ext cx="8572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Фомина Валентина Аркадьевна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283968" y="5373216"/>
            <a:ext cx="82153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МКОУ СОШ п.Кривцы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285720" y="0"/>
            <a:ext cx="8858280" cy="1357298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Кто чувствует себя счастливым и почему?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                               Беседа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22" name="igor_talkov_-_chistye_prud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14282" y="5214950"/>
            <a:ext cx="428628" cy="295276"/>
          </a:xfrm>
          <a:prstGeom prst="rect">
            <a:avLst/>
          </a:prstGeom>
        </p:spPr>
      </p:pic>
      <p:pic>
        <p:nvPicPr>
          <p:cNvPr id="15" name="Рисунок 14" descr="5905a63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1500174"/>
            <a:ext cx="4286280" cy="4817600"/>
          </a:xfrm>
          <a:prstGeom prst="rect">
            <a:avLst/>
          </a:prstGeom>
        </p:spPr>
      </p:pic>
      <p:pic>
        <p:nvPicPr>
          <p:cNvPr id="17" name="Рисунок 16" descr="i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57686" y="1500174"/>
            <a:ext cx="4786314" cy="4913384"/>
          </a:xfrm>
          <a:prstGeom prst="rect">
            <a:avLst/>
          </a:prstGeom>
        </p:spPr>
      </p:pic>
      <p:pic>
        <p:nvPicPr>
          <p:cNvPr id="19" name="Рисунок 18" descr="71334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1571612"/>
            <a:ext cx="5143504" cy="4857807"/>
          </a:xfrm>
          <a:prstGeom prst="rect">
            <a:avLst/>
          </a:prstGeom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14910" y="1000108"/>
            <a:ext cx="3929090" cy="5619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Рисунок 20" descr="want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14282" y="642918"/>
            <a:ext cx="5357850" cy="3754897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000496" y="2909829"/>
            <a:ext cx="5376886" cy="3948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63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9916"/>
          </a:xfrm>
        </p:spPr>
        <p:txBody>
          <a:bodyPr>
            <a:normAutofit fontScale="90000"/>
          </a:bodyPr>
          <a:lstStyle/>
          <a:p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Работа с притчей </a:t>
            </a:r>
            <a:b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sz="6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Рисунок 5" descr="1610421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928662" y="1428736"/>
            <a:ext cx="7266684" cy="491566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643710"/>
          </a:xfrm>
        </p:spPr>
        <p:txBody>
          <a:bodyPr>
            <a:normAutofit/>
          </a:bodyPr>
          <a:lstStyle/>
          <a:p>
            <a:pPr algn="l"/>
            <a:r>
              <a:rPr lang="ru-RU" sz="3200" b="1" i="1" dirty="0" smtClean="0">
                <a:solidFill>
                  <a:srgbClr val="FF0000"/>
                </a:solidFill>
              </a:rPr>
              <a:t>Восточная </a:t>
            </a:r>
            <a:r>
              <a:rPr lang="ru-RU" sz="3200" b="1" i="1" dirty="0">
                <a:solidFill>
                  <a:srgbClr val="FF0000"/>
                </a:solidFill>
              </a:rPr>
              <a:t>притча</a:t>
            </a:r>
            <a:r>
              <a:rPr lang="ru-RU" sz="2000" i="1" dirty="0"/>
              <a:t/>
            </a:r>
            <a:br>
              <a:rPr lang="ru-RU" sz="2000" i="1" dirty="0"/>
            </a:br>
            <a:r>
              <a:rPr lang="ru-RU" sz="2400" i="1" dirty="0">
                <a:solidFill>
                  <a:srgbClr val="002060"/>
                </a:solidFill>
              </a:rPr>
              <a:t>Давным-давно в старинном городе жил Мастер, окружённый учениками. Самый способный из них однажды задумался: «А есть ли вопрос, на который наш Мастер не смог бы дать ответа?» Он пошёл на цветущий луг, поймал самую красивую бабочку и спрятал её между ладонями. Бабочка цеплялась лапками за его руки, и ученику было щекотно. Улыбаясь, он подошёл к Мастеру и спросил:</a:t>
            </a:r>
            <a:br>
              <a:rPr lang="ru-RU" sz="2400" i="1" dirty="0">
                <a:solidFill>
                  <a:srgbClr val="002060"/>
                </a:solidFill>
              </a:rPr>
            </a:br>
            <a:r>
              <a:rPr lang="ru-RU" sz="2400" i="1" dirty="0">
                <a:solidFill>
                  <a:srgbClr val="002060"/>
                </a:solidFill>
              </a:rPr>
              <a:t>— Скажите, какая бабочка у меня в руках: живая или мёртвая?</a:t>
            </a:r>
            <a:br>
              <a:rPr lang="ru-RU" sz="2400" i="1" dirty="0">
                <a:solidFill>
                  <a:srgbClr val="002060"/>
                </a:solidFill>
              </a:rPr>
            </a:br>
            <a:r>
              <a:rPr lang="ru-RU" sz="2400" i="1" dirty="0">
                <a:solidFill>
                  <a:srgbClr val="002060"/>
                </a:solidFill>
              </a:rPr>
              <a:t>Он крепко держал бабочку в сомкнутых ладонях и был готов в любое мгновение сжать их ради своей </a:t>
            </a:r>
            <a:r>
              <a:rPr lang="ru-RU" sz="2400" i="1" dirty="0" smtClean="0">
                <a:solidFill>
                  <a:srgbClr val="002060"/>
                </a:solidFill>
              </a:rPr>
              <a:t>истины. </a:t>
            </a:r>
            <a:br>
              <a:rPr lang="ru-RU" sz="2400" i="1" dirty="0" smtClean="0">
                <a:solidFill>
                  <a:srgbClr val="002060"/>
                </a:solidFill>
              </a:rPr>
            </a:br>
            <a:r>
              <a:rPr lang="ru-RU" sz="2400" i="1" dirty="0" smtClean="0">
                <a:solidFill>
                  <a:srgbClr val="002060"/>
                </a:solidFill>
              </a:rPr>
              <a:t/>
            </a:r>
            <a:br>
              <a:rPr lang="ru-RU" sz="2400" i="1" dirty="0" smtClean="0">
                <a:solidFill>
                  <a:srgbClr val="002060"/>
                </a:solidFill>
              </a:rPr>
            </a:br>
            <a:r>
              <a:rPr lang="ru-RU" sz="2400" i="1" dirty="0" smtClean="0">
                <a:solidFill>
                  <a:srgbClr val="002060"/>
                </a:solidFill>
              </a:rPr>
              <a:t/>
            </a:r>
            <a:br>
              <a:rPr lang="ru-RU" sz="2400" i="1" dirty="0" smtClean="0">
                <a:solidFill>
                  <a:srgbClr val="002060"/>
                </a:solidFill>
              </a:rPr>
            </a:br>
            <a:r>
              <a:rPr lang="ru-RU" sz="2800" b="1" i="1" dirty="0" smtClean="0">
                <a:solidFill>
                  <a:srgbClr val="FF0000"/>
                </a:solidFill>
              </a:rPr>
              <a:t>Что ответил Мастер своему ученику?</a:t>
            </a:r>
            <a:r>
              <a:rPr lang="ru-RU" sz="2800" b="1" i="1" dirty="0">
                <a:solidFill>
                  <a:srgbClr val="FF0000"/>
                </a:solidFill>
              </a:rPr>
              <a:t/>
            </a:r>
            <a:br>
              <a:rPr lang="ru-RU" sz="2800" b="1" i="1" dirty="0">
                <a:solidFill>
                  <a:srgbClr val="FF0000"/>
                </a:solidFill>
              </a:rPr>
            </a:br>
            <a:endParaRPr lang="ru-RU" sz="2000" b="1" i="1" dirty="0">
              <a:solidFill>
                <a:srgbClr val="FF0000"/>
              </a:solidFill>
            </a:endParaRPr>
          </a:p>
        </p:txBody>
      </p:sp>
      <p:pic>
        <p:nvPicPr>
          <p:cNvPr id="3" name="Picture 4" descr="J0189242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00430" y="5072075"/>
            <a:ext cx="614361" cy="64294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571480"/>
            <a:ext cx="6829444" cy="1285884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Не глядя на руки ученика, Мастер ответил: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— Всё в твоих руках.</a:t>
            </a:r>
            <a:br>
              <a:rPr lang="ru-RU" b="1" dirty="0">
                <a:solidFill>
                  <a:srgbClr val="002060"/>
                </a:solidFill>
              </a:rPr>
            </a:b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tumblr_kqq5lgIMvY1qa5armo1_4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57422" y="1643050"/>
            <a:ext cx="4429156" cy="4500594"/>
          </a:xfrm>
          <a:prstGeom prst="rect">
            <a:avLst/>
          </a:prstGeom>
        </p:spPr>
      </p:pic>
      <p:pic>
        <p:nvPicPr>
          <p:cNvPr id="6" name="Рисунок 5" descr="3968B9BDB99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5000636"/>
            <a:ext cx="2000264" cy="1428760"/>
          </a:xfrm>
          <a:prstGeom prst="rect">
            <a:avLst/>
          </a:prstGeom>
        </p:spPr>
      </p:pic>
      <p:pic>
        <p:nvPicPr>
          <p:cNvPr id="7" name="Рисунок 6" descr="tale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61172" y="1571612"/>
            <a:ext cx="1897108" cy="157163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Вопросы по тексту восточной притчи: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Какие 2 пути выбора стояли перед учеником? Оцените их.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Какой путь выбрали бы вы, ребята?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 rot="16200000">
            <a:off x="6690083" y="4239876"/>
            <a:ext cx="785818" cy="33074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Стрелка вправо 6"/>
          <p:cNvSpPr/>
          <p:nvPr/>
        </p:nvSpPr>
        <p:spPr>
          <a:xfrm rot="10800000">
            <a:off x="571472" y="5500698"/>
            <a:ext cx="3357586" cy="71438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286248" y="4786322"/>
            <a:ext cx="74892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>
                <a:solidFill>
                  <a:srgbClr val="FF0000"/>
                </a:solidFill>
              </a:rPr>
              <a:t>?</a:t>
            </a:r>
            <a:endParaRPr lang="ru-RU" sz="8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7467600" cy="1143000"/>
          </a:xfrm>
        </p:spPr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Вывод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142984"/>
            <a:ext cx="7467600" cy="487375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Человек всегда может сделать выбор.</a:t>
            </a:r>
          </a:p>
          <a:p>
            <a:r>
              <a:rPr lang="ru-RU" sz="3600" b="1" dirty="0" smtClean="0">
                <a:solidFill>
                  <a:srgbClr val="002060"/>
                </a:solidFill>
              </a:rPr>
              <a:t>Выбор, направленный во благо другому – это и есть </a:t>
            </a:r>
            <a:r>
              <a:rPr lang="ru-RU" sz="3600" b="1" i="1" dirty="0" smtClean="0">
                <a:solidFill>
                  <a:srgbClr val="002060"/>
                </a:solidFill>
              </a:rPr>
              <a:t>«</a:t>
            </a:r>
            <a:r>
              <a:rPr lang="ru-RU" sz="3600" b="1" i="1" dirty="0">
                <a:solidFill>
                  <a:srgbClr val="002060"/>
                </a:solidFill>
              </a:rPr>
              <a:t>м</a:t>
            </a:r>
            <a:r>
              <a:rPr lang="ru-RU" sz="3600" b="1" i="1" dirty="0" smtClean="0">
                <a:solidFill>
                  <a:srgbClr val="002060"/>
                </a:solidFill>
              </a:rPr>
              <a:t>оральный выбор</a:t>
            </a:r>
            <a:r>
              <a:rPr lang="ru-RU" sz="3600" b="1" dirty="0" smtClean="0">
                <a:solidFill>
                  <a:srgbClr val="002060"/>
                </a:solidFill>
              </a:rPr>
              <a:t>».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Signpost_big.jpg20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357950" y="3714728"/>
            <a:ext cx="2516166" cy="314327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2976" y="357166"/>
            <a:ext cx="63049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Работа по учебнику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2428868"/>
            <a:ext cx="785818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Чтение статьи  на странице 22-23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002060"/>
                </a:solidFill>
              </a:rPr>
              <a:t>Найти ответы на вопросы.</a:t>
            </a:r>
          </a:p>
          <a:p>
            <a:pPr>
              <a:buFontTx/>
              <a:buChar char="-"/>
            </a:pPr>
            <a:r>
              <a:rPr lang="ru-RU" sz="2400" dirty="0" smtClean="0">
                <a:solidFill>
                  <a:srgbClr val="002060"/>
                </a:solidFill>
              </a:rPr>
              <a:t>Что такое моральный выбор?</a:t>
            </a:r>
          </a:p>
          <a:p>
            <a:pPr>
              <a:buFontTx/>
              <a:buChar char="-"/>
            </a:pPr>
            <a:endParaRPr lang="ru-RU" sz="2400" dirty="0" smtClean="0">
              <a:solidFill>
                <a:srgbClr val="002060"/>
              </a:solidFill>
            </a:endParaRPr>
          </a:p>
          <a:p>
            <a:r>
              <a:rPr lang="ru-RU" sz="2400" dirty="0" smtClean="0">
                <a:solidFill>
                  <a:srgbClr val="002060"/>
                </a:solidFill>
              </a:rPr>
              <a:t>-От чего зависит выбор между нравственным и безнравственным поведением?</a:t>
            </a:r>
          </a:p>
          <a:p>
            <a:endParaRPr lang="ru-RU" sz="2400" dirty="0" smtClean="0">
              <a:solidFill>
                <a:srgbClr val="002060"/>
              </a:solidFill>
            </a:endParaRPr>
          </a:p>
          <a:p>
            <a:r>
              <a:rPr lang="ru-RU" sz="2400" dirty="0" smtClean="0">
                <a:solidFill>
                  <a:srgbClr val="002060"/>
                </a:solidFill>
              </a:rPr>
              <a:t>-Как должен поступать добродетельный человек?</a:t>
            </a:r>
          </a:p>
          <a:p>
            <a:endParaRPr lang="ru-RU" sz="2400" dirty="0" smtClean="0">
              <a:solidFill>
                <a:srgbClr val="002060"/>
              </a:solidFill>
            </a:endParaRPr>
          </a:p>
          <a:p>
            <a:r>
              <a:rPr lang="ru-RU" sz="2400" dirty="0" smtClean="0">
                <a:solidFill>
                  <a:srgbClr val="002060"/>
                </a:solidFill>
              </a:rPr>
              <a:t>-Что такое моральный конфликт?</a:t>
            </a:r>
          </a:p>
        </p:txBody>
      </p:sp>
      <p:pic>
        <p:nvPicPr>
          <p:cNvPr id="6" name="Рисунок 5" descr="шггг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357554" y="1000108"/>
            <a:ext cx="1581150" cy="108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846118"/>
            <a:ext cx="8929718" cy="6011882"/>
          </a:xfrm>
        </p:spPr>
        <p:txBody>
          <a:bodyPr>
            <a:noAutofit/>
          </a:bodyPr>
          <a:lstStyle/>
          <a:p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Мой выбор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>
                <a:solidFill>
                  <a:srgbClr val="FF0000"/>
                </a:solidFill>
              </a:rPr>
              <a:t>Ситуация 1.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>
                <a:solidFill>
                  <a:srgbClr val="002060"/>
                </a:solidFill>
              </a:rPr>
              <a:t>Ты нашёл на улице кошелёк с деньгами, знаешь чей он может быть. Как ты поступишь?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    а)пойду в магазин, куплю  компьютерную  игру, о которой долго мечтал;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/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   б)куплю много конфет и угощу всех товарищей;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/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   в)поступлю по- другому.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/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Обсуждение ответов.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0"/>
            <a:ext cx="850112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Чтение учителем стихотворения               С. Михалкова «Находка»</a:t>
            </a:r>
            <a:r>
              <a:rPr lang="ru-RU" sz="2800" b="1" dirty="0" smtClean="0">
                <a:solidFill>
                  <a:srgbClr val="002060"/>
                </a:solidFill>
              </a:rPr>
              <a:t/>
            </a:r>
            <a:br>
              <a:rPr lang="ru-RU" sz="2800" b="1" dirty="0" smtClean="0">
                <a:solidFill>
                  <a:srgbClr val="002060"/>
                </a:solidFill>
              </a:rPr>
            </a:br>
            <a:endParaRPr lang="ru-RU" sz="3200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57158" y="1571612"/>
            <a:ext cx="3500462" cy="421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Я выбежал на улицу,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По мостовой пошел,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Свернул налево за угол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 И кошелек нашел.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 Четыре отделения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В тяжелом кошельке.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 И в каждом отделении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Пятак на пятаке.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И вдруг по той же улице,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По той же мостовой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Идет навстречу девочка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С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поникшей головой.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14810" y="1785926"/>
            <a:ext cx="4754250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</a:rPr>
              <a:t>И грустно смотрит под ноги.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</a:rPr>
              <a:t>Как будто по пути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</a:rPr>
              <a:t> Ей нужно что-то важное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133350" algn="l"/>
              </a:tabLst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</a:rPr>
              <a:t>На улице найти.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 Не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знает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эта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девочка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</a:rPr>
              <a:t>,</a:t>
            </a:r>
            <a:endParaRPr lang="ru-RU" sz="2000" b="1" dirty="0" smtClean="0">
              <a:solidFill>
                <a:srgbClr val="00206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33350" algn="l"/>
              </a:tabLst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</a:rPr>
              <a:t>Что у меня в руке</a:t>
            </a:r>
            <a:endParaRPr lang="ru-RU" sz="2000" b="1" dirty="0" smtClean="0">
              <a:solidFill>
                <a:srgbClr val="00206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33350" algn="l"/>
              </a:tabLst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</a:rPr>
              <a:t>Ее богатство медное</a:t>
            </a:r>
            <a:endParaRPr lang="ru-RU" sz="2400" b="1" dirty="0" smtClean="0">
              <a:solidFill>
                <a:srgbClr val="00206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33350" algn="l"/>
              </a:tabLst>
            </a:pP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</a:rPr>
              <a:t>В 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</a:rPr>
              <a:t>тяжелом кошельке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</a:rPr>
              <a:t>.</a:t>
            </a:r>
            <a:endParaRPr lang="ru-RU" sz="2000" dirty="0" smtClean="0">
              <a:solidFill>
                <a:srgbClr val="002060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857620" y="571480"/>
            <a:ext cx="5072066" cy="366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3350" algn="l"/>
              </a:tabLs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Я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нож беру уверенно,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335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Кладу в карман его.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335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Проходит мимо девочка,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335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Не знает ничего.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335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И грустно смотрит под ноги,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335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Как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будто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по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пути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335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Ей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нужно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что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-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то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важное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335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На улице найти.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335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Не знает эта девочка,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335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Что у меня в руке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335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Ее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богатство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медное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335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тяжелом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кошельке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4" name="Picture 4" descr="J0189242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388" y="3786190"/>
            <a:ext cx="757237" cy="50006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4282" y="714356"/>
            <a:ext cx="3311740" cy="39087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33350" algn="l"/>
              </a:tabLst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</a:rPr>
              <a:t>Но тут беда случается,</a:t>
            </a:r>
            <a:endParaRPr lang="ru-RU" sz="2000" b="1" dirty="0" smtClean="0">
              <a:solidFill>
                <a:srgbClr val="00206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33350" algn="l"/>
              </a:tabLst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</a:rPr>
              <a:t>И я стою дрожа:</a:t>
            </a:r>
            <a:endParaRPr lang="ru-RU" sz="2000" b="1" dirty="0" smtClean="0">
              <a:solidFill>
                <a:srgbClr val="00206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33350" algn="l"/>
              </a:tabLst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</a:rPr>
              <a:t>Не нахожу в кармане я</a:t>
            </a:r>
            <a:endParaRPr lang="ru-RU" sz="2000" b="1" dirty="0" smtClean="0">
              <a:solidFill>
                <a:srgbClr val="00206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33350" algn="l"/>
              </a:tabLst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</a:rPr>
              <a:t>Любимого ножа.</a:t>
            </a:r>
            <a:endParaRPr lang="ru-RU" sz="2000" b="1" dirty="0" smtClean="0">
              <a:solidFill>
                <a:srgbClr val="00206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33350" algn="l"/>
              </a:tabLst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</a:rPr>
              <a:t>Четыре острых лезвия</a:t>
            </a:r>
            <a:endParaRPr lang="ru-RU" sz="2000" b="1" dirty="0" smtClean="0">
              <a:solidFill>
                <a:srgbClr val="00206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33350" algn="l"/>
              </a:tabLst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</a:rPr>
              <a:t>Работы непростой,</a:t>
            </a:r>
            <a:endParaRPr lang="ru-RU" sz="2000" b="1" dirty="0" smtClean="0">
              <a:solidFill>
                <a:srgbClr val="00206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33350" algn="l"/>
              </a:tabLst>
            </a:pP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Да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маленькие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ножницы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</a:rPr>
              <a:t>,</a:t>
            </a:r>
            <a:endParaRPr lang="ru-RU" sz="2000" b="1" dirty="0" smtClean="0">
              <a:solidFill>
                <a:srgbClr val="00206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33350" algn="l"/>
              </a:tabLst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</a:rPr>
              <a:t>Да штопор завитой.</a:t>
            </a:r>
            <a:endParaRPr lang="ru-RU" sz="2000" b="1" dirty="0" smtClean="0">
              <a:solidFill>
                <a:srgbClr val="00206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33350" algn="l"/>
              </a:tabLst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</a:rPr>
              <a:t>И вдруг я вижу, девочка</a:t>
            </a:r>
            <a:endParaRPr lang="ru-RU" sz="2000" b="1" dirty="0" smtClean="0">
              <a:solidFill>
                <a:srgbClr val="00206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33350" algn="l"/>
              </a:tabLst>
            </a:pP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Идет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по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мостовой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</a:rPr>
              <a:t>,</a:t>
            </a:r>
            <a:endParaRPr lang="ru-RU" sz="2000" b="1" dirty="0" smtClean="0">
              <a:solidFill>
                <a:srgbClr val="00206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33350" algn="l"/>
              </a:tabLst>
            </a:pP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Мой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ножик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держит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девочка</a:t>
            </a:r>
            <a:endParaRPr lang="ru-RU" sz="2000" b="1" dirty="0" smtClean="0">
              <a:solidFill>
                <a:srgbClr val="00206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33350" algn="l"/>
              </a:tabLst>
            </a:pP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И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спрашивает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</a:rPr>
              <a:t>: 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«Твой</a:t>
            </a:r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</a:rPr>
              <a:t>?</a:t>
            </a:r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»</a:t>
            </a:r>
            <a:endParaRPr lang="ru-RU" b="1" dirty="0" smtClean="0">
              <a:solidFill>
                <a:srgbClr val="002060"/>
              </a:solidFill>
              <a:latin typeface="Arial" pitchFamily="34" charset="0"/>
            </a:endParaRP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00100" y="5357826"/>
            <a:ext cx="72368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33350" algn="l"/>
              </a:tabLst>
            </a:pPr>
            <a:r>
              <a:rPr lang="ru-RU" sz="40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Как поступит мальчик?        </a:t>
            </a:r>
            <a:endParaRPr lang="ru-RU" sz="5400" b="1" dirty="0" smtClean="0">
              <a:solidFill>
                <a:srgbClr val="FF0000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2643206"/>
          </a:xfrm>
        </p:spPr>
        <p:txBody>
          <a:bodyPr>
            <a:noAutofit/>
          </a:bodyPr>
          <a:lstStyle/>
          <a:p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Свобода и моральный выбор человека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71670" y="4357694"/>
            <a:ext cx="6215106" cy="1815882"/>
          </a:xfrm>
          <a:prstGeom prst="rect">
            <a:avLst/>
          </a:prstGeom>
          <a:effectLst>
            <a:outerShdw blurRad="50800" dist="25000" dir="5400000" rotWithShape="0">
              <a:srgbClr val="000000">
                <a:alpha val="40000"/>
              </a:srgbClr>
            </a:outerShdw>
            <a:softEdge rad="1270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Я жить хочу, хочу свободы!</a:t>
            </a:r>
            <a:br>
              <a:rPr lang="ru-RU" sz="2800" b="1" dirty="0">
                <a:solidFill>
                  <a:srgbClr val="002060"/>
                </a:solidFill>
              </a:rPr>
            </a:br>
            <a:r>
              <a:rPr lang="ru-RU" sz="2800" b="1" dirty="0">
                <a:solidFill>
                  <a:srgbClr val="002060"/>
                </a:solidFill>
              </a:rPr>
              <a:t>Я равен вам, я – человек</a:t>
            </a:r>
            <a:r>
              <a:rPr lang="ru-RU" sz="2800" b="1" dirty="0" smtClean="0">
                <a:solidFill>
                  <a:srgbClr val="002060"/>
                </a:solidFill>
              </a:rPr>
              <a:t>.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                                   </a:t>
            </a:r>
            <a:r>
              <a:rPr lang="ru-RU" sz="2800" b="1" dirty="0">
                <a:solidFill>
                  <a:srgbClr val="002060"/>
                </a:solidFill>
              </a:rPr>
              <a:t>А.Добролюбов</a:t>
            </a:r>
          </a:p>
        </p:txBody>
      </p:sp>
      <p:pic>
        <p:nvPicPr>
          <p:cNvPr id="6" name="Рисунок 5" descr="item_5482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142960"/>
            <a:ext cx="2000264" cy="57150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428604"/>
            <a:ext cx="578647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33350" algn="l"/>
              </a:tabLst>
            </a:pPr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</a:rPr>
              <a:t>Я бросился за девочкой,</a:t>
            </a:r>
            <a:endParaRPr lang="ru-RU" sz="3200" dirty="0" smtClean="0">
              <a:solidFill>
                <a:srgbClr val="00206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33350" algn="l"/>
              </a:tabLst>
            </a:pPr>
            <a:r>
              <a:rPr lang="ru-RU" sz="2800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И</a:t>
            </a:r>
            <a:r>
              <a:rPr lang="ru-RU" sz="2800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я</a:t>
            </a:r>
            <a:r>
              <a:rPr lang="ru-RU" sz="2800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догнал</a:t>
            </a:r>
            <a:r>
              <a:rPr lang="ru-RU" sz="2800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ее</a:t>
            </a:r>
            <a:r>
              <a:rPr lang="ru-RU" sz="2800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</a:rPr>
              <a:t>,</a:t>
            </a:r>
            <a:endParaRPr lang="ru-RU" sz="3200" dirty="0" smtClean="0">
              <a:solidFill>
                <a:srgbClr val="00206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33350" algn="l"/>
              </a:tabLst>
            </a:pPr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</a:rPr>
              <a:t>И я спросил у девочки:</a:t>
            </a:r>
            <a:endParaRPr lang="ru-RU" sz="3200" dirty="0" smtClean="0">
              <a:solidFill>
                <a:srgbClr val="00206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133350" algn="l"/>
              </a:tabLst>
            </a:pPr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</a:rPr>
              <a:t>Твое? Скажи, твое?</a:t>
            </a:r>
            <a:endParaRPr lang="ru-RU" sz="3200" dirty="0" smtClean="0">
              <a:solidFill>
                <a:srgbClr val="00206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133350" algn="l"/>
              </a:tabLst>
            </a:pPr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</a:rPr>
              <a:t>Мое, - сказала девочка, -</a:t>
            </a:r>
            <a:br>
              <a:rPr lang="ru-RU" sz="3200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</a:rPr>
            </a:br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</a:rPr>
              <a:t>Я шла, разинув рот.</a:t>
            </a:r>
            <a:endParaRPr lang="ru-RU" sz="3200" dirty="0" smtClean="0">
              <a:solidFill>
                <a:srgbClr val="00206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33350" algn="l"/>
              </a:tabLst>
            </a:pPr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</a:rPr>
              <a:t>Отдай! Я так и думала,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33350" algn="l"/>
              </a:tabLst>
            </a:pPr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</a:rPr>
              <a:t>Что кто-нибудь найдет.</a:t>
            </a:r>
            <a:endParaRPr lang="ru-RU" sz="6000" dirty="0" smtClean="0">
              <a:solidFill>
                <a:srgbClr val="002060"/>
              </a:solidFill>
              <a:latin typeface="Arial" pitchFamily="34" charset="0"/>
            </a:endParaRPr>
          </a:p>
        </p:txBody>
      </p:sp>
      <p:pic>
        <p:nvPicPr>
          <p:cNvPr id="4" name="Picture 4" descr="55226690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0"/>
            <a:ext cx="7715336" cy="635791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1428736"/>
            <a:ext cx="764386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-Что такое свобода?</a:t>
            </a:r>
          </a:p>
          <a:p>
            <a:r>
              <a:rPr lang="ru-RU" sz="3600" b="1" dirty="0" smtClean="0">
                <a:solidFill>
                  <a:srgbClr val="002060"/>
                </a:solidFill>
              </a:rPr>
              <a:t>-Как связана свобода с моральным выбором?</a:t>
            </a:r>
            <a:endParaRPr lang="ru-RU" sz="3600" b="1" dirty="0">
              <a:solidFill>
                <a:srgbClr val="002060"/>
              </a:solidFill>
            </a:endParaRPr>
          </a:p>
          <a:p>
            <a:r>
              <a:rPr lang="ru-RU" sz="3600" b="1" dirty="0">
                <a:solidFill>
                  <a:srgbClr val="002060"/>
                </a:solidFill>
              </a:rPr>
              <a:t>-Что  влияет  на  выбор?</a:t>
            </a:r>
          </a:p>
          <a:p>
            <a:r>
              <a:rPr lang="ru-RU" sz="3600" b="1" dirty="0">
                <a:solidFill>
                  <a:srgbClr val="002060"/>
                </a:solidFill>
              </a:rPr>
              <a:t>-Всегда  ли  у  человека  есть  выбор?</a:t>
            </a:r>
          </a:p>
          <a:p>
            <a:r>
              <a:rPr lang="ru-RU" sz="3600" b="1" dirty="0">
                <a:solidFill>
                  <a:srgbClr val="002060"/>
                </a:solidFill>
              </a:rPr>
              <a:t>-Какими  качествами  должен  обладать  человек, чтобы  делать  осознанный  </a:t>
            </a:r>
            <a:r>
              <a:rPr lang="ru-RU" sz="3600" b="1" dirty="0" smtClean="0">
                <a:solidFill>
                  <a:srgbClr val="002060"/>
                </a:solidFill>
              </a:rPr>
              <a:t>выбор?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28794" y="428604"/>
            <a:ext cx="494064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Итоговая беседа:</a:t>
            </a:r>
            <a:endParaRPr lang="ru-RU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 descr="Белый мрамор"/>
          <p:cNvSpPr>
            <a:spLocks noChangeArrowheads="1"/>
          </p:cNvSpPr>
          <p:nvPr/>
        </p:nvSpPr>
        <p:spPr bwMode="auto">
          <a:xfrm>
            <a:off x="1071538" y="857232"/>
            <a:ext cx="7143800" cy="452431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  <a:flatTx/>
          </a:bodyPr>
          <a:lstStyle/>
          <a:p>
            <a:pPr algn="ctr"/>
            <a:r>
              <a:rPr lang="ru-RU" sz="3600" b="1" i="1" dirty="0">
                <a:solidFill>
                  <a:srgbClr val="660033"/>
                </a:solidFill>
              </a:rPr>
              <a:t>Пока свободою горим,</a:t>
            </a:r>
          </a:p>
          <a:p>
            <a:pPr algn="ctr"/>
            <a:r>
              <a:rPr lang="ru-RU" sz="3600" b="1" i="1" dirty="0">
                <a:solidFill>
                  <a:srgbClr val="660033"/>
                </a:solidFill>
              </a:rPr>
              <a:t>Пока сердца для чести живы,</a:t>
            </a:r>
          </a:p>
          <a:p>
            <a:pPr algn="ctr"/>
            <a:r>
              <a:rPr lang="ru-RU" sz="3600" b="1" i="1" dirty="0">
                <a:solidFill>
                  <a:srgbClr val="660033"/>
                </a:solidFill>
              </a:rPr>
              <a:t>Мой друг, отчизне посвятим</a:t>
            </a:r>
          </a:p>
          <a:p>
            <a:pPr algn="ctr"/>
            <a:r>
              <a:rPr lang="ru-RU" sz="3600" b="1" i="1" dirty="0">
                <a:solidFill>
                  <a:srgbClr val="660033"/>
                </a:solidFill>
              </a:rPr>
              <a:t>Души прекрасные порывы!</a:t>
            </a:r>
          </a:p>
          <a:p>
            <a:pPr algn="ctr"/>
            <a:endParaRPr lang="ru-RU" sz="3600" b="1" i="1" dirty="0">
              <a:solidFill>
                <a:srgbClr val="660033"/>
              </a:solidFill>
            </a:endParaRPr>
          </a:p>
          <a:p>
            <a:pPr algn="ctr" eaLnBrk="0" hangingPunct="0"/>
            <a:r>
              <a:rPr lang="ru-RU" sz="3600" b="1" i="1" dirty="0">
                <a:solidFill>
                  <a:srgbClr val="660033"/>
                </a:solidFill>
              </a:rPr>
              <a:t>А.С.Пушкин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0"/>
            <a:ext cx="7467600" cy="78579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       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Домашнее задание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857232"/>
            <a:ext cx="8643997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Перечитайте « Сказку о мёртвой царевне и о семи богатырях». А. С. Пушкина.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 В каких ситуациях морального выбора оказалась Чернавка?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 Как она поступила?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sz="2400" b="1" dirty="0" smtClean="0">
              <a:solidFill>
                <a:srgbClr val="002060"/>
              </a:solidFill>
            </a:endParaRPr>
          </a:p>
          <a:p>
            <a:endParaRPr lang="ru-RU" sz="2400" b="1" dirty="0" smtClean="0">
              <a:solidFill>
                <a:srgbClr val="002060"/>
              </a:solidFill>
            </a:endParaRPr>
          </a:p>
          <a:p>
            <a:endParaRPr lang="ru-RU" sz="2400" b="1" dirty="0" smtClean="0">
              <a:solidFill>
                <a:srgbClr val="002060"/>
              </a:solidFill>
            </a:endParaRPr>
          </a:p>
          <a:p>
            <a:endParaRPr lang="ru-RU" sz="2400" b="1" dirty="0" smtClean="0">
              <a:solidFill>
                <a:srgbClr val="002060"/>
              </a:solidFill>
            </a:endParaRPr>
          </a:p>
          <a:p>
            <a:endParaRPr lang="ru-RU" sz="2400" b="1" dirty="0" smtClean="0">
              <a:solidFill>
                <a:srgbClr val="002060"/>
              </a:solidFill>
            </a:endParaRPr>
          </a:p>
          <a:p>
            <a:endParaRPr lang="ru-RU" sz="2400" b="1" dirty="0" smtClean="0">
              <a:solidFill>
                <a:srgbClr val="002060"/>
              </a:solidFill>
            </a:endParaRPr>
          </a:p>
          <a:p>
            <a:r>
              <a:rPr lang="ru-RU" sz="2400" b="1" dirty="0" smtClean="0">
                <a:solidFill>
                  <a:srgbClr val="002060"/>
                </a:solidFill>
              </a:rPr>
              <a:t>Приходилось ли вам оказываться в ситуации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 морального выбора? 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03.07.2010 23;54;09.JPG"/>
          <p:cNvPicPr>
            <a:picLocks noChangeAspect="1"/>
          </p:cNvPicPr>
          <p:nvPr/>
        </p:nvPicPr>
        <p:blipFill>
          <a:blip r:embed="rId2" cstate="email">
            <a:lum contrast="10000"/>
          </a:blip>
          <a:stretch>
            <a:fillRect/>
          </a:stretch>
        </p:blipFill>
        <p:spPr>
          <a:xfrm>
            <a:off x="5286380" y="2214554"/>
            <a:ext cx="2143140" cy="314327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357158" y="1285860"/>
            <a:ext cx="8540750" cy="5143536"/>
          </a:xfrm>
          <a:prstGeom prst="rect">
            <a:avLst/>
          </a:prstGeom>
        </p:spPr>
        <p:txBody>
          <a:bodyPr/>
          <a:lstStyle/>
          <a:p>
            <a:pPr marL="342900" marR="0" lvl="0" indent="-342900" algn="just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ru-RU" sz="2400" dirty="0">
                <a:solidFill>
                  <a:srgbClr val="002060"/>
                </a:solidFill>
              </a:rPr>
              <a:t>1</a:t>
            </a:r>
            <a:r>
              <a:rPr lang="ru-RU" sz="2400" b="1" dirty="0">
                <a:solidFill>
                  <a:srgbClr val="002060"/>
                </a:solidFill>
              </a:rPr>
              <a:t>. Образовательные: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400" b="1" dirty="0">
                <a:solidFill>
                  <a:srgbClr val="002060"/>
                </a:solidFill>
              </a:rPr>
              <a:t>Сформировать знания учащихся по теме «</a:t>
            </a:r>
            <a:r>
              <a:rPr lang="ru-RU" sz="2000" b="1" dirty="0" smtClean="0">
                <a:solidFill>
                  <a:srgbClr val="002060"/>
                </a:solidFill>
              </a:rPr>
              <a:t>Свобода 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и моральный выбор»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400" b="1" dirty="0" smtClean="0">
                <a:solidFill>
                  <a:srgbClr val="002060"/>
                </a:solidFill>
              </a:rPr>
              <a:t>Уметь </a:t>
            </a:r>
            <a:r>
              <a:rPr lang="ru-RU" sz="2400" b="1" dirty="0">
                <a:solidFill>
                  <a:srgbClr val="002060"/>
                </a:solidFill>
              </a:rPr>
              <a:t>грамотно формулировать свои мысли,  мотивировать свою точку зрения.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ru-RU" sz="2400" b="1" dirty="0">
                <a:solidFill>
                  <a:srgbClr val="002060"/>
                </a:solidFill>
              </a:rPr>
              <a:t>2. Развивающая: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400" b="1" dirty="0" smtClean="0">
                <a:solidFill>
                  <a:srgbClr val="002060"/>
                </a:solidFill>
              </a:rPr>
              <a:t>Способствовать развитию мышления и грамотной речи учащихся.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ru-RU" sz="2400" b="1" dirty="0" smtClean="0">
                <a:solidFill>
                  <a:srgbClr val="002060"/>
                </a:solidFill>
              </a:rPr>
              <a:t>3</a:t>
            </a:r>
            <a:r>
              <a:rPr lang="ru-RU" sz="2400" b="1" dirty="0">
                <a:solidFill>
                  <a:srgbClr val="002060"/>
                </a:solidFill>
              </a:rPr>
              <a:t>. Воспитательная: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400" b="1" dirty="0">
                <a:solidFill>
                  <a:srgbClr val="002060"/>
                </a:solidFill>
              </a:rPr>
              <a:t>Способствовать воспитанию у учащихся чувства коллективизма.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54032"/>
          </a:xfrm>
        </p:spPr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ЦЕЛИ УРОКА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285728"/>
            <a:ext cx="842968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Эмоциональный настрой на урок</a:t>
            </a:r>
            <a:endParaRPr kumimoji="0" lang="ru-RU" sz="2400" b="1" i="0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Закройте глаза и представьте себе яркое, теплое солнышко. Пусть лучи его согреют Вас своим теплом. Представьте, что солнечный луч наполнил ваше сердце энергией доброты, нежности, и любви. Пошлите свет любви Вашим родным и друзьям. Улыбнитесь своим товарищам. Дарите радость людям, будьте сами источником света, добра и любви.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</p:txBody>
      </p:sp>
      <p:pic>
        <p:nvPicPr>
          <p:cNvPr id="4" name="Рисунок 3" descr="Солнышко с цветком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57918" y="4143380"/>
            <a:ext cx="2786082" cy="2714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282" y="0"/>
            <a:ext cx="8572560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/>
            <a:r>
              <a:rPr lang="ru-RU" sz="2800" dirty="0" smtClean="0"/>
              <a:t> 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Обсуждение результатов выполнения домашнего задания. Прослушивание и обсуждение рассказов учащихся.</a:t>
            </a:r>
            <a:endParaRPr lang="ru-RU" sz="2800" dirty="0" smtClean="0">
              <a:solidFill>
                <a:srgbClr val="002060"/>
              </a:solidFill>
            </a:endParaRPr>
          </a:p>
          <a:p>
            <a:pPr marL="342900" indent="-342900"/>
            <a:r>
              <a:rPr lang="ru-RU" sz="2800" dirty="0" smtClean="0">
                <a:solidFill>
                  <a:srgbClr val="002060"/>
                </a:solidFill>
              </a:rPr>
              <a:t> </a:t>
            </a:r>
            <a:r>
              <a:rPr lang="ru-RU" sz="3200" dirty="0" smtClean="0">
                <a:solidFill>
                  <a:srgbClr val="002060"/>
                </a:solidFill>
              </a:rPr>
              <a:t>-</a:t>
            </a:r>
            <a:r>
              <a:rPr lang="ru-RU" sz="2400" dirty="0" smtClean="0">
                <a:solidFill>
                  <a:srgbClr val="002060"/>
                </a:solidFill>
              </a:rPr>
              <a:t>Кому ты рассказывал о добродетели и пороке?</a:t>
            </a:r>
            <a:endParaRPr lang="ru-RU" sz="2800" dirty="0" smtClean="0">
              <a:solidFill>
                <a:srgbClr val="002060"/>
              </a:solidFill>
            </a:endParaRPr>
          </a:p>
          <a:p>
            <a:pPr marL="342900" indent="-342900"/>
            <a:r>
              <a:rPr lang="ru-RU" sz="2400" dirty="0" smtClean="0">
                <a:solidFill>
                  <a:srgbClr val="002060"/>
                </a:solidFill>
              </a:rPr>
              <a:t>Поняли ли тебя твои собеседники? Согласились ли с тобой?</a:t>
            </a:r>
            <a:endParaRPr lang="ru-RU" sz="2800" dirty="0" smtClean="0">
              <a:solidFill>
                <a:srgbClr val="002060"/>
              </a:solidFill>
            </a:endParaRPr>
          </a:p>
          <a:p>
            <a:pPr marL="342900" indent="-342900"/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20537_49716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357422" y="3143248"/>
            <a:ext cx="4636666" cy="3357586"/>
          </a:xfrm>
          <a:prstGeom prst="rect">
            <a:avLst/>
          </a:prstGeom>
        </p:spPr>
      </p:pic>
      <p:pic>
        <p:nvPicPr>
          <p:cNvPr id="1026" name="Picture 2" descr="F:\ФОТО\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2564904"/>
            <a:ext cx="5560179" cy="40261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71501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Какие слова вы представляете, когда слышите слово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sz="13800" b="1" dirty="0" smtClean="0">
                <a:solidFill>
                  <a:srgbClr val="FF0000"/>
                </a:solidFill>
              </a:rPr>
              <a:t>свобода?</a:t>
            </a:r>
            <a:r>
              <a:rPr lang="ru-RU" sz="6600" dirty="0" smtClean="0">
                <a:solidFill>
                  <a:srgbClr val="FF0000"/>
                </a:solidFill>
              </a:rPr>
              <a:t/>
            </a:r>
            <a:br>
              <a:rPr lang="ru-RU" sz="6600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Назовите их.</a:t>
            </a:r>
            <a:r>
              <a:rPr lang="ru-RU" sz="6600" b="1" i="1" dirty="0" smtClean="0">
                <a:solidFill>
                  <a:srgbClr val="002060"/>
                </a:solidFill>
              </a:rPr>
              <a:t> </a:t>
            </a:r>
            <a:endParaRPr lang="ru-RU" sz="6600" b="1" i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285728"/>
            <a:ext cx="76899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Работа над новым материалом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олнце 12"/>
          <p:cNvSpPr/>
          <p:nvPr/>
        </p:nvSpPr>
        <p:spPr>
          <a:xfrm>
            <a:off x="1571604" y="1000108"/>
            <a:ext cx="5286412" cy="464347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857356" y="928670"/>
            <a:ext cx="11929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выбор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43636" y="1000108"/>
            <a:ext cx="2286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уважение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929422" y="2928934"/>
            <a:ext cx="221457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    </a:t>
            </a:r>
            <a:r>
              <a:rPr lang="ru-RU" sz="2800" b="1" dirty="0" smtClean="0">
                <a:solidFill>
                  <a:srgbClr val="002060"/>
                </a:solidFill>
              </a:rPr>
              <a:t>каникулы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15074" y="5000636"/>
            <a:ext cx="11737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птицы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071934" y="5857892"/>
            <a:ext cx="9444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небо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71538" y="5429264"/>
            <a:ext cx="14336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простор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4282" y="3286124"/>
            <a:ext cx="10534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ветер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14250" y="0"/>
            <a:ext cx="8929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Проверка и дополнение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714612" y="2928934"/>
            <a:ext cx="34290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свобода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43372" y="642918"/>
            <a:ext cx="13965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жизнь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57158" y="2000240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счастье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0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5"/>
          <p:cNvSpPr txBox="1">
            <a:spLocks/>
          </p:cNvSpPr>
          <p:nvPr/>
        </p:nvSpPr>
        <p:spPr>
          <a:xfrm>
            <a:off x="0" y="0"/>
            <a:ext cx="8686800" cy="4883150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Свобода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- это отсутствие ограничений и стеснений в чём-либо, возможность делать всё, что не наносит вреда другому.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Char char=""/>
              <a:tabLst/>
              <a:defRPr/>
            </a:pPr>
            <a:endParaRPr kumimoji="0" lang="ru-RU" sz="22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Свобода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 -  это возможность проявления своей воли на основе осознания законов природы и общества.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Свобода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– состояние того, кто не находится в заключении, в неволе.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Char char="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Char char="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57752" y="4357694"/>
            <a:ext cx="32351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Толковый словарь Ожегова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5143512"/>
            <a:ext cx="9144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Свобода -</a:t>
            </a:r>
            <a:r>
              <a:rPr lang="ru-RU" dirty="0" smtClean="0"/>
              <a:t> </a:t>
            </a:r>
            <a:r>
              <a:rPr lang="ru-RU" sz="2800" dirty="0" smtClean="0">
                <a:solidFill>
                  <a:srgbClr val="002060"/>
                </a:solidFill>
              </a:rPr>
              <a:t>способность человека действовать в соответствии со своими интересами и целями, осуществлять выбор.  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86182" y="6488668"/>
            <a:ext cx="4469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Большой Энциклопедический словарь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7467600" cy="642918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C00000"/>
                </a:solidFill>
              </a:rPr>
              <a:t>Работа в парах</a:t>
            </a:r>
            <a:br>
              <a:rPr lang="ru-RU" sz="40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Обсуждение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000108"/>
            <a:ext cx="7467600" cy="4873752"/>
          </a:xfrm>
        </p:spPr>
        <p:txBody>
          <a:bodyPr>
            <a:normAutofit lnSpcReduction="10000"/>
          </a:bodyPr>
          <a:lstStyle/>
          <a:p>
            <a:pPr eaLnBrk="1" hangingPunct="1">
              <a:buFont typeface="Wingdings 2" pitchFamily="18" charset="2"/>
              <a:buNone/>
            </a:pPr>
            <a:endParaRPr lang="ru-RU" dirty="0" smtClean="0"/>
          </a:p>
          <a:p>
            <a:r>
              <a:rPr lang="ru-RU" sz="4000" b="1" dirty="0" smtClean="0"/>
              <a:t> </a:t>
            </a:r>
            <a:r>
              <a:rPr lang="ru-RU" sz="4000" b="1" dirty="0" smtClean="0">
                <a:solidFill>
                  <a:srgbClr val="002060"/>
                </a:solidFill>
              </a:rPr>
              <a:t>Что значит быть свободным?</a:t>
            </a:r>
          </a:p>
          <a:p>
            <a:endParaRPr lang="ru-RU" sz="2000" b="1" dirty="0" smtClean="0">
              <a:solidFill>
                <a:srgbClr val="002060"/>
              </a:solidFill>
            </a:endParaRPr>
          </a:p>
          <a:p>
            <a:r>
              <a:rPr lang="ru-RU" sz="4000" b="1" dirty="0" smtClean="0">
                <a:solidFill>
                  <a:srgbClr val="002060"/>
                </a:solidFill>
              </a:rPr>
              <a:t> Для чего нужна свобода?</a:t>
            </a:r>
          </a:p>
          <a:p>
            <a:endParaRPr lang="ru-RU" sz="2000" b="1" dirty="0" smtClean="0">
              <a:solidFill>
                <a:srgbClr val="002060"/>
              </a:solidFill>
            </a:endParaRPr>
          </a:p>
          <a:p>
            <a:r>
              <a:rPr lang="ru-RU" sz="4000" b="1" dirty="0" smtClean="0">
                <a:solidFill>
                  <a:srgbClr val="002060"/>
                </a:solidFill>
              </a:rPr>
              <a:t> Всегда ли хорошо, когда у тебя есть свобода?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821</TotalTime>
  <Words>732</Words>
  <Application>Microsoft Office PowerPoint</Application>
  <PresentationFormat>Экран (4:3)</PresentationFormat>
  <Paragraphs>153</Paragraphs>
  <Slides>23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Эркер</vt:lpstr>
      <vt:lpstr>Слайд 1</vt:lpstr>
      <vt:lpstr>Свобода и моральный выбор человека</vt:lpstr>
      <vt:lpstr>ЦЕЛИ УРОКА</vt:lpstr>
      <vt:lpstr>Слайд 4</vt:lpstr>
      <vt:lpstr>Слайд 5</vt:lpstr>
      <vt:lpstr>Какие слова вы представляете, когда слышите слово  свобода? Назовите их. </vt:lpstr>
      <vt:lpstr>Слайд 7</vt:lpstr>
      <vt:lpstr>Слайд 8</vt:lpstr>
      <vt:lpstr>Работа в парах Обсуждение</vt:lpstr>
      <vt:lpstr>Слайд 10</vt:lpstr>
      <vt:lpstr>Работа с притчей  </vt:lpstr>
      <vt:lpstr>Восточная притча Давным-давно в старинном городе жил Мастер, окружённый учениками. Самый способный из них однажды задумался: «А есть ли вопрос, на который наш Мастер не смог бы дать ответа?» Он пошёл на цветущий луг, поймал самую красивую бабочку и спрятал её между ладонями. Бабочка цеплялась лапками за его руки, и ученику было щекотно. Улыбаясь, он подошёл к Мастеру и спросил: — Скажите, какая бабочка у меня в руках: живая или мёртвая? Он крепко держал бабочку в сомкнутых ладонях и был готов в любое мгновение сжать их ради своей истины.    Что ответил Мастер своему ученику? </vt:lpstr>
      <vt:lpstr>Не глядя на руки ученика, Мастер ответил: — Всё в твоих руках. </vt:lpstr>
      <vt:lpstr>Вопросы по тексту восточной притчи:</vt:lpstr>
      <vt:lpstr>Вывод</vt:lpstr>
      <vt:lpstr>Слайд 16</vt:lpstr>
      <vt:lpstr>Мой выбор Ситуация 1. Ты нашёл на улице кошелёк с деньгами, знаешь чей он может быть. Как ты поступишь?     а)пойду в магазин, куплю  компьютерную  игру, о которой долго мечтал;     б)куплю много конфет и угощу всех товарищей;     в)поступлю по- другому.  Обсуждение ответов. </vt:lpstr>
      <vt:lpstr>Слайд 18</vt:lpstr>
      <vt:lpstr>Слайд 19</vt:lpstr>
      <vt:lpstr>Слайд 20</vt:lpstr>
      <vt:lpstr>Слайд 21</vt:lpstr>
      <vt:lpstr>Слайд 22</vt:lpstr>
      <vt:lpstr>       Домашнее задание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Свобода и ответственность.</dc:title>
  <dc:creator>ксош№1</dc:creator>
  <cp:lastModifiedBy>user</cp:lastModifiedBy>
  <cp:revision>112</cp:revision>
  <dcterms:created xsi:type="dcterms:W3CDTF">2010-03-24T05:33:57Z</dcterms:created>
  <dcterms:modified xsi:type="dcterms:W3CDTF">2012-11-28T14:51:32Z</dcterms:modified>
</cp:coreProperties>
</file>