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0066"/>
    <a:srgbClr val="000066"/>
    <a:srgbClr val="333399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4365-F9E3-44E4-B748-E5CD9FE891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AB248-9973-4AFE-B586-B5396F5884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102CF-A4A4-46A0-99AB-E3A01D9633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35150" y="6245225"/>
            <a:ext cx="6192838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FD358C-354D-4E2A-A291-9611656529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35150" y="6245225"/>
            <a:ext cx="6192838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DE9BDC8-2FE1-4FB3-9113-ADAEF0FCA6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23539-C377-43C4-84C0-68416EF64E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6B5A2-AC21-4133-9245-FF01850577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BE4FA-EAC3-4CA5-977A-6119F0F2F1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B6985-530A-4689-B350-CE3A4306B8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F37BD-57C3-485D-8519-E5F02C5DD6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7CAA7-118C-4769-898F-D5516B3DDB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9C8BC-7584-49C1-88B4-B21C1C3C88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DAE8B-9126-446E-BC44-4CA76010F8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shade val="85882"/>
                <a:invGamma/>
              </a:schemeClr>
            </a:gs>
            <a:gs pos="50000">
              <a:schemeClr val="accent1"/>
            </a:gs>
            <a:gs pos="100000">
              <a:schemeClr val="accent1">
                <a:gamma/>
                <a:shade val="85882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35150" y="6245225"/>
            <a:ext cx="6192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DB3C21-4171-46D5-9133-F9FF3286F4D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history-life.ru/post63430033" TargetMode="External"/><Relationship Id="rId2" Type="http://schemas.openxmlformats.org/officeDocument/2006/relationships/hyperlink" Target="http://www.radikal.ru/USERS/lobnyaokr/parizh-2010?pg=7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aveall.net/karta-evropy-na-russkom-yazyke/" TargetMode="External"/><Relationship Id="rId5" Type="http://schemas.openxmlformats.org/officeDocument/2006/relationships/hyperlink" Target="http://bookz.ru/authors/6arl_-perro/perro07.html" TargetMode="External"/><Relationship Id="rId4" Type="http://schemas.openxmlformats.org/officeDocument/2006/relationships/hyperlink" Target="http://detbook.ru/2009/09/5562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64163" y="3068638"/>
            <a:ext cx="3529012" cy="1752600"/>
          </a:xfrm>
        </p:spPr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(1628 — 1703)</a:t>
            </a:r>
            <a:r>
              <a:rPr lang="ru-RU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2053" name="Picture 5" descr="http://www.peoples.ru/art/literature/prose/fairytale/perro/perrault_513944642_tonnel.gi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4483100" cy="5976938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435600" y="3789363"/>
            <a:ext cx="3311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</a:rPr>
              <a:t>Известный французский писатель-сказочник, поэт и критик 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5292725" y="1412875"/>
            <a:ext cx="3600450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Шарль Перро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87675" y="908050"/>
            <a:ext cx="5905500" cy="568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000066"/>
                </a:solidFill>
              </a:rPr>
              <a:t>Родился Шарль Перро 12 января 1628 года в семье судьи Парижского парламента Пьера Перро и был младшим из его семи детей. Шарль Перро был известен как поэт и публицист, сановник и академик. Член Французской академии с 1671. Свои сказки Перро начал писать в 65 лет и издавал их под именем своего сына Перро д'Арманкура, пытаясь уберечь свою уже сложившуюся репутацию от обвинений в работе с "низким" жанром.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000066"/>
                </a:solidFill>
              </a:rPr>
              <a:t>В 1697 г. опубликовал сборник «Сказки матушки гусыни, или Истории и сказки былых времен с поучениями». </a:t>
            </a:r>
            <a:r>
              <a:rPr lang="ru-RU" sz="1400" b="1">
                <a:solidFill>
                  <a:srgbClr val="660033"/>
                </a:solidFill>
              </a:rPr>
              <a:t>Сборник содержал 9 сказок: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Кот в сапогах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Красная Шапочка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Рике-Хохолок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Спящая красавица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Золушка, или хрустальная туфелька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Подарки феи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Ослиная шкура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Мальчик-с-пальчик </a:t>
            </a:r>
          </a:p>
          <a:p>
            <a:pPr>
              <a:lnSpc>
                <a:spcPct val="80000"/>
              </a:lnSpc>
            </a:pPr>
            <a:r>
              <a:rPr lang="ru-RU" sz="1400" b="1">
                <a:solidFill>
                  <a:srgbClr val="660033"/>
                </a:solidFill>
              </a:rPr>
              <a:t>Синяя Борода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b="1">
                <a:solidFill>
                  <a:srgbClr val="000066"/>
                </a:solidFill>
              </a:rPr>
              <a:t>       Сказки представляли собой литературную обработку народных сказок — кроме одной («Рике-хохолок»), сочиненной самим Перро. Мог ли думать прославленный в свое время поэт, академик, что его имя обессмертят не длинные поэмы, торжественные оды и ученые трактаты, а тоненькая книжка сказок. Все забудется, а она останется в веках, потому что ее персонажи стали друзьями всех детей. </a:t>
            </a:r>
          </a:p>
        </p:txBody>
      </p:sp>
      <p:pic>
        <p:nvPicPr>
          <p:cNvPr id="3077" name="Picture 5" descr="ChPerrault.jpg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341438"/>
            <a:ext cx="2709863" cy="4322762"/>
          </a:xfrm>
          <a:noFill/>
          <a:ln/>
        </p:spPr>
      </p:pic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3419475" y="333375"/>
            <a:ext cx="25622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Биография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6" name="Picture 40" descr="000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11638" y="1628775"/>
            <a:ext cx="1455737" cy="1970088"/>
          </a:xfrm>
          <a:noFill/>
          <a:ln/>
        </p:spPr>
      </p:pic>
      <p:pic>
        <p:nvPicPr>
          <p:cNvPr id="4104" name="Picture 8" descr="d0b7d0bed0bbd183d188d0ba1-420x534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525" y="1700213"/>
            <a:ext cx="1493838" cy="1898650"/>
          </a:xfrm>
          <a:noFill/>
          <a:ln/>
        </p:spPr>
      </p:pic>
      <p:pic>
        <p:nvPicPr>
          <p:cNvPr id="4107" name="Picture 11" descr="p0001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4365625"/>
            <a:ext cx="1709738" cy="2187575"/>
          </a:xfrm>
          <a:noFill/>
          <a:ln/>
        </p:spPr>
      </p:pic>
      <p:pic>
        <p:nvPicPr>
          <p:cNvPr id="4119" name="Picture 23" descr="1273645802_ko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1557338"/>
            <a:ext cx="1574800" cy="2066925"/>
          </a:xfrm>
          <a:prstGeom prst="rect">
            <a:avLst/>
          </a:prstGeom>
          <a:noFill/>
        </p:spPr>
      </p:pic>
      <p:pic>
        <p:nvPicPr>
          <p:cNvPr id="4133" name="Picture 37" descr="&amp;SHcy;&amp;acy;&amp;rcy;&amp;lcy;&amp;softcy; &amp;Pcy;&amp;iecy;&amp;rcy;&amp;rcy;&amp;ocy; - &amp;Scy;&amp;kcy;&amp;acy;&amp;zcy;&amp;kcy;&amp;icy; &amp;mcy;&amp;acy;&amp;tcy;&amp;ucy;&amp;shcy;&amp;kcy;&amp;icy; &amp;Gcy;&amp;ucy;&amp;scy;&amp;ycy;&amp;ncy;&amp;icy; &amp;ocy;&amp;bcy;&amp;lcy;&amp;ocy;&amp;zhcy;&amp;kcy;&amp;acy; &amp;kcy;&amp;ncy;&amp;icy;&amp;g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404813"/>
            <a:ext cx="2095500" cy="3238500"/>
          </a:xfrm>
          <a:prstGeom prst="rect">
            <a:avLst/>
          </a:prstGeom>
          <a:noFill/>
        </p:spPr>
      </p:pic>
      <p:pic>
        <p:nvPicPr>
          <p:cNvPr id="4139" name="Picture 43" descr="http://mukmcb.ucoz.ru/Detsk_book/1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9188" y="4292600"/>
            <a:ext cx="1414462" cy="2174875"/>
          </a:xfrm>
          <a:prstGeom prst="rect">
            <a:avLst/>
          </a:prstGeom>
          <a:noFill/>
        </p:spPr>
      </p:pic>
      <p:pic>
        <p:nvPicPr>
          <p:cNvPr id="4141" name="Picture 45" descr="http://rpod.ru/personal/pictures/00/00/02/75/44/00000000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0200" y="4292600"/>
            <a:ext cx="1706563" cy="2279650"/>
          </a:xfrm>
          <a:prstGeom prst="rect">
            <a:avLst/>
          </a:prstGeom>
          <a:noFill/>
        </p:spPr>
      </p:pic>
      <p:pic>
        <p:nvPicPr>
          <p:cNvPr id="4144" name="Picture 48" descr="perro-spyaschaya-krasavitsa-crane-ru"/>
          <p:cNvPicPr>
            <a:picLocks noChangeAspect="1" noChangeArrowheads="1"/>
          </p:cNvPicPr>
          <p:nvPr>
            <p:ph sz="quarter" idx="4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2411413" y="4221163"/>
            <a:ext cx="1504950" cy="2187575"/>
          </a:xfrm>
          <a:noFill/>
          <a:ln/>
        </p:spPr>
      </p:pic>
      <p:pic>
        <p:nvPicPr>
          <p:cNvPr id="4147" name="Picture 51" descr="Sharl_Perro__Oslinaya_shkur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80288" y="1484313"/>
            <a:ext cx="1447800" cy="2047875"/>
          </a:xfrm>
          <a:prstGeom prst="rect">
            <a:avLst/>
          </a:prstGeom>
          <a:noFill/>
        </p:spPr>
      </p:pic>
      <p:pic>
        <p:nvPicPr>
          <p:cNvPr id="4149" name="Picture 53" descr="Perro0004-420x54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7400" y="4437063"/>
            <a:ext cx="1557338" cy="2028825"/>
          </a:xfrm>
          <a:prstGeom prst="rect">
            <a:avLst/>
          </a:prstGeom>
          <a:noFill/>
        </p:spPr>
      </p:pic>
      <p:sp>
        <p:nvSpPr>
          <p:cNvPr id="4150" name="WordArt 54"/>
          <p:cNvSpPr>
            <a:spLocks noChangeArrowheads="1" noChangeShapeType="1" noTextEdit="1"/>
          </p:cNvSpPr>
          <p:nvPr/>
        </p:nvSpPr>
        <p:spPr bwMode="auto">
          <a:xfrm>
            <a:off x="2700338" y="404813"/>
            <a:ext cx="51117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Выставка книг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5" name="Picture 5" descr="http://s61.radikal.ru/i173/1008/3a/568162784fd8.jpg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88913"/>
            <a:ext cx="8580438" cy="5713412"/>
          </a:xfrm>
          <a:noFill/>
          <a:ln/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900113" y="6092825"/>
            <a:ext cx="7343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</a:rPr>
              <a:t>Париж. Сад Тюильри. Памятник Шарлю Перро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66"/>
                </a:solidFill>
              </a:rPr>
              <a:t>Источники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ru-RU">
                <a:solidFill>
                  <a:srgbClr val="000066"/>
                </a:solidFill>
                <a:hlinkClick r:id="rId2"/>
              </a:rPr>
              <a:t>http://www.radikal.ru/USERS/lobnyaokr/parizh-2010?pg=70</a:t>
            </a:r>
            <a:endParaRPr lang="ru-RU">
              <a:solidFill>
                <a:srgbClr val="000066"/>
              </a:solidFill>
            </a:endParaRPr>
          </a:p>
          <a:p>
            <a:pPr lvl="1"/>
            <a:r>
              <a:rPr lang="ru-RU">
                <a:solidFill>
                  <a:srgbClr val="000066"/>
                </a:solidFill>
                <a:hlinkClick r:id="rId3"/>
              </a:rPr>
              <a:t>http://history-life.ru/post63430033</a:t>
            </a:r>
            <a:endParaRPr lang="ru-RU">
              <a:solidFill>
                <a:srgbClr val="000066"/>
              </a:solidFill>
            </a:endParaRPr>
          </a:p>
          <a:p>
            <a:pPr lvl="1"/>
            <a:r>
              <a:rPr lang="ru-RU">
                <a:solidFill>
                  <a:srgbClr val="000066"/>
                </a:solidFill>
                <a:hlinkClick r:id="rId4"/>
              </a:rPr>
              <a:t>http://detbook.ru/2009/09/5562.htm</a:t>
            </a:r>
            <a:endParaRPr lang="ru-RU">
              <a:solidFill>
                <a:srgbClr val="000066"/>
              </a:solidFill>
            </a:endParaRPr>
          </a:p>
          <a:p>
            <a:pPr lvl="1"/>
            <a:r>
              <a:rPr lang="ru-RU">
                <a:solidFill>
                  <a:srgbClr val="000066"/>
                </a:solidFill>
                <a:hlinkClick r:id="rId5"/>
              </a:rPr>
              <a:t>http://bookz.ru/authors/6arl_-perro/perro07.html</a:t>
            </a:r>
            <a:endParaRPr lang="ru-RU">
              <a:solidFill>
                <a:srgbClr val="000066"/>
              </a:solidFill>
            </a:endParaRPr>
          </a:p>
          <a:p>
            <a:pPr lvl="1"/>
            <a:r>
              <a:rPr lang="ru-RU">
                <a:solidFill>
                  <a:srgbClr val="000066"/>
                </a:solidFill>
                <a:hlinkClick r:id="rId6"/>
              </a:rPr>
              <a:t>http://haveall.net/karta-evropy-na-russkom-yazyke/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121</Words>
  <Application>Microsoft Office PowerPoint</Application>
  <PresentationFormat>Экран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Источники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Шарль Перро</dc:title>
  <dc:creator>Nastja</dc:creator>
  <cp:lastModifiedBy>User</cp:lastModifiedBy>
  <cp:revision>8</cp:revision>
  <dcterms:created xsi:type="dcterms:W3CDTF">2012-05-06T14:41:36Z</dcterms:created>
  <dcterms:modified xsi:type="dcterms:W3CDTF">2013-02-07T18:15:14Z</dcterms:modified>
</cp:coreProperties>
</file>