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69" r:id="rId17"/>
    <p:sldId id="261" r:id="rId18"/>
    <p:sldId id="271" r:id="rId19"/>
    <p:sldId id="272" r:id="rId20"/>
    <p:sldId id="273" r:id="rId21"/>
    <p:sldId id="274" r:id="rId22"/>
    <p:sldId id="264" r:id="rId23"/>
    <p:sldId id="276" r:id="rId24"/>
    <p:sldId id="266" r:id="rId25"/>
    <p:sldId id="263" r:id="rId26"/>
    <p:sldId id="299" r:id="rId27"/>
    <p:sldId id="304" r:id="rId28"/>
    <p:sldId id="301" r:id="rId29"/>
    <p:sldId id="303" r:id="rId30"/>
    <p:sldId id="29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99"/>
    <a:srgbClr val="A50021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6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DCA71-AD6E-4D7C-854C-7DEBF25A50A2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41760-3ED6-4E9B-BE2D-E305934F2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slide" Target="slide25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1.wmv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hyperlink" Target="&#1088;&#1072;&#1073;&#1086;&#1090;&#1072;%20&#1084;&#1072;&#1089;&#1090;&#1077;&#1088;&#1072;.wmv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11" Type="http://schemas.openxmlformats.org/officeDocument/2006/relationships/image" Target="../media/image65.jpeg"/><Relationship Id="rId5" Type="http://schemas.openxmlformats.org/officeDocument/2006/relationships/image" Target="../media/image59.jpeg"/><Relationship Id="rId10" Type="http://schemas.openxmlformats.org/officeDocument/2006/relationships/image" Target="../media/image64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master.ru/topic/23451-chast-1-zhostovo-ekskursiya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video.mail.ru/mail/onipko08/125/131.html" TargetMode="External"/><Relationship Id="rId4" Type="http://schemas.openxmlformats.org/officeDocument/2006/relationships/hyperlink" Target="http://images.yandex.ru/yandsearch?text=%D0%96%D0%BE%D1%81%D1%82%D0%BE%D0%B2%D0%BE&amp;stype=imag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ocuments%20and%20Settings\User\&#1056;&#1072;&#1073;&#1086;&#1095;&#1080;&#1081;%20&#1089;&#1090;&#1086;&#1083;\&#1048;&#1047;&#1054;%20&#1046;&#1086;&#1089;&#1090;&#1086;&#1074;&#1086;\p.i.chaikovskii._shelkunchik_-_vals_cvetov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hyperlink" Target="http://www.radikal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8572560" cy="6643711"/>
          </a:xfrm>
          <a:prstGeom prst="rect">
            <a:avLst/>
          </a:prstGeom>
        </p:spPr>
        <p:txBody>
          <a:bodyPr wrap="none" fromWordArt="1">
            <a:prstTxWarp prst="textDeflateInflate">
              <a:avLst>
                <a:gd name="adj" fmla="val 30745"/>
              </a:avLst>
            </a:prstTxWarp>
          </a:bodyPr>
          <a:lstStyle/>
          <a:p>
            <a:pPr algn="ctr"/>
            <a:r>
              <a:rPr lang="ru-RU" sz="9600" kern="10" dirty="0" smtClean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</a:rPr>
              <a:t> </a:t>
            </a:r>
            <a:endParaRPr lang="ru-RU" sz="9600" kern="10" dirty="0">
              <a:ln w="2857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5728"/>
            <a:ext cx="8929718" cy="62865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ЖОСТОВСКИЙ </a:t>
            </a:r>
          </a:p>
          <a:p>
            <a:pPr algn="ctr"/>
            <a:endParaRPr lang="ru-RU" sz="5400" b="1" spc="50" dirty="0" smtClean="0">
              <a:ln w="11430"/>
              <a:solidFill>
                <a:srgbClr val="FFFF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БУКЕТ</a:t>
            </a:r>
            <a:endParaRPr lang="ru-RU" sz="5400" b="1" spc="50" dirty="0">
              <a:ln w="11430"/>
              <a:solidFill>
                <a:srgbClr val="FFFF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4" name="Рисунок 3" descr="Рисунок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9" y="952500"/>
            <a:ext cx="7143800" cy="4953000"/>
          </a:xfrm>
          <a:prstGeom prst="rect">
            <a:avLst/>
          </a:prstGeom>
        </p:spPr>
      </p:pic>
      <p:sp>
        <p:nvSpPr>
          <p:cNvPr id="2" name="Табличка 1"/>
          <p:cNvSpPr>
            <a:spLocks noChangeArrowheads="1"/>
          </p:cNvSpPr>
          <p:nvPr/>
        </p:nvSpPr>
        <p:spPr bwMode="auto">
          <a:xfrm>
            <a:off x="642910" y="5214950"/>
            <a:ext cx="2928927" cy="928708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Венки цветов, букеты роз – 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Их аромат неувядаем.</a:t>
            </a:r>
          </a:p>
          <a:p>
            <a:pPr algn="ctr">
              <a:defRPr/>
            </a:pPr>
            <a:endParaRPr lang="ru-RU" sz="160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5" name="Рисунок 4" descr="Рисунок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597616"/>
            <a:ext cx="7286676" cy="5307884"/>
          </a:xfrm>
          <a:prstGeom prst="rect">
            <a:avLst/>
          </a:prstGeom>
        </p:spPr>
      </p:pic>
      <p:pic>
        <p:nvPicPr>
          <p:cNvPr id="48134" name="Picture 6" descr="7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214422"/>
            <a:ext cx="6215106" cy="4143404"/>
          </a:xfrm>
          <a:prstGeom prst="rect">
            <a:avLst/>
          </a:prstGeom>
          <a:noFill/>
        </p:spPr>
      </p:pic>
      <p:sp>
        <p:nvSpPr>
          <p:cNvPr id="2" name="Табличка 1"/>
          <p:cNvSpPr>
            <a:spLocks noChangeArrowheads="1"/>
          </p:cNvSpPr>
          <p:nvPr/>
        </p:nvSpPr>
        <p:spPr bwMode="auto">
          <a:xfrm>
            <a:off x="5715008" y="5000636"/>
            <a:ext cx="3000399" cy="1128712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Ах, это жостовский поднос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 благоухает русским чаем.</a:t>
            </a:r>
          </a:p>
        </p:txBody>
      </p:sp>
    </p:spTree>
  </p:cSld>
  <p:clrMapOvr>
    <a:masterClrMapping/>
  </p:clrMapOvr>
  <p:transition spd="slow"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4" name="Рисунок 3" descr="Рисунок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642918"/>
            <a:ext cx="8001056" cy="5572164"/>
          </a:xfrm>
          <a:prstGeom prst="rect">
            <a:avLst/>
          </a:prstGeom>
        </p:spPr>
      </p:pic>
      <p:sp>
        <p:nvSpPr>
          <p:cNvPr id="2" name="Табличка 1"/>
          <p:cNvSpPr>
            <a:spLocks noChangeArrowheads="1"/>
          </p:cNvSpPr>
          <p:nvPr/>
        </p:nvSpPr>
        <p:spPr bwMode="auto">
          <a:xfrm>
            <a:off x="1571604" y="5429264"/>
            <a:ext cx="6735762" cy="1128712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600" dirty="0">
              <a:latin typeface="Arial" charset="0"/>
            </a:endParaRPr>
          </a:p>
          <a:p>
            <a:pPr algn="ctr">
              <a:defRPr/>
            </a:pPr>
            <a:r>
              <a:rPr lang="ru-RU" sz="1600" dirty="0">
                <a:latin typeface="+mn-lt"/>
              </a:rPr>
              <a:t>Кто смел раскинуть на подносе такие яркие цветы?</a:t>
            </a:r>
          </a:p>
          <a:p>
            <a:pPr algn="ctr">
              <a:defRPr/>
            </a:pPr>
            <a:r>
              <a:rPr lang="ru-RU" sz="1600" dirty="0">
                <a:latin typeface="+mn-lt"/>
              </a:rPr>
              <a:t>В своём бесхитростном вопросе едва ль ответ не спрячешь ты:</a:t>
            </a:r>
          </a:p>
          <a:p>
            <a:pPr algn="ctr">
              <a:defRPr/>
            </a:pPr>
            <a:r>
              <a:rPr lang="ru-RU" sz="1600" dirty="0">
                <a:latin typeface="+mn-lt"/>
              </a:rPr>
              <a:t>Смел – смелый, смелая – сумела.</a:t>
            </a:r>
          </a:p>
          <a:p>
            <a:pPr algn="ctr">
              <a:defRPr/>
            </a:pPr>
            <a:endParaRPr lang="ru-RU" sz="1600" dirty="0">
              <a:latin typeface="+mn-lt"/>
            </a:endParaRPr>
          </a:p>
        </p:txBody>
      </p:sp>
    </p:spTree>
  </p:cSld>
  <p:clrMapOvr>
    <a:masterClrMapping/>
  </p:clrMapOvr>
  <p:transition spd="slow" advClick="0" advTm="12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371" y="0"/>
            <a:ext cx="9201371" cy="6858000"/>
          </a:xfrm>
          <a:prstGeom prst="rect">
            <a:avLst/>
          </a:prstGeom>
        </p:spPr>
      </p:pic>
      <p:pic>
        <p:nvPicPr>
          <p:cNvPr id="4" name="Рисунок 3" descr="Рисунок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785794"/>
            <a:ext cx="7429552" cy="5411429"/>
          </a:xfrm>
          <a:prstGeom prst="rect">
            <a:avLst/>
          </a:prstGeom>
        </p:spPr>
      </p:pic>
      <p:sp>
        <p:nvSpPr>
          <p:cNvPr id="2" name="Табличка 1"/>
          <p:cNvSpPr>
            <a:spLocks noChangeArrowheads="1"/>
          </p:cNvSpPr>
          <p:nvPr/>
        </p:nvSpPr>
        <p:spPr bwMode="auto">
          <a:xfrm>
            <a:off x="1928794" y="428604"/>
            <a:ext cx="5462596" cy="1128713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Из-под руки, как ветерки,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Как стая ласточек взлетела, разбрасывая лепестки,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Кипень цветочная.</a:t>
            </a:r>
          </a:p>
        </p:txBody>
      </p:sp>
    </p:spTree>
  </p:cSld>
  <p:clrMapOvr>
    <a:masterClrMapping/>
  </p:clrMapOvr>
  <p:transition spd="slow" advClick="0" advTm="900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7" name="Рисунок 6" descr="Рисунок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500042"/>
            <a:ext cx="8001056" cy="5939018"/>
          </a:xfrm>
          <a:prstGeom prst="rect">
            <a:avLst/>
          </a:prstGeom>
        </p:spPr>
      </p:pic>
      <p:pic>
        <p:nvPicPr>
          <p:cNvPr id="5" name="Picture 4" descr="C:\Users\Администратор\Desktop\1251204158_0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568715"/>
            <a:ext cx="8001056" cy="5437277"/>
          </a:xfrm>
          <a:prstGeom prst="rect">
            <a:avLst/>
          </a:prstGeom>
          <a:noFill/>
        </p:spPr>
      </p:pic>
      <p:pic>
        <p:nvPicPr>
          <p:cNvPr id="21508" name="Picture 2" descr="C:\Users\Администратор\Desktop\жостово\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280343"/>
            <a:ext cx="6929486" cy="6577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Табличка 1"/>
          <p:cNvSpPr>
            <a:spLocks noChangeArrowheads="1"/>
          </p:cNvSpPr>
          <p:nvPr/>
        </p:nvSpPr>
        <p:spPr bwMode="auto">
          <a:xfrm>
            <a:off x="1476375" y="5516563"/>
            <a:ext cx="6659563" cy="1128712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И странно – она напомнила на миг,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 Как возникает из тумана давно готовый к жизни стих: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То восклицаньем, то вопросом, то в полумраке, то в огне,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То звонким жостовским подносом вдруг полыхнёт на белизне.                          </a:t>
            </a:r>
          </a:p>
        </p:txBody>
      </p:sp>
    </p:spTree>
  </p:cSld>
  <p:clrMapOvr>
    <a:masterClrMapping/>
  </p:clrMapOvr>
  <p:transition spd="slow" advClick="0" advTm="1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6" name="Рисунок 5" descr="Рисунок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642919"/>
            <a:ext cx="7858180" cy="5286412"/>
          </a:xfrm>
          <a:prstGeom prst="rect">
            <a:avLst/>
          </a:prstGeom>
        </p:spPr>
      </p:pic>
      <p:pic>
        <p:nvPicPr>
          <p:cNvPr id="21508" name="Picture 4" descr="6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-283286" y="1497676"/>
            <a:ext cx="5567170" cy="3857653"/>
          </a:xfrm>
          <a:prstGeom prst="rect">
            <a:avLst/>
          </a:prstGeom>
          <a:noFill/>
        </p:spPr>
      </p:pic>
      <p:sp>
        <p:nvSpPr>
          <p:cNvPr id="2" name="Табличка 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786314" y="5143512"/>
            <a:ext cx="3929090" cy="1128712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Как удивительно тепло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и хмурый день наполнен светом, 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когда в руках ожившим летом 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Горит такое мастерство.</a:t>
            </a:r>
          </a:p>
        </p:txBody>
      </p:sp>
      <p:pic>
        <p:nvPicPr>
          <p:cNvPr id="15362" name="Picture 2" descr="C:\Documents and Settings\Администратор\Рабочий стол\открытый урок\Рисунок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1357298"/>
            <a:ext cx="4145602" cy="3286148"/>
          </a:xfrm>
          <a:prstGeom prst="roundRect">
            <a:avLst/>
          </a:prstGeom>
          <a:noFill/>
        </p:spPr>
      </p:pic>
    </p:spTree>
  </p:cSld>
  <p:clrMapOvr>
    <a:masterClrMapping/>
  </p:clrMapOvr>
  <p:transition spd="slow" advClick="0" advTm="13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071546"/>
            <a:ext cx="7572428" cy="531965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071546"/>
            <a:ext cx="7286676" cy="526954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1000108"/>
            <a:ext cx="7429552" cy="530562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1000108"/>
            <a:ext cx="7500990" cy="52504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785918" y="500042"/>
            <a:ext cx="6429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Какой жанр изображен на этих подносах?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pic>
        <p:nvPicPr>
          <p:cNvPr id="10244" name="Picture 4" descr="http://www.ruspromysel.ru/zhostovo/images/2012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-628736" y="2200316"/>
            <a:ext cx="5400812" cy="2571768"/>
          </a:xfrm>
          <a:prstGeom prst="rect">
            <a:avLst/>
          </a:prstGeom>
          <a:noFill/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3571868" y="785794"/>
            <a:ext cx="500066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latin typeface="Calibri" pitchFamily="34" charset="0"/>
              </a:rPr>
              <a:t>Мастера </a:t>
            </a:r>
            <a:r>
              <a:rPr lang="ru-RU" sz="2400" b="1" dirty="0">
                <a:latin typeface="Calibri" pitchFamily="34" charset="0"/>
              </a:rPr>
              <a:t>расписывают подносы от руки масляными красками </a:t>
            </a:r>
            <a:r>
              <a:rPr lang="ru-RU" sz="2400" b="1" dirty="0" smtClean="0"/>
              <a:t>обильно разбавленными льняным маслом и скипидаром</a:t>
            </a:r>
            <a:r>
              <a:rPr lang="ru-RU" sz="2400" dirty="0" smtClean="0"/>
              <a:t>. </a:t>
            </a:r>
            <a:r>
              <a:rPr lang="ru-RU" sz="2400" b="1" dirty="0" smtClean="0"/>
              <a:t>В руках живописца набор мягких беличьих кистей различных размеров. </a:t>
            </a:r>
          </a:p>
          <a:p>
            <a:pPr algn="r"/>
            <a:r>
              <a:rPr lang="ru-RU" sz="2400" b="1" dirty="0" smtClean="0"/>
              <a:t>Б</a:t>
            </a:r>
            <a:r>
              <a:rPr lang="ru-RU" sz="2400" b="1" dirty="0" smtClean="0">
                <a:latin typeface="Calibri" pitchFamily="34" charset="0"/>
              </a:rPr>
              <a:t>ез </a:t>
            </a:r>
            <a:r>
              <a:rPr lang="ru-RU" sz="2400" b="1" dirty="0">
                <a:latin typeface="Calibri" pitchFamily="34" charset="0"/>
              </a:rPr>
              <a:t>применения трафаретов и образцов, полагаясь на собственную фантазию. Роспись производится обычно по черному фону (иногда по красному, синему, зеленому, серебряному) причем мастер работает сразу над несколькими подносами. </a:t>
            </a: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sp>
        <p:nvSpPr>
          <p:cNvPr id="10" name="Табличка 9"/>
          <p:cNvSpPr/>
          <p:nvPr/>
        </p:nvSpPr>
        <p:spPr>
          <a:xfrm>
            <a:off x="5500694" y="714356"/>
            <a:ext cx="2571768" cy="714360"/>
          </a:xfrm>
          <a:prstGeom prst="plaqu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Табличка 10"/>
          <p:cNvSpPr/>
          <p:nvPr/>
        </p:nvSpPr>
        <p:spPr>
          <a:xfrm>
            <a:off x="785786" y="785794"/>
            <a:ext cx="2786082" cy="642942"/>
          </a:xfrm>
          <a:prstGeom prst="plaqu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604" name="Text Box 2"/>
          <p:cNvSpPr txBox="1">
            <a:spLocks noChangeArrowheads="1"/>
          </p:cNvSpPr>
          <p:nvPr/>
        </p:nvSpPr>
        <p:spPr bwMode="auto">
          <a:xfrm>
            <a:off x="5992813" y="21526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5605" name="Rectangle 3"/>
          <p:cNvSpPr>
            <a:spLocks noGrp="1"/>
          </p:cNvSpPr>
          <p:nvPr>
            <p:ph type="title" idx="4294967295"/>
          </p:nvPr>
        </p:nvSpPr>
        <p:spPr>
          <a:xfrm>
            <a:off x="928662" y="785793"/>
            <a:ext cx="2428892" cy="57150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>
                <a:latin typeface="+mn-lt"/>
              </a:rPr>
              <a:t>ЗАМАЛЁВОК</a:t>
            </a:r>
            <a:r>
              <a:rPr lang="ru-RU" sz="3200" dirty="0" smtClean="0">
                <a:latin typeface="Egipet" pitchFamily="2" charset="0"/>
              </a:rPr>
              <a:t>    </a:t>
            </a:r>
          </a:p>
        </p:txBody>
      </p:sp>
      <p:pic>
        <p:nvPicPr>
          <p:cNvPr id="25606" name="Picture 5" descr="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38"/>
            <a:ext cx="3933854" cy="2843159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5607" name="Табличка 4"/>
          <p:cNvSpPr>
            <a:spLocks noChangeArrowheads="1"/>
          </p:cNvSpPr>
          <p:nvPr/>
        </p:nvSpPr>
        <p:spPr bwMode="auto">
          <a:xfrm>
            <a:off x="714348" y="4857760"/>
            <a:ext cx="3571900" cy="1214456"/>
          </a:xfrm>
          <a:prstGeom prst="plaque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333333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dirty="0">
              <a:latin typeface="Calibri" pitchFamily="34" charset="0"/>
            </a:endParaRPr>
          </a:p>
          <a:p>
            <a:pPr algn="ctr"/>
            <a:r>
              <a:rPr lang="ru-RU" sz="1600" b="1" dirty="0" smtClean="0">
                <a:latin typeface="Calibri" pitchFamily="34" charset="0"/>
              </a:rPr>
              <a:t>Разбавленной </a:t>
            </a:r>
            <a:r>
              <a:rPr lang="ru-RU" sz="1600" b="1" dirty="0">
                <a:latin typeface="Calibri" pitchFamily="34" charset="0"/>
              </a:rPr>
              <a:t>краской на подготовленную поверхность художник наносит силуэты в соответствии со своим замыслом.</a:t>
            </a:r>
          </a:p>
          <a:p>
            <a:pPr algn="ctr"/>
            <a:endParaRPr lang="ru-RU" sz="16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5608" name="Picture 5" descr="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1" y="1785938"/>
            <a:ext cx="3786216" cy="2838883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5610" name="Табличка 12"/>
          <p:cNvSpPr>
            <a:spLocks noChangeArrowheads="1"/>
          </p:cNvSpPr>
          <p:nvPr/>
        </p:nvSpPr>
        <p:spPr bwMode="auto">
          <a:xfrm>
            <a:off x="5000628" y="4857761"/>
            <a:ext cx="3500462" cy="1214446"/>
          </a:xfrm>
          <a:prstGeom prst="plaque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333333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 dirty="0">
                <a:latin typeface="Calibri" pitchFamily="34" charset="0"/>
              </a:rPr>
              <a:t>Полупрозрачными красками художник наносит цветные тени. </a:t>
            </a:r>
          </a:p>
          <a:p>
            <a:pPr algn="ctr"/>
            <a:r>
              <a:rPr lang="ru-RU" sz="1600" b="1" dirty="0">
                <a:latin typeface="Calibri" pitchFamily="34" charset="0"/>
              </a:rPr>
              <a:t>Слово «тенёжка» созвучно слову «тень».  У  цветов появляется объём.</a:t>
            </a:r>
          </a:p>
        </p:txBody>
      </p:sp>
      <p:sp>
        <p:nvSpPr>
          <p:cNvPr id="25616" name="Rectangle 3"/>
          <p:cNvSpPr>
            <a:spLocks/>
          </p:cNvSpPr>
          <p:nvPr/>
        </p:nvSpPr>
        <p:spPr bwMode="auto">
          <a:xfrm>
            <a:off x="5643570" y="692151"/>
            <a:ext cx="2357454" cy="66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900" dirty="0"/>
              <a:t>ТЕНЁЖКА</a:t>
            </a:r>
            <a:r>
              <a:rPr lang="ru-RU" sz="3200" dirty="0"/>
              <a:t>   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5605" grpId="0"/>
      <p:bldP spid="25607" grpId="0" animBg="1"/>
      <p:bldP spid="25610" grpId="0" animBg="1"/>
      <p:bldP spid="256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5992813" y="21526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Arial" charset="0"/>
            </a:endParaRPr>
          </a:p>
        </p:txBody>
      </p:sp>
      <p:pic>
        <p:nvPicPr>
          <p:cNvPr id="26627" name="Picture 6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71612"/>
            <a:ext cx="4235897" cy="3071834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6628" name="Табличка 4"/>
          <p:cNvSpPr>
            <a:spLocks noChangeArrowheads="1"/>
          </p:cNvSpPr>
          <p:nvPr/>
        </p:nvSpPr>
        <p:spPr bwMode="auto">
          <a:xfrm>
            <a:off x="571472" y="4857760"/>
            <a:ext cx="3714776" cy="1071570"/>
          </a:xfrm>
          <a:prstGeom prst="plaque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28575" algn="ctr">
            <a:solidFill>
              <a:srgbClr val="333333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1600" dirty="0">
              <a:latin typeface="Calibri" pitchFamily="34" charset="0"/>
            </a:endParaRPr>
          </a:p>
          <a:p>
            <a:pPr algn="ctr"/>
            <a:r>
              <a:rPr lang="ru-RU" sz="1600" b="1" dirty="0">
                <a:latin typeface="Calibri" pitchFamily="34" charset="0"/>
              </a:rPr>
              <a:t>Самый ответственный этап </a:t>
            </a:r>
            <a:r>
              <a:rPr lang="ru-RU" sz="1600" b="1" dirty="0" smtClean="0">
                <a:latin typeface="Calibri" pitchFamily="34" charset="0"/>
              </a:rPr>
              <a:t>росписи - уточняются </a:t>
            </a:r>
            <a:r>
              <a:rPr lang="ru-RU" sz="1600" b="1" dirty="0">
                <a:latin typeface="Calibri" pitchFamily="34" charset="0"/>
              </a:rPr>
              <a:t>многие детали</a:t>
            </a:r>
            <a:r>
              <a:rPr lang="ru-RU" b="1" dirty="0">
                <a:latin typeface="Calibri" pitchFamily="34" charset="0"/>
              </a:rPr>
              <a:t>.</a:t>
            </a:r>
          </a:p>
          <a:p>
            <a:pPr algn="ctr"/>
            <a:endParaRPr lang="ru-RU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1285852" y="714356"/>
            <a:ext cx="2286017" cy="642924"/>
          </a:xfrm>
          <a:prstGeom prst="plaqu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Табличка 7"/>
          <p:cNvSpPr/>
          <p:nvPr/>
        </p:nvSpPr>
        <p:spPr>
          <a:xfrm>
            <a:off x="5429256" y="642918"/>
            <a:ext cx="2428865" cy="785818"/>
          </a:xfrm>
          <a:prstGeom prst="plaqu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36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6631" name="Rectangle 3"/>
          <p:cNvSpPr>
            <a:spLocks noGrp="1"/>
          </p:cNvSpPr>
          <p:nvPr>
            <p:ph type="title" idx="4294967295"/>
          </p:nvPr>
        </p:nvSpPr>
        <p:spPr>
          <a:xfrm>
            <a:off x="1357290" y="785794"/>
            <a:ext cx="2214578" cy="571485"/>
          </a:xfrm>
          <a:noFill/>
          <a:ln>
            <a:noFill/>
          </a:ln>
        </p:spPr>
        <p:txBody>
          <a:bodyPr>
            <a:normAutofit/>
          </a:bodyPr>
          <a:lstStyle/>
          <a:p>
            <a:pPr eaLnBrk="1" hangingPunct="1"/>
            <a:r>
              <a:rPr lang="ru-RU" sz="2900" dirty="0" smtClean="0">
                <a:latin typeface="+mn-lt"/>
              </a:rPr>
              <a:t>ПРОКЛАДКА</a:t>
            </a:r>
          </a:p>
        </p:txBody>
      </p:sp>
      <p:sp>
        <p:nvSpPr>
          <p:cNvPr id="26632" name="Табличка 8"/>
          <p:cNvSpPr>
            <a:spLocks noChangeArrowheads="1"/>
          </p:cNvSpPr>
          <p:nvPr/>
        </p:nvSpPr>
        <p:spPr bwMode="auto">
          <a:xfrm>
            <a:off x="4572000" y="4714884"/>
            <a:ext cx="4143375" cy="1285875"/>
          </a:xfrm>
          <a:prstGeom prst="plaque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28575" algn="ctr">
            <a:solidFill>
              <a:srgbClr val="333333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 dirty="0">
                <a:latin typeface="Calibri" pitchFamily="34" charset="0"/>
              </a:rPr>
              <a:t>Наложение бликов выявляет свет и объём. Букет кажется освещённым множеством независимых источников света. </a:t>
            </a:r>
          </a:p>
          <a:p>
            <a:pPr algn="ctr"/>
            <a:r>
              <a:rPr lang="ru-RU" sz="1600" b="1" dirty="0">
                <a:latin typeface="Calibri" pitchFamily="34" charset="0"/>
              </a:rPr>
              <a:t>Бликовка создаёт настроение.</a:t>
            </a:r>
          </a:p>
        </p:txBody>
      </p:sp>
      <p:sp>
        <p:nvSpPr>
          <p:cNvPr id="26634" name="Rectangle 3"/>
          <p:cNvSpPr>
            <a:spLocks/>
          </p:cNvSpPr>
          <p:nvPr/>
        </p:nvSpPr>
        <p:spPr bwMode="auto">
          <a:xfrm>
            <a:off x="5429256" y="785794"/>
            <a:ext cx="242889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dirty="0"/>
              <a:t> </a:t>
            </a:r>
            <a:r>
              <a:rPr lang="ru-RU" sz="2900" dirty="0"/>
              <a:t>БЛИКОВКА</a:t>
            </a:r>
          </a:p>
        </p:txBody>
      </p:sp>
      <p:pic>
        <p:nvPicPr>
          <p:cNvPr id="25" name="Picture 8" descr="G:\жостово\Изображение 002.jpg"/>
          <p:cNvPicPr>
            <a:picLocks noChangeAspect="1" noChangeArrowheads="1"/>
          </p:cNvPicPr>
          <p:nvPr/>
        </p:nvPicPr>
        <p:blipFill>
          <a:blip r:embed="rId4"/>
          <a:srcRect b="50081"/>
          <a:stretch>
            <a:fillRect/>
          </a:stretch>
        </p:blipFill>
        <p:spPr bwMode="auto">
          <a:xfrm>
            <a:off x="1000100" y="1428736"/>
            <a:ext cx="2786082" cy="33227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7" grpId="0" animBg="1"/>
      <p:bldP spid="8" grpId="0" animBg="1"/>
      <p:bldP spid="26631" grpId="0"/>
      <p:bldP spid="26632" grpId="0" animBg="1"/>
      <p:bldP spid="266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sp>
        <p:nvSpPr>
          <p:cNvPr id="17410" name="Rectangle 4"/>
          <p:cNvSpPr>
            <a:spLocks noGrp="1"/>
          </p:cNvSpPr>
          <p:nvPr>
            <p:ph type="title" idx="4294967295"/>
          </p:nvPr>
        </p:nvSpPr>
        <p:spPr>
          <a:xfrm>
            <a:off x="2143109" y="428604"/>
            <a:ext cx="5572164" cy="71438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dirty="0" smtClean="0">
                <a:latin typeface="Egipet" pitchFamily="2" charset="0"/>
              </a:rPr>
              <a:t>Какие вы знаете формы подносов?</a:t>
            </a:r>
            <a:br>
              <a:rPr lang="ru-RU" sz="2400" dirty="0" smtClean="0">
                <a:latin typeface="Egipet" pitchFamily="2" charset="0"/>
              </a:rPr>
            </a:br>
            <a:r>
              <a:rPr lang="ru-RU" sz="2400" dirty="0" smtClean="0">
                <a:latin typeface="Egipet" pitchFamily="2" charset="0"/>
              </a:rPr>
              <a:t>Сколько насчитывается форм подносов?</a:t>
            </a:r>
          </a:p>
        </p:txBody>
      </p:sp>
      <p:pic>
        <p:nvPicPr>
          <p:cNvPr id="17411" name="Picture 3" descr="C:\Users\Администратор\Desktop\жостово\37.jpg"/>
          <p:cNvPicPr>
            <a:picLocks noChangeAspect="1" noChangeArrowheads="1"/>
          </p:cNvPicPr>
          <p:nvPr/>
        </p:nvPicPr>
        <p:blipFill>
          <a:blip r:embed="rId3"/>
          <a:srcRect b="24039"/>
          <a:stretch>
            <a:fillRect/>
          </a:stretch>
        </p:blipFill>
        <p:spPr bwMode="auto">
          <a:xfrm>
            <a:off x="1928794" y="2428868"/>
            <a:ext cx="2357434" cy="193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6" descr="53"/>
          <p:cNvPicPr>
            <a:picLocks noChangeAspect="1" noChangeArrowheads="1"/>
          </p:cNvPicPr>
          <p:nvPr/>
        </p:nvPicPr>
        <p:blipFill>
          <a:blip r:embed="rId4"/>
          <a:srcRect b="32461"/>
          <a:stretch>
            <a:fillRect/>
          </a:stretch>
        </p:blipFill>
        <p:spPr bwMode="auto">
          <a:xfrm>
            <a:off x="571472" y="969588"/>
            <a:ext cx="2071702" cy="1776670"/>
          </a:xfrm>
          <a:prstGeom prst="rect">
            <a:avLst/>
          </a:prstGeom>
          <a:noFill/>
        </p:spPr>
      </p:pic>
      <p:pic>
        <p:nvPicPr>
          <p:cNvPr id="17413" name="Picture 7" descr="5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372" t="-2180"/>
          <a:stretch>
            <a:fillRect/>
          </a:stretch>
        </p:blipFill>
        <p:spPr bwMode="auto">
          <a:xfrm>
            <a:off x="3786182" y="1214422"/>
            <a:ext cx="1743079" cy="165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8" descr="1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4286256"/>
            <a:ext cx="2570309" cy="192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4" name="Picture 5" descr="C:\Users\Администратор\Desktop\жостово\35.jpg"/>
          <p:cNvPicPr>
            <a:picLocks noChangeAspect="1" noChangeArrowheads="1"/>
          </p:cNvPicPr>
          <p:nvPr/>
        </p:nvPicPr>
        <p:blipFill>
          <a:blip r:embed="rId7"/>
          <a:srcRect b="31038"/>
          <a:stretch>
            <a:fillRect/>
          </a:stretch>
        </p:blipFill>
        <p:spPr bwMode="auto">
          <a:xfrm>
            <a:off x="6643702" y="857232"/>
            <a:ext cx="2089901" cy="1857388"/>
          </a:xfrm>
          <a:prstGeom prst="rect">
            <a:avLst/>
          </a:prstGeom>
          <a:noFill/>
        </p:spPr>
      </p:pic>
      <p:pic>
        <p:nvPicPr>
          <p:cNvPr id="17416" name="Picture 2" descr="C:\Users\Администратор\Desktop\жостово\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29190" y="2500306"/>
            <a:ext cx="2571769" cy="184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2" descr="C:\Users\Администратор\Desktop\жостово\1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00826" y="4357694"/>
            <a:ext cx="2072329" cy="1738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7" descr="7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286256"/>
            <a:ext cx="2500300" cy="186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sp>
        <p:nvSpPr>
          <p:cNvPr id="7" name="Табличка 6"/>
          <p:cNvSpPr/>
          <p:nvPr/>
        </p:nvSpPr>
        <p:spPr>
          <a:xfrm>
            <a:off x="5643571" y="642938"/>
            <a:ext cx="2000264" cy="642922"/>
          </a:xfrm>
          <a:prstGeom prst="plaqu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5992813" y="21526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7652" name="Rectangle 3"/>
          <p:cNvSpPr>
            <a:spLocks noGrp="1"/>
          </p:cNvSpPr>
          <p:nvPr>
            <p:ph type="title" idx="4294967295"/>
          </p:nvPr>
        </p:nvSpPr>
        <p:spPr>
          <a:xfrm>
            <a:off x="5572132" y="571480"/>
            <a:ext cx="2000264" cy="78579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900" dirty="0" smtClean="0">
                <a:latin typeface="+mn-lt"/>
              </a:rPr>
              <a:t>ПРИВЯЗКА</a:t>
            </a:r>
          </a:p>
        </p:txBody>
      </p:sp>
      <p:pic>
        <p:nvPicPr>
          <p:cNvPr id="27653" name="Picture 5" descr="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4523" y="1428736"/>
            <a:ext cx="4176619" cy="3000396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7654" name="Табличка 4"/>
          <p:cNvSpPr>
            <a:spLocks noChangeArrowheads="1"/>
          </p:cNvSpPr>
          <p:nvPr/>
        </p:nvSpPr>
        <p:spPr bwMode="auto">
          <a:xfrm>
            <a:off x="4786314" y="4572008"/>
            <a:ext cx="3643338" cy="1500198"/>
          </a:xfrm>
          <a:prstGeom prst="plaque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333333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 dirty="0">
                <a:latin typeface="Calibri" pitchFamily="34" charset="0"/>
              </a:rPr>
              <a:t>    При помощи тонких стебельков, травинок и усиков букет оформляется в единое целое и связывается с фоном.</a:t>
            </a:r>
          </a:p>
        </p:txBody>
      </p:sp>
      <p:sp>
        <p:nvSpPr>
          <p:cNvPr id="6" name="Табличка 5"/>
          <p:cNvSpPr/>
          <p:nvPr/>
        </p:nvSpPr>
        <p:spPr>
          <a:xfrm>
            <a:off x="857224" y="714356"/>
            <a:ext cx="2500330" cy="571484"/>
          </a:xfrm>
          <a:prstGeom prst="plaqu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27656" name="Picture 5" descr="40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428736"/>
            <a:ext cx="3802745" cy="2928958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7657" name="Табличка 8"/>
          <p:cNvSpPr>
            <a:spLocks noChangeArrowheads="1"/>
          </p:cNvSpPr>
          <p:nvPr/>
        </p:nvSpPr>
        <p:spPr bwMode="auto">
          <a:xfrm>
            <a:off x="428596" y="4500570"/>
            <a:ext cx="3714745" cy="1714512"/>
          </a:xfrm>
          <a:prstGeom prst="plaque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333333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600" dirty="0">
                <a:latin typeface="Calibri" pitchFamily="34" charset="0"/>
              </a:rPr>
              <a:t> </a:t>
            </a:r>
            <a:r>
              <a:rPr lang="ru-RU" sz="1600" b="1" dirty="0">
                <a:latin typeface="Calibri" pitchFamily="34" charset="0"/>
              </a:rPr>
              <a:t>При помощи специальной тонкой кисти художник наносит небольшие, но очень значительные штрихи – рисует прожилки и кружевные края на листочках.</a:t>
            </a:r>
            <a:endParaRPr lang="ru-RU" sz="16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659" name="Rectangle 3"/>
          <p:cNvSpPr>
            <a:spLocks/>
          </p:cNvSpPr>
          <p:nvPr/>
        </p:nvSpPr>
        <p:spPr bwMode="auto">
          <a:xfrm>
            <a:off x="857224" y="549275"/>
            <a:ext cx="235745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900" dirty="0"/>
              <a:t>ЧЕРТЁЖКА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7652" grpId="0"/>
      <p:bldP spid="27654" grpId="0" animBg="1"/>
      <p:bldP spid="6" grpId="0" animBg="1"/>
      <p:bldP spid="27657" grpId="0" animBg="1"/>
      <p:bldP spid="276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sp>
        <p:nvSpPr>
          <p:cNvPr id="8" name="Табличка 7"/>
          <p:cNvSpPr/>
          <p:nvPr/>
        </p:nvSpPr>
        <p:spPr>
          <a:xfrm>
            <a:off x="3643306" y="571480"/>
            <a:ext cx="1571636" cy="642942"/>
          </a:xfrm>
          <a:prstGeom prst="plaqu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5992813" y="21526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8676" name="Rectangle 3"/>
          <p:cNvSpPr>
            <a:spLocks noGrp="1"/>
          </p:cNvSpPr>
          <p:nvPr>
            <p:ph type="title" idx="4294967295"/>
          </p:nvPr>
        </p:nvSpPr>
        <p:spPr>
          <a:xfrm>
            <a:off x="3643305" y="571480"/>
            <a:ext cx="1428761" cy="63343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900" dirty="0" smtClean="0">
                <a:latin typeface="+mn-lt"/>
              </a:rPr>
              <a:t>УБОРКА</a:t>
            </a:r>
          </a:p>
        </p:txBody>
      </p:sp>
      <p:pic>
        <p:nvPicPr>
          <p:cNvPr id="28677" name="Picture 4" descr="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7967" y="1214422"/>
            <a:ext cx="3389934" cy="5080016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8678" name="Picture 5" descr="8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357298"/>
            <a:ext cx="4537075" cy="3059112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8679" name="Табличка 5"/>
          <p:cNvSpPr>
            <a:spLocks noChangeArrowheads="1"/>
          </p:cNvSpPr>
          <p:nvPr/>
        </p:nvSpPr>
        <p:spPr bwMode="auto">
          <a:xfrm>
            <a:off x="500034" y="4500570"/>
            <a:ext cx="4429125" cy="1643063"/>
          </a:xfrm>
          <a:prstGeom prst="plaque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333333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>
                <a:latin typeface="Calibri" pitchFamily="34" charset="0"/>
              </a:rPr>
              <a:t>Украшение борта подноса, состоящее из геометрических и растительных узоров. Без уборки поднос выглядит незаконченным.</a:t>
            </a:r>
            <a:endParaRPr lang="ru-RU" sz="1600" b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8676" grpId="0"/>
      <p:bldP spid="2867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214414" y="1428736"/>
          <a:ext cx="6858047" cy="4599563"/>
        </p:xfrm>
        <a:graphic>
          <a:graphicData uri="http://schemas.openxmlformats.org/drawingml/2006/table">
            <a:tbl>
              <a:tblPr/>
              <a:tblGrid>
                <a:gridCol w="6699297"/>
                <a:gridCol w="158750"/>
              </a:tblGrid>
              <a:tr h="459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+mn-lt"/>
                          <a:ea typeface="Times New Roman"/>
                          <a:cs typeface="Times New Roman"/>
                        </a:rPr>
                        <a:t>Наши </a:t>
                      </a:r>
                      <a: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  <a:t>алые цветки, </a:t>
                      </a:r>
                      <a:b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  <a:t>Распускают лепестки. </a:t>
                      </a:r>
                      <a:b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  <a:t>Ветерок чуть дышит, </a:t>
                      </a:r>
                      <a:b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  <a:t>Лепестки колышет. </a:t>
                      </a:r>
                      <a:b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  <a:t>Наши алые цветки </a:t>
                      </a:r>
                      <a:b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  <a:t>Закрывают лепестки </a:t>
                      </a:r>
                      <a:b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  <a:t>Головой качают, </a:t>
                      </a:r>
                      <a:b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2800" dirty="0">
                          <a:latin typeface="+mn-lt"/>
                          <a:ea typeface="Times New Roman"/>
                          <a:cs typeface="Times New Roman"/>
                        </a:rPr>
                        <a:t>Тихо засыпают.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i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i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928794" y="642918"/>
            <a:ext cx="49292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Физминутка “Цветки”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f11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3571876"/>
            <a:ext cx="1809757" cy="180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pic>
        <p:nvPicPr>
          <p:cNvPr id="31746" name="Picture 7" descr="G:\жостово\Изображение 0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FFF"/>
              </a:clrFrom>
              <a:clrTo>
                <a:srgbClr val="F8FFFF">
                  <a:alpha val="0"/>
                </a:srgbClr>
              </a:clrTo>
            </a:clrChange>
          </a:blip>
          <a:srcRect l="24248" t="17601" r="63315" b="66698"/>
          <a:stretch>
            <a:fillRect/>
          </a:stretch>
        </p:blipFill>
        <p:spPr bwMode="auto">
          <a:xfrm>
            <a:off x="500034" y="1285860"/>
            <a:ext cx="1916067" cy="1758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7" descr="G:\жостово\Изображение 0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7F1"/>
              </a:clrFrom>
              <a:clrTo>
                <a:srgbClr val="FFF7F1">
                  <a:alpha val="0"/>
                </a:srgbClr>
              </a:clrTo>
            </a:clrChange>
          </a:blip>
          <a:srcRect l="23238" t="36591" r="63652" b="47244"/>
          <a:stretch>
            <a:fillRect/>
          </a:stretch>
        </p:blipFill>
        <p:spPr bwMode="auto">
          <a:xfrm>
            <a:off x="2500297" y="1207034"/>
            <a:ext cx="2000265" cy="179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7" descr="G:\жостово\Изображение 0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3FFFA"/>
              </a:clrFrom>
              <a:clrTo>
                <a:srgbClr val="F3FFFA">
                  <a:alpha val="0"/>
                </a:srgbClr>
              </a:clrTo>
            </a:clrChange>
          </a:blip>
          <a:srcRect l="23575" t="57434" r="63652" b="26401"/>
          <a:stretch>
            <a:fillRect/>
          </a:stretch>
        </p:blipFill>
        <p:spPr bwMode="auto">
          <a:xfrm>
            <a:off x="4786313" y="1208768"/>
            <a:ext cx="1928811" cy="177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7" descr="G:\жостово\Изображение 0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4248" t="76424" r="63652" b="6947"/>
          <a:stretch>
            <a:fillRect/>
          </a:stretch>
        </p:blipFill>
        <p:spPr bwMode="auto">
          <a:xfrm>
            <a:off x="6929454" y="1142984"/>
            <a:ext cx="1858945" cy="1857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G:\жостово\Изображение 0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654" t="78471" r="69940" b="7745"/>
          <a:stretch>
            <a:fillRect/>
          </a:stretch>
        </p:blipFill>
        <p:spPr bwMode="auto">
          <a:xfrm>
            <a:off x="500033" y="4143380"/>
            <a:ext cx="175480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6" descr="G:\жостово\Изображение 0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4274" t="80154" r="50951" b="8420"/>
          <a:stretch>
            <a:fillRect/>
          </a:stretch>
        </p:blipFill>
        <p:spPr bwMode="auto">
          <a:xfrm>
            <a:off x="2786050" y="4071942"/>
            <a:ext cx="1599657" cy="1700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6" descr="G:\жостово\Изображение 0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729" t="78134" r="31033" b="9767"/>
          <a:stretch>
            <a:fillRect/>
          </a:stretch>
        </p:blipFill>
        <p:spPr bwMode="auto">
          <a:xfrm>
            <a:off x="4929190" y="4000504"/>
            <a:ext cx="1693862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6" descr="G:\жостово\Изображение 0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183" t="76787" r="10654" b="8420"/>
          <a:stretch>
            <a:fillRect/>
          </a:stretch>
        </p:blipFill>
        <p:spPr bwMode="auto">
          <a:xfrm>
            <a:off x="7143768" y="4000504"/>
            <a:ext cx="1662095" cy="209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Табличка 12"/>
          <p:cNvSpPr/>
          <p:nvPr/>
        </p:nvSpPr>
        <p:spPr>
          <a:xfrm>
            <a:off x="571471" y="3357563"/>
            <a:ext cx="1624041" cy="500062"/>
          </a:xfrm>
          <a:prstGeom prst="plaque">
            <a:avLst>
              <a:gd name="adj" fmla="val 2537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замалёвок</a:t>
            </a:r>
          </a:p>
        </p:txBody>
      </p:sp>
      <p:sp>
        <p:nvSpPr>
          <p:cNvPr id="14" name="Табличка 13"/>
          <p:cNvSpPr/>
          <p:nvPr/>
        </p:nvSpPr>
        <p:spPr>
          <a:xfrm>
            <a:off x="2786063" y="3357563"/>
            <a:ext cx="1643062" cy="500062"/>
          </a:xfrm>
          <a:prstGeom prst="plaque">
            <a:avLst>
              <a:gd name="adj" fmla="val 2537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тенёжка</a:t>
            </a:r>
          </a:p>
        </p:txBody>
      </p:sp>
      <p:sp>
        <p:nvSpPr>
          <p:cNvPr id="15" name="Табличка 14"/>
          <p:cNvSpPr/>
          <p:nvPr/>
        </p:nvSpPr>
        <p:spPr>
          <a:xfrm>
            <a:off x="5000625" y="3357563"/>
            <a:ext cx="1643063" cy="500062"/>
          </a:xfrm>
          <a:prstGeom prst="plaque">
            <a:avLst>
              <a:gd name="adj" fmla="val 2537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бликовка</a:t>
            </a:r>
          </a:p>
        </p:txBody>
      </p:sp>
      <p:sp>
        <p:nvSpPr>
          <p:cNvPr id="16" name="Табличка 15"/>
          <p:cNvSpPr/>
          <p:nvPr/>
        </p:nvSpPr>
        <p:spPr>
          <a:xfrm>
            <a:off x="7215188" y="3357563"/>
            <a:ext cx="1500216" cy="500062"/>
          </a:xfrm>
          <a:prstGeom prst="plaque">
            <a:avLst>
              <a:gd name="adj" fmla="val 2537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чертёжка</a:t>
            </a:r>
          </a:p>
        </p:txBody>
      </p:sp>
      <p:sp>
        <p:nvSpPr>
          <p:cNvPr id="17" name="Табличка 16"/>
          <p:cNvSpPr/>
          <p:nvPr/>
        </p:nvSpPr>
        <p:spPr>
          <a:xfrm>
            <a:off x="3000364" y="642918"/>
            <a:ext cx="3714777" cy="500066"/>
          </a:xfrm>
          <a:prstGeom prst="plaque">
            <a:avLst>
              <a:gd name="adj" fmla="val 2537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  <a:latin typeface="Egipet" pitchFamily="2" charset="0"/>
              <a:cs typeface="Arial" charset="0"/>
            </a:endParaRPr>
          </a:p>
        </p:txBody>
      </p:sp>
      <p:sp>
        <p:nvSpPr>
          <p:cNvPr id="31761" name="Rectangle 17"/>
          <p:cNvSpPr>
            <a:spLocks noGrp="1"/>
          </p:cNvSpPr>
          <p:nvPr>
            <p:ph type="title" idx="4294967295"/>
          </p:nvPr>
        </p:nvSpPr>
        <p:spPr>
          <a:xfrm>
            <a:off x="3000364" y="571480"/>
            <a:ext cx="3786214" cy="633412"/>
          </a:xfrm>
        </p:spPr>
        <p:txBody>
          <a:bodyPr>
            <a:normAutofit/>
          </a:bodyPr>
          <a:lstStyle/>
          <a:p>
            <a:r>
              <a:rPr lang="ru-RU" sz="2900" dirty="0" smtClean="0">
                <a:latin typeface="+mn-lt"/>
              </a:rPr>
              <a:t>ЭЛЕМЕНТЫ РОСПИСИ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176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71604" y="2786058"/>
            <a:ext cx="61008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 в изостудии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714356"/>
            <a:ext cx="740482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730661"/>
            <a:ext cx="7500990" cy="557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714356"/>
            <a:ext cx="7572428" cy="5625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714356"/>
            <a:ext cx="750099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3" y="714356"/>
            <a:ext cx="7597157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3" y="714356"/>
            <a:ext cx="7597157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57224" y="642918"/>
            <a:ext cx="7597157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pic>
        <p:nvPicPr>
          <p:cNvPr id="21522" name="Picture 18" descr="http://www.ruspromysel.ru/zhostovo/images/21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1905269" y="1237947"/>
            <a:ext cx="5215359" cy="4311053"/>
          </a:xfrm>
          <a:prstGeom prst="rect">
            <a:avLst/>
          </a:prstGeom>
          <a:noFill/>
        </p:spPr>
      </p:pic>
      <p:pic>
        <p:nvPicPr>
          <p:cNvPr id="21506" name="Picture 2" descr="http://www.ruspromysel.ru/zhostovo/images/2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785794"/>
            <a:ext cx="7400851" cy="5429288"/>
          </a:xfrm>
          <a:prstGeom prst="rect">
            <a:avLst/>
          </a:prstGeom>
          <a:noFill/>
        </p:spPr>
      </p:pic>
      <p:pic>
        <p:nvPicPr>
          <p:cNvPr id="21518" name="Picture 14" descr="http://www.ruspromysel.ru/zhostovo/images/26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785794"/>
            <a:ext cx="7358114" cy="5429288"/>
          </a:xfrm>
          <a:prstGeom prst="rect">
            <a:avLst/>
          </a:prstGeom>
          <a:noFill/>
        </p:spPr>
      </p:pic>
      <p:pic>
        <p:nvPicPr>
          <p:cNvPr id="12" name="Picture 4" descr="http://www.ruspromysel.ru/zhostovo/images/2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800000">
            <a:off x="928662" y="714356"/>
            <a:ext cx="7429552" cy="5500726"/>
          </a:xfrm>
          <a:prstGeom prst="rect">
            <a:avLst/>
          </a:prstGeom>
          <a:noFill/>
        </p:spPr>
      </p:pic>
      <p:pic>
        <p:nvPicPr>
          <p:cNvPr id="13" name="Picture 16" descr="http://www.ruspromysel.ru/zhostovo/images/21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62" y="785794"/>
            <a:ext cx="7429552" cy="5471910"/>
          </a:xfrm>
          <a:prstGeom prst="rect">
            <a:avLst/>
          </a:prstGeom>
          <a:noFill/>
        </p:spPr>
      </p:pic>
      <p:pic>
        <p:nvPicPr>
          <p:cNvPr id="14" name="Picture 8" descr="http://www.ruspromysel.ru/zhostovo/images/25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642918"/>
            <a:ext cx="7500990" cy="5572164"/>
          </a:xfrm>
          <a:prstGeom prst="rect">
            <a:avLst/>
          </a:prstGeom>
          <a:noFill/>
        </p:spPr>
      </p:pic>
      <p:pic>
        <p:nvPicPr>
          <p:cNvPr id="15" name="Picture 6" descr="http://www.ruspromysel.ru/zhostovo/images/25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786" y="571481"/>
            <a:ext cx="7572428" cy="5715040"/>
          </a:xfrm>
          <a:prstGeom prst="rect">
            <a:avLst/>
          </a:prstGeom>
          <a:noFill/>
        </p:spPr>
      </p:pic>
      <p:pic>
        <p:nvPicPr>
          <p:cNvPr id="16" name="Picture 12" descr="http://www.ruspromysel.ru/zhostovo/images/25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5787" y="571480"/>
            <a:ext cx="7724644" cy="5715040"/>
          </a:xfrm>
          <a:prstGeom prst="rect">
            <a:avLst/>
          </a:prstGeom>
          <a:noFill/>
        </p:spPr>
      </p:pic>
      <p:pic>
        <p:nvPicPr>
          <p:cNvPr id="17" name="Picture 10" descr="http://www.ruspromysel.ru/zhostovo/images/257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596" y="571480"/>
            <a:ext cx="8357496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0"/>
                            </p:stCondLst>
                            <p:childTnLst>
                              <p:par>
                                <p:cTn id="3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pic>
        <p:nvPicPr>
          <p:cNvPr id="25" name="Рисунок 24" descr="фон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500042"/>
            <a:ext cx="8528857" cy="614366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500430" y="1714488"/>
            <a:ext cx="27146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На подготовленном макете подноса выполнить цветочную композицию,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по своему замыслу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4303" name="Picture 31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47209" flipH="1">
            <a:off x="1981376" y="2230762"/>
            <a:ext cx="1533029" cy="999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302" name="Picture 30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488992">
            <a:off x="6056710" y="2624771"/>
            <a:ext cx="1706032" cy="97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9" name="Picture 27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2852738"/>
            <a:ext cx="1976438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3" name="Picture 11" descr="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1844675"/>
            <a:ext cx="145732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5" name="Picture 13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59942" flipH="1">
            <a:off x="3770644" y="1592722"/>
            <a:ext cx="1324786" cy="86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0" name="Picture 18" descr="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2071678"/>
            <a:ext cx="1289459" cy="10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2" name="Picture 20" descr="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14810" y="1643050"/>
            <a:ext cx="1500198" cy="957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3" name="Picture 21" descr="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64163" y="2500306"/>
            <a:ext cx="1905417" cy="138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6" name="Picture 24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592605">
            <a:off x="4197451" y="4057614"/>
            <a:ext cx="2102522" cy="1199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305" name="Picture 33" descr="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8853932">
            <a:off x="3802158" y="3689067"/>
            <a:ext cx="1777288" cy="1582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7" name="Picture 25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206381" flipV="1">
            <a:off x="3483961" y="4317688"/>
            <a:ext cx="1559173" cy="86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7" name="Picture 15" descr="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20954220" flipH="1">
            <a:off x="2542883" y="3015577"/>
            <a:ext cx="2409371" cy="193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2143108" y="428604"/>
            <a:ext cx="542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Практическая работа</a:t>
            </a:r>
            <a:endParaRPr lang="ru-RU" sz="4400" dirty="0"/>
          </a:p>
        </p:txBody>
      </p:sp>
      <p:pic>
        <p:nvPicPr>
          <p:cNvPr id="54282" name="Picture 10" descr="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707677">
            <a:off x="4356680" y="2880511"/>
            <a:ext cx="2751259" cy="2192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5" name="Picture 23" descr="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6865862">
            <a:off x="5676724" y="3090605"/>
            <a:ext cx="1568856" cy="1397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4" name="Picture 22" descr="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95513" y="2713600"/>
            <a:ext cx="1876421" cy="131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304" name="Picture 32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276892" flipV="1">
            <a:off x="1737130" y="3298835"/>
            <a:ext cx="1919150" cy="105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7" descr="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4389479">
            <a:off x="1496117" y="2576006"/>
            <a:ext cx="1661690" cy="14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Picture 9" descr="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97866" y="1857364"/>
            <a:ext cx="1602704" cy="10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8" name="Picture 26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488992">
            <a:off x="5218490" y="1444724"/>
            <a:ext cx="1553005" cy="88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1" name="Picture 19" descr="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8" y="2000240"/>
            <a:ext cx="1608965" cy="1027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8" name="Picture 16" descr="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9002346">
            <a:off x="3800557" y="2542791"/>
            <a:ext cx="1762303" cy="167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2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0"/>
                                        <p:tgtEl>
                                          <p:spTgt spid="5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2000"/>
                                        <p:tgtEl>
                                          <p:spTgt spid="5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54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20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20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000"/>
                            </p:stCondLst>
                            <p:childTnLst>
                              <p:par>
                                <p:cTn id="7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2" dur="2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5" dur="20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8" dur="2000"/>
                                        <p:tgtEl>
                                          <p:spTgt spid="54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pic>
        <p:nvPicPr>
          <p:cNvPr id="31746" name="Picture 7" descr="G:\жостово\Изображение 0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FFF"/>
              </a:clrFrom>
              <a:clrTo>
                <a:srgbClr val="F8FFFF">
                  <a:alpha val="0"/>
                </a:srgbClr>
              </a:clrTo>
            </a:clrChange>
          </a:blip>
          <a:srcRect l="24248" t="17601" r="63315" b="66698"/>
          <a:stretch>
            <a:fillRect/>
          </a:stretch>
        </p:blipFill>
        <p:spPr bwMode="auto">
          <a:xfrm>
            <a:off x="500034" y="1285860"/>
            <a:ext cx="1916067" cy="1758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7" descr="G:\жостово\Изображение 0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7F1"/>
              </a:clrFrom>
              <a:clrTo>
                <a:srgbClr val="FFF7F1">
                  <a:alpha val="0"/>
                </a:srgbClr>
              </a:clrTo>
            </a:clrChange>
          </a:blip>
          <a:srcRect l="23238" t="36591" r="63652" b="47244"/>
          <a:stretch>
            <a:fillRect/>
          </a:stretch>
        </p:blipFill>
        <p:spPr bwMode="auto">
          <a:xfrm>
            <a:off x="2500297" y="1207034"/>
            <a:ext cx="2000265" cy="179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7" descr="G:\жостово\Изображение 0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3FFFA"/>
              </a:clrFrom>
              <a:clrTo>
                <a:srgbClr val="F3FFFA">
                  <a:alpha val="0"/>
                </a:srgbClr>
              </a:clrTo>
            </a:clrChange>
          </a:blip>
          <a:srcRect l="23575" t="57434" r="63652" b="26401"/>
          <a:stretch>
            <a:fillRect/>
          </a:stretch>
        </p:blipFill>
        <p:spPr bwMode="auto">
          <a:xfrm>
            <a:off x="4786313" y="1208768"/>
            <a:ext cx="1928811" cy="177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7" descr="G:\жостово\Изображение 0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4248" t="76424" r="63652" b="6947"/>
          <a:stretch>
            <a:fillRect/>
          </a:stretch>
        </p:blipFill>
        <p:spPr bwMode="auto">
          <a:xfrm>
            <a:off x="6929454" y="1142984"/>
            <a:ext cx="1858945" cy="1857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G:\жостово\Изображение 0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654" t="78471" r="69940" b="7745"/>
          <a:stretch>
            <a:fillRect/>
          </a:stretch>
        </p:blipFill>
        <p:spPr bwMode="auto">
          <a:xfrm>
            <a:off x="500033" y="4143380"/>
            <a:ext cx="175480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6" descr="G:\жостово\Изображение 0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4274" t="80154" r="50951" b="8420"/>
          <a:stretch>
            <a:fillRect/>
          </a:stretch>
        </p:blipFill>
        <p:spPr bwMode="auto">
          <a:xfrm>
            <a:off x="2786050" y="4071942"/>
            <a:ext cx="1599657" cy="1700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6" descr="G:\жостово\Изображение 0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729" t="78134" r="31033" b="9767"/>
          <a:stretch>
            <a:fillRect/>
          </a:stretch>
        </p:blipFill>
        <p:spPr bwMode="auto">
          <a:xfrm>
            <a:off x="4929190" y="4000504"/>
            <a:ext cx="1693862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6" descr="G:\жостово\Изображение 0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183" t="76787" r="10654" b="8420"/>
          <a:stretch>
            <a:fillRect/>
          </a:stretch>
        </p:blipFill>
        <p:spPr bwMode="auto">
          <a:xfrm>
            <a:off x="7143768" y="4000504"/>
            <a:ext cx="1662095" cy="209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Табличка 12"/>
          <p:cNvSpPr/>
          <p:nvPr/>
        </p:nvSpPr>
        <p:spPr>
          <a:xfrm>
            <a:off x="571471" y="3357563"/>
            <a:ext cx="1624041" cy="500062"/>
          </a:xfrm>
          <a:prstGeom prst="plaque">
            <a:avLst>
              <a:gd name="adj" fmla="val 2537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замалёвок</a:t>
            </a:r>
          </a:p>
        </p:txBody>
      </p:sp>
      <p:sp>
        <p:nvSpPr>
          <p:cNvPr id="14" name="Табличка 13"/>
          <p:cNvSpPr/>
          <p:nvPr/>
        </p:nvSpPr>
        <p:spPr>
          <a:xfrm>
            <a:off x="2786063" y="3357563"/>
            <a:ext cx="1643062" cy="500062"/>
          </a:xfrm>
          <a:prstGeom prst="plaque">
            <a:avLst>
              <a:gd name="adj" fmla="val 2537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тенёжка</a:t>
            </a:r>
          </a:p>
        </p:txBody>
      </p:sp>
      <p:sp>
        <p:nvSpPr>
          <p:cNvPr id="15" name="Табличка 14"/>
          <p:cNvSpPr/>
          <p:nvPr/>
        </p:nvSpPr>
        <p:spPr>
          <a:xfrm>
            <a:off x="5000625" y="3357563"/>
            <a:ext cx="1643063" cy="500062"/>
          </a:xfrm>
          <a:prstGeom prst="plaque">
            <a:avLst>
              <a:gd name="adj" fmla="val 2537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бликовка</a:t>
            </a:r>
          </a:p>
        </p:txBody>
      </p:sp>
      <p:sp>
        <p:nvSpPr>
          <p:cNvPr id="16" name="Табличка 15"/>
          <p:cNvSpPr/>
          <p:nvPr/>
        </p:nvSpPr>
        <p:spPr>
          <a:xfrm>
            <a:off x="7215188" y="3357563"/>
            <a:ext cx="1500216" cy="500062"/>
          </a:xfrm>
          <a:prstGeom prst="plaque">
            <a:avLst>
              <a:gd name="adj" fmla="val 2537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чертёжка</a:t>
            </a:r>
          </a:p>
        </p:txBody>
      </p:sp>
      <p:sp>
        <p:nvSpPr>
          <p:cNvPr id="17" name="Табличка 16"/>
          <p:cNvSpPr/>
          <p:nvPr/>
        </p:nvSpPr>
        <p:spPr>
          <a:xfrm>
            <a:off x="3000364" y="642918"/>
            <a:ext cx="3714777" cy="500066"/>
          </a:xfrm>
          <a:prstGeom prst="plaque">
            <a:avLst>
              <a:gd name="adj" fmla="val 2537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  <a:latin typeface="Egipet" pitchFamily="2" charset="0"/>
              <a:cs typeface="Arial" charset="0"/>
            </a:endParaRPr>
          </a:p>
        </p:txBody>
      </p:sp>
      <p:sp>
        <p:nvSpPr>
          <p:cNvPr id="31761" name="Rectangle 17"/>
          <p:cNvSpPr>
            <a:spLocks noGrp="1"/>
          </p:cNvSpPr>
          <p:nvPr>
            <p:ph type="title" idx="4294967295"/>
          </p:nvPr>
        </p:nvSpPr>
        <p:spPr>
          <a:xfrm>
            <a:off x="3000364" y="571480"/>
            <a:ext cx="3786214" cy="633412"/>
          </a:xfrm>
        </p:spPr>
        <p:txBody>
          <a:bodyPr>
            <a:normAutofit/>
          </a:bodyPr>
          <a:lstStyle/>
          <a:p>
            <a:r>
              <a:rPr lang="ru-RU" sz="2900" dirty="0" smtClean="0">
                <a:latin typeface="+mn-lt"/>
              </a:rPr>
              <a:t>ЭЛЕМЕНТЫ РОСПИСИ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37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Разгадай кроссворд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85720" y="642892"/>
          <a:ext cx="4038601" cy="6215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943"/>
                <a:gridCol w="576943"/>
                <a:gridCol w="576943"/>
                <a:gridCol w="576943"/>
                <a:gridCol w="576943"/>
                <a:gridCol w="576943"/>
                <a:gridCol w="576943"/>
              </a:tblGrid>
              <a:tr h="564568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3399"/>
                        </a:solidFill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0988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763827">
                <a:tc>
                  <a:txBody>
                    <a:bodyPr/>
                    <a:lstStyle/>
                    <a:p>
                      <a:endParaRPr lang="ru-RU" sz="3600" b="1" dirty="0">
                        <a:solidFill>
                          <a:srgbClr val="A5002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>
                        <a:solidFill>
                          <a:srgbClr val="A5002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>
                        <a:solidFill>
                          <a:srgbClr val="A5002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>
                        <a:solidFill>
                          <a:srgbClr val="A5002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rgbClr val="A5002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>
                        <a:solidFill>
                          <a:srgbClr val="A5002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>
                        <a:solidFill>
                          <a:srgbClr val="A50021"/>
                        </a:solidFill>
                      </a:endParaRPr>
                    </a:p>
                  </a:txBody>
                  <a:tcPr/>
                </a:tc>
              </a:tr>
              <a:tr h="66905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9900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9900"/>
                        </a:solidFill>
                      </a:endParaRPr>
                    </a:p>
                  </a:txBody>
                  <a:tcPr/>
                </a:tc>
              </a:tr>
              <a:tr h="630988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9900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9900"/>
                        </a:solidFill>
                      </a:endParaRPr>
                    </a:p>
                  </a:txBody>
                  <a:tcPr/>
                </a:tc>
              </a:tr>
              <a:tr h="630988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9900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9900"/>
                        </a:solidFill>
                      </a:endParaRPr>
                    </a:p>
                  </a:txBody>
                  <a:tcPr/>
                </a:tc>
              </a:tr>
              <a:tr h="630988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45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5645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5645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857232"/>
            <a:ext cx="4257676" cy="526893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800" dirty="0" smtClean="0"/>
              <a:t>ПО ГОРИЗОНТАЛИ</a:t>
            </a:r>
            <a:r>
              <a:rPr lang="ru-RU" sz="2400" dirty="0" smtClean="0"/>
              <a:t>:</a:t>
            </a:r>
          </a:p>
          <a:p>
            <a:pPr marL="514350" indent="-514350">
              <a:buAutoNum type="arabicPeriod"/>
            </a:pPr>
            <a:r>
              <a:rPr lang="ru-RU" sz="1900" dirty="0" smtClean="0"/>
              <a:t>Народный промысел, где используется синий цвет</a:t>
            </a:r>
          </a:p>
          <a:p>
            <a:pPr marL="514350" indent="-514350">
              <a:buAutoNum type="arabicPeriod"/>
            </a:pPr>
            <a:r>
              <a:rPr lang="ru-RU" sz="1900" dirty="0" smtClean="0"/>
              <a:t>Народный промысел, где используются в росписи жанровые сцены, фигурки коней, петухов, цветочные узоры</a:t>
            </a:r>
          </a:p>
          <a:p>
            <a:pPr marL="514350" indent="-514350">
              <a:buAutoNum type="arabicPeriod"/>
            </a:pPr>
            <a:r>
              <a:rPr lang="ru-RU" sz="1900" dirty="0" smtClean="0"/>
              <a:t>Инструмент для рисования</a:t>
            </a:r>
          </a:p>
          <a:p>
            <a:pPr marL="514350" indent="-514350">
              <a:buAutoNum type="arabicPeriod"/>
            </a:pPr>
            <a:r>
              <a:rPr lang="ru-RU" sz="1900" dirty="0" smtClean="0"/>
              <a:t>Приспособление для формирования красочного изображения или орнамента, рассчитанное на многократное повторение того или иного мотива</a:t>
            </a:r>
          </a:p>
          <a:p>
            <a:pPr marL="514350" indent="-514350">
              <a:buAutoNum type="arabicPeriod"/>
            </a:pPr>
            <a:r>
              <a:rPr lang="ru-RU" sz="1900" dirty="0" smtClean="0"/>
              <a:t>Предмет домашней утвари</a:t>
            </a:r>
          </a:p>
          <a:p>
            <a:pPr marL="514350" indent="-514350">
              <a:buAutoNum type="arabicPeriod"/>
            </a:pPr>
            <a:r>
              <a:rPr lang="ru-RU" sz="1900" dirty="0" smtClean="0"/>
              <a:t>Жидкость для разведения акварельной краски</a:t>
            </a:r>
          </a:p>
          <a:p>
            <a:pPr marL="514350" indent="-514350">
              <a:buAutoNum type="arabicPeriod"/>
            </a:pPr>
            <a:r>
              <a:rPr lang="ru-RU" sz="1900" dirty="0" smtClean="0"/>
              <a:t>Форма подноса</a:t>
            </a:r>
            <a:endParaRPr lang="ru-RU" sz="1800" dirty="0" smtClean="0"/>
          </a:p>
          <a:p>
            <a:pPr marL="514350" indent="-514350">
              <a:buNone/>
            </a:pPr>
            <a:endParaRPr lang="ru-RU" sz="1800" dirty="0" smtClean="0"/>
          </a:p>
          <a:p>
            <a:pPr marL="514350" indent="-514350">
              <a:buNone/>
            </a:pPr>
            <a:r>
              <a:rPr lang="ru-RU" sz="1800" dirty="0" smtClean="0"/>
              <a:t>ПО ВЕРТИКАЛИ: </a:t>
            </a:r>
          </a:p>
          <a:p>
            <a:pPr marL="514350" indent="-514350">
              <a:buNone/>
            </a:pPr>
            <a:r>
              <a:rPr lang="ru-RU" sz="1900" dirty="0" smtClean="0"/>
              <a:t>8. Центр промысла лаковой живописи на металлических подносах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114298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71538" y="114298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714480" y="642918"/>
            <a:ext cx="428628" cy="378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285984" y="178592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928926" y="114298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178592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071934" y="178592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57158" y="178592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28596" y="135729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57158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7158" y="271462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е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357158" y="3357562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л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357158" y="400050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ь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928662" y="3357562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928662" y="271462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р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928662" y="200024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00100" y="128586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</a:t>
            </a:r>
            <a:endParaRPr lang="ru-RU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928662" y="521495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ц</a:t>
            </a:r>
            <a:endParaRPr lang="ru-RU" sz="2800" dirty="0"/>
          </a:p>
        </p:txBody>
      </p:sp>
      <p:sp>
        <p:nvSpPr>
          <p:cNvPr id="26" name="TextBox 25"/>
          <p:cNvSpPr txBox="1"/>
          <p:nvPr/>
        </p:nvSpPr>
        <p:spPr>
          <a:xfrm>
            <a:off x="928662" y="4643446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е</a:t>
            </a:r>
            <a:endParaRPr lang="ru-RU" sz="2800" dirty="0"/>
          </a:p>
        </p:txBody>
      </p:sp>
      <p:sp>
        <p:nvSpPr>
          <p:cNvPr id="27" name="TextBox 26"/>
          <p:cNvSpPr txBox="1"/>
          <p:nvPr/>
        </p:nvSpPr>
        <p:spPr>
          <a:xfrm>
            <a:off x="928662" y="400050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д</a:t>
            </a:r>
            <a:endParaRPr lang="ru-RU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1500166" y="714356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</a:t>
            </a:r>
            <a:endParaRPr lang="ru-RU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1500166" y="128586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</a:t>
            </a:r>
            <a:endParaRPr lang="ru-RU" sz="2800" dirty="0"/>
          </a:p>
        </p:txBody>
      </p:sp>
      <p:sp>
        <p:nvSpPr>
          <p:cNvPr id="30" name="TextBox 29"/>
          <p:cNvSpPr txBox="1"/>
          <p:nvPr/>
        </p:nvSpPr>
        <p:spPr>
          <a:xfrm>
            <a:off x="150016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00166" y="271462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т</a:t>
            </a:r>
            <a:endParaRPr lang="ru-RU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1500166" y="3357562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ь</a:t>
            </a:r>
            <a:endParaRPr lang="ru-RU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2143108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71670" y="271462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р</a:t>
            </a:r>
            <a:endParaRPr lang="ru-RU" sz="2800" dirty="0"/>
          </a:p>
        </p:txBody>
      </p:sp>
      <p:sp>
        <p:nvSpPr>
          <p:cNvPr id="35" name="TextBox 34"/>
          <p:cNvSpPr txBox="1"/>
          <p:nvPr/>
        </p:nvSpPr>
        <p:spPr>
          <a:xfrm>
            <a:off x="2071670" y="3357562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</a:t>
            </a:r>
            <a:endParaRPr lang="ru-RU" sz="2800" dirty="0"/>
          </a:p>
        </p:txBody>
      </p:sp>
      <p:sp>
        <p:nvSpPr>
          <p:cNvPr id="36" name="TextBox 35"/>
          <p:cNvSpPr txBox="1"/>
          <p:nvPr/>
        </p:nvSpPr>
        <p:spPr>
          <a:xfrm>
            <a:off x="2071670" y="400050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ф</a:t>
            </a:r>
            <a:endParaRPr lang="ru-RU" sz="2800" dirty="0"/>
          </a:p>
        </p:txBody>
      </p:sp>
      <p:sp>
        <p:nvSpPr>
          <p:cNvPr id="37" name="TextBox 36"/>
          <p:cNvSpPr txBox="1"/>
          <p:nvPr/>
        </p:nvSpPr>
        <p:spPr>
          <a:xfrm>
            <a:off x="2143108" y="4643446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</a:t>
            </a:r>
            <a:endParaRPr lang="ru-RU" sz="2800" dirty="0"/>
          </a:p>
        </p:txBody>
      </p:sp>
      <p:sp>
        <p:nvSpPr>
          <p:cNvPr id="38" name="TextBox 37"/>
          <p:cNvSpPr txBox="1"/>
          <p:nvPr/>
        </p:nvSpPr>
        <p:spPr>
          <a:xfrm>
            <a:off x="2143108" y="521495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р</a:t>
            </a:r>
            <a:endParaRPr lang="ru-RU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2143108" y="578645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е</a:t>
            </a:r>
            <a:endParaRPr lang="ru-RU" sz="2800" dirty="0"/>
          </a:p>
        </p:txBody>
      </p:sp>
      <p:sp>
        <p:nvSpPr>
          <p:cNvPr id="40" name="TextBox 39"/>
          <p:cNvSpPr txBox="1"/>
          <p:nvPr/>
        </p:nvSpPr>
        <p:spPr>
          <a:xfrm>
            <a:off x="2143108" y="633478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т</a:t>
            </a:r>
            <a:endParaRPr lang="ru-RU" sz="2800" dirty="0"/>
          </a:p>
        </p:txBody>
      </p:sp>
      <p:sp>
        <p:nvSpPr>
          <p:cNvPr id="41" name="TextBox 40"/>
          <p:cNvSpPr txBox="1"/>
          <p:nvPr/>
        </p:nvSpPr>
        <p:spPr>
          <a:xfrm>
            <a:off x="2714612" y="128586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п</a:t>
            </a:r>
            <a:endParaRPr lang="ru-RU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2643174" y="200024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643174" y="271462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д</a:t>
            </a:r>
            <a:endParaRPr lang="ru-RU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2643174" y="3357562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н</a:t>
            </a:r>
            <a:endParaRPr lang="ru-RU" sz="2800" dirty="0"/>
          </a:p>
        </p:txBody>
      </p:sp>
      <p:sp>
        <p:nvSpPr>
          <p:cNvPr id="45" name="TextBox 44"/>
          <p:cNvSpPr txBox="1"/>
          <p:nvPr/>
        </p:nvSpPr>
        <p:spPr>
          <a:xfrm>
            <a:off x="2643174" y="400050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</a:t>
            </a:r>
            <a:endParaRPr lang="ru-RU" sz="2800" dirty="0"/>
          </a:p>
        </p:txBody>
      </p:sp>
      <p:sp>
        <p:nvSpPr>
          <p:cNvPr id="46" name="TextBox 45"/>
          <p:cNvSpPr txBox="1"/>
          <p:nvPr/>
        </p:nvSpPr>
        <p:spPr>
          <a:xfrm>
            <a:off x="2643174" y="4643446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47" name="TextBox 46"/>
          <p:cNvSpPr txBox="1"/>
          <p:nvPr/>
        </p:nvSpPr>
        <p:spPr>
          <a:xfrm>
            <a:off x="3286116" y="400050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</a:t>
            </a:r>
            <a:endParaRPr lang="ru-RU" sz="2800" dirty="0"/>
          </a:p>
        </p:txBody>
      </p:sp>
      <p:sp>
        <p:nvSpPr>
          <p:cNvPr id="48" name="TextBox 47"/>
          <p:cNvSpPr txBox="1"/>
          <p:nvPr/>
        </p:nvSpPr>
        <p:spPr>
          <a:xfrm>
            <a:off x="3286116" y="271462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</a:t>
            </a:r>
            <a:endParaRPr lang="ru-RU" sz="2800" dirty="0"/>
          </a:p>
        </p:txBody>
      </p:sp>
      <p:sp>
        <p:nvSpPr>
          <p:cNvPr id="49" name="TextBox 48"/>
          <p:cNvSpPr txBox="1"/>
          <p:nvPr/>
        </p:nvSpPr>
        <p:spPr>
          <a:xfrm>
            <a:off x="3286116" y="200024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86116" y="3357562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д</a:t>
            </a:r>
            <a:endParaRPr lang="ru-RU" sz="2800" dirty="0"/>
          </a:p>
        </p:txBody>
      </p:sp>
      <p:sp>
        <p:nvSpPr>
          <p:cNvPr id="51" name="TextBox 50"/>
          <p:cNvSpPr txBox="1"/>
          <p:nvPr/>
        </p:nvSpPr>
        <p:spPr>
          <a:xfrm>
            <a:off x="3786182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57620" y="271462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</a:t>
            </a:r>
            <a:endParaRPr lang="ru-RU" sz="2800" dirty="0"/>
          </a:p>
        </p:txBody>
      </p:sp>
      <p:sp>
        <p:nvSpPr>
          <p:cNvPr id="53" name="TextBox 52"/>
          <p:cNvSpPr txBox="1"/>
          <p:nvPr/>
        </p:nvSpPr>
        <p:spPr>
          <a:xfrm>
            <a:off x="3857620" y="3357562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</a:t>
            </a:r>
            <a:endParaRPr lang="ru-RU" sz="2800" dirty="0"/>
          </a:p>
        </p:txBody>
      </p:sp>
      <p:sp>
        <p:nvSpPr>
          <p:cNvPr id="54" name="TextBox 53"/>
          <p:cNvSpPr txBox="1"/>
          <p:nvPr/>
        </p:nvSpPr>
        <p:spPr>
          <a:xfrm>
            <a:off x="3857620" y="400050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8572560" cy="6643711"/>
          </a:xfrm>
          <a:prstGeom prst="rect">
            <a:avLst/>
          </a:prstGeom>
        </p:spPr>
        <p:txBody>
          <a:bodyPr wrap="none" fromWordArt="1">
            <a:prstTxWarp prst="textDeflateInflate">
              <a:avLst>
                <a:gd name="adj" fmla="val 30745"/>
              </a:avLst>
            </a:prstTxWarp>
          </a:bodyPr>
          <a:lstStyle/>
          <a:p>
            <a:pPr algn="ctr"/>
            <a:r>
              <a:rPr lang="ru-RU" sz="9600" kern="10" dirty="0" smtClean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</a:rPr>
              <a:t> </a:t>
            </a:r>
            <a:endParaRPr lang="ru-RU" sz="9600" kern="10" dirty="0">
              <a:ln w="2857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5728"/>
            <a:ext cx="8929718" cy="62865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2800" b="1" spc="50" dirty="0" smtClean="0">
                <a:ln w="11430"/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</a:rPr>
              <a:t>СПАСИБО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</a:rPr>
              <a:t>ЗА 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</a:rPr>
              <a:t>РАБОТУ!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sp>
        <p:nvSpPr>
          <p:cNvPr id="45060" name="Rectangle 4"/>
          <p:cNvSpPr>
            <a:spLocks noGrp="1"/>
          </p:cNvSpPr>
          <p:nvPr>
            <p:ph type="title"/>
          </p:nvPr>
        </p:nvSpPr>
        <p:spPr>
          <a:xfrm>
            <a:off x="0" y="428604"/>
            <a:ext cx="8429652" cy="92233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Egipet" pitchFamily="2" charset="0"/>
              </a:rPr>
              <a:t>Как называются композиции?</a:t>
            </a:r>
          </a:p>
        </p:txBody>
      </p:sp>
      <p:sp>
        <p:nvSpPr>
          <p:cNvPr id="45063" name="Rectangle 7"/>
          <p:cNvSpPr>
            <a:spLocks noGrp="1"/>
          </p:cNvSpPr>
          <p:nvPr>
            <p:ph type="body" idx="1"/>
          </p:nvPr>
        </p:nvSpPr>
        <p:spPr>
          <a:xfrm>
            <a:off x="6572264" y="1214422"/>
            <a:ext cx="1511300" cy="419100"/>
          </a:xfrm>
        </p:spPr>
        <p:txBody>
          <a:bodyPr>
            <a:noAutofit/>
          </a:bodyPr>
          <a:lstStyle/>
          <a:p>
            <a:pPr algn="ctr">
              <a:buFont typeface="Arial" charset="0"/>
              <a:buNone/>
            </a:pPr>
            <a:r>
              <a:rPr lang="ru-RU" sz="2400" dirty="0" smtClean="0"/>
              <a:t>венок </a:t>
            </a:r>
          </a:p>
        </p:txBody>
      </p:sp>
      <p:sp>
        <p:nvSpPr>
          <p:cNvPr id="45064" name="Rectangle 8"/>
          <p:cNvSpPr>
            <a:spLocks/>
          </p:cNvSpPr>
          <p:nvPr/>
        </p:nvSpPr>
        <p:spPr bwMode="auto">
          <a:xfrm>
            <a:off x="1214414" y="1142984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dirty="0"/>
              <a:t>букет</a:t>
            </a:r>
            <a:r>
              <a:rPr lang="ru-RU" sz="3200" dirty="0"/>
              <a:t> </a:t>
            </a:r>
          </a:p>
        </p:txBody>
      </p:sp>
      <p:sp>
        <p:nvSpPr>
          <p:cNvPr id="45065" name="Rectangle 9"/>
          <p:cNvSpPr>
            <a:spLocks/>
          </p:cNvSpPr>
          <p:nvPr/>
        </p:nvSpPr>
        <p:spPr bwMode="auto">
          <a:xfrm>
            <a:off x="3643306" y="1571612"/>
            <a:ext cx="185738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dirty="0"/>
              <a:t>полувенок</a:t>
            </a:r>
          </a:p>
        </p:txBody>
      </p:sp>
      <p:sp>
        <p:nvSpPr>
          <p:cNvPr id="45066" name="Rectangle 10"/>
          <p:cNvSpPr>
            <a:spLocks/>
          </p:cNvSpPr>
          <p:nvPr/>
        </p:nvSpPr>
        <p:spPr bwMode="auto">
          <a:xfrm>
            <a:off x="5429256" y="5572140"/>
            <a:ext cx="33131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sz="2400" dirty="0"/>
              <a:t> </a:t>
            </a:r>
            <a:r>
              <a:rPr lang="ru-RU" sz="2400" dirty="0"/>
              <a:t>букет в раскидку</a:t>
            </a:r>
          </a:p>
        </p:txBody>
      </p:sp>
      <p:sp>
        <p:nvSpPr>
          <p:cNvPr id="45067" name="Rectangle 11"/>
          <p:cNvSpPr>
            <a:spLocks/>
          </p:cNvSpPr>
          <p:nvPr/>
        </p:nvSpPr>
        <p:spPr bwMode="auto">
          <a:xfrm>
            <a:off x="642910" y="5643578"/>
            <a:ext cx="2714644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dirty="0"/>
              <a:t>роспись с углов</a:t>
            </a:r>
            <a:r>
              <a:rPr lang="ru-RU" sz="3200" dirty="0"/>
              <a:t> </a:t>
            </a:r>
          </a:p>
        </p:txBody>
      </p:sp>
      <p:pic>
        <p:nvPicPr>
          <p:cNvPr id="45068" name="Picture 12" descr="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7" y="2202462"/>
            <a:ext cx="2357454" cy="3123535"/>
          </a:xfrm>
          <a:prstGeom prst="rect">
            <a:avLst/>
          </a:prstGeom>
          <a:noFill/>
        </p:spPr>
      </p:pic>
      <p:pic>
        <p:nvPicPr>
          <p:cNvPr id="45069" name="Picture 13" descr="2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1643050"/>
            <a:ext cx="1733214" cy="1379887"/>
          </a:xfrm>
          <a:prstGeom prst="rect">
            <a:avLst/>
          </a:prstGeom>
          <a:noFill/>
        </p:spPr>
      </p:pic>
      <p:pic>
        <p:nvPicPr>
          <p:cNvPr id="45070" name="Picture 14" descr="27156418_Z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4400" y="3929066"/>
            <a:ext cx="2089866" cy="1681835"/>
          </a:xfrm>
          <a:prstGeom prst="rect">
            <a:avLst/>
          </a:prstGeom>
          <a:noFill/>
        </p:spPr>
      </p:pic>
      <p:pic>
        <p:nvPicPr>
          <p:cNvPr id="45071" name="Picture 15" descr="3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9" y="4071942"/>
            <a:ext cx="2055190" cy="1643074"/>
          </a:xfrm>
          <a:prstGeom prst="rect">
            <a:avLst/>
          </a:prstGeom>
          <a:noFill/>
        </p:spPr>
      </p:pic>
      <p:pic>
        <p:nvPicPr>
          <p:cNvPr id="45072" name="Picture 16" descr="7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1785926"/>
            <a:ext cx="2214578" cy="17773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истратор\Рабочий стол\открытый урок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371" y="0"/>
            <a:ext cx="9201371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57224" y="2285992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hlinkClick r:id="rId3"/>
              </a:rPr>
              <a:t>http://www.livemaster.ru/topic/23451-chast-1-zhostovo-ekskursiya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14480" y="1071546"/>
            <a:ext cx="5786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Интернет - ресурсы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3071810"/>
            <a:ext cx="7572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hlinkClick r:id="rId4"/>
              </a:rPr>
              <a:t>http://images.yandex.ru/yandsearch?text=%D0%96%D0%BE%D1%81%D1%82%D0%BE%D0%B2%D0%BE&amp;stype=image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4214818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hlinkClick r:id="rId5"/>
              </a:rPr>
              <a:t>http://video.mail.ru/mail/onipko08/125/131.html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6" name="Рисунок 5" descr="Рисунок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928670"/>
            <a:ext cx="7382081" cy="5210764"/>
          </a:xfrm>
          <a:prstGeom prst="rect">
            <a:avLst/>
          </a:prstGeom>
        </p:spPr>
      </p:pic>
      <p:sp>
        <p:nvSpPr>
          <p:cNvPr id="2" name="Табличка 1"/>
          <p:cNvSpPr>
            <a:spLocks noChangeArrowheads="1"/>
          </p:cNvSpPr>
          <p:nvPr/>
        </p:nvSpPr>
        <p:spPr bwMode="auto">
          <a:xfrm>
            <a:off x="500034" y="5072074"/>
            <a:ext cx="3571869" cy="1128712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Знаменитый жостовский букет!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Красно-алые бутоны 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В изумрудах листьев тонут.</a:t>
            </a:r>
          </a:p>
        </p:txBody>
      </p:sp>
      <p:pic>
        <p:nvPicPr>
          <p:cNvPr id="7" name="p.i.chaikovskii._shelkunchik_-_vals_cvet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5" name="Рисунок 4" descr="Рисунок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785794"/>
            <a:ext cx="7072362" cy="5192698"/>
          </a:xfrm>
          <a:prstGeom prst="rect">
            <a:avLst/>
          </a:prstGeom>
        </p:spPr>
      </p:pic>
      <p:sp>
        <p:nvSpPr>
          <p:cNvPr id="3" name="Табличка 2"/>
          <p:cNvSpPr>
            <a:spLocks noChangeArrowheads="1"/>
          </p:cNvSpPr>
          <p:nvPr/>
        </p:nvSpPr>
        <p:spPr bwMode="auto">
          <a:xfrm>
            <a:off x="5715008" y="5072074"/>
            <a:ext cx="3000398" cy="1128713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Незабудки и пионы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Обрамляют розы омут.</a:t>
            </a:r>
          </a:p>
        </p:txBody>
      </p:sp>
    </p:spTree>
  </p:cSld>
  <p:clrMapOvr>
    <a:masterClrMapping/>
  </p:clrMapOvr>
  <p:transition spd="slow" advClick="0" advTm="6000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5" name="Рисунок 4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794" y="642918"/>
            <a:ext cx="6548744" cy="5258256"/>
          </a:xfrm>
          <a:prstGeom prst="rect">
            <a:avLst/>
          </a:prstGeom>
        </p:spPr>
      </p:pic>
      <p:sp>
        <p:nvSpPr>
          <p:cNvPr id="2" name="Табличка 1"/>
          <p:cNvSpPr>
            <a:spLocks noChangeArrowheads="1"/>
          </p:cNvSpPr>
          <p:nvPr/>
        </p:nvSpPr>
        <p:spPr bwMode="auto">
          <a:xfrm>
            <a:off x="571472" y="5072074"/>
            <a:ext cx="3429024" cy="1128712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Есть на жостовском подносе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И букет, в ночи горящий,</a:t>
            </a:r>
          </a:p>
        </p:txBody>
      </p:sp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7170" name="Picture 2" descr="C:\Users\Администратор\Desktop\жостово\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14488"/>
            <a:ext cx="4500594" cy="4449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Табличка 2"/>
          <p:cNvSpPr>
            <a:spLocks noChangeArrowheads="1"/>
          </p:cNvSpPr>
          <p:nvPr/>
        </p:nvSpPr>
        <p:spPr bwMode="auto">
          <a:xfrm>
            <a:off x="5929322" y="5143512"/>
            <a:ext cx="2714644" cy="1057275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Calibri" pitchFamily="34" charset="0"/>
              </a:rPr>
              <a:t>Птица-жар, что весть приносит</a:t>
            </a:r>
            <a:r>
              <a:rPr lang="ru-RU" sz="1600" dirty="0">
                <a:latin typeface="Arial" charset="0"/>
              </a:rPr>
              <a:t>,</a:t>
            </a:r>
          </a:p>
        </p:txBody>
      </p:sp>
      <p:pic>
        <p:nvPicPr>
          <p:cNvPr id="6" name="Picture 6" descr="http://s004.radikal.ru/i207/1001/65/c2c65ebf8ea1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26474" y="428604"/>
            <a:ext cx="3923461" cy="3500462"/>
          </a:xfrm>
          <a:prstGeom prst="ellipse">
            <a:avLst/>
          </a:prstGeom>
          <a:noFill/>
        </p:spPr>
      </p:pic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6" name="Рисунок 5" descr="Рисунок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785794"/>
            <a:ext cx="6572250" cy="5143500"/>
          </a:xfrm>
          <a:prstGeom prst="rect">
            <a:avLst/>
          </a:prstGeom>
        </p:spPr>
      </p:pic>
      <p:pic>
        <p:nvPicPr>
          <p:cNvPr id="14340" name="Picture 4" descr="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642918"/>
            <a:ext cx="7572428" cy="559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абличка 3"/>
          <p:cNvSpPr>
            <a:spLocks noChangeArrowheads="1"/>
          </p:cNvSpPr>
          <p:nvPr/>
        </p:nvSpPr>
        <p:spPr bwMode="auto">
          <a:xfrm>
            <a:off x="357158" y="5357826"/>
            <a:ext cx="3571869" cy="1128712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Есть поднос, плоды дарящий…</a:t>
            </a:r>
          </a:p>
        </p:txBody>
      </p:sp>
    </p:spTree>
  </p:cSld>
  <p:clrMapOvr>
    <a:masterClrMapping/>
  </p:clrMapOvr>
  <p:transition spd="slow" advClick="0" advTm="7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1371" cy="6858000"/>
          </a:xfrm>
          <a:prstGeom prst="rect">
            <a:avLst/>
          </a:prstGeom>
        </p:spPr>
      </p:pic>
      <p:pic>
        <p:nvPicPr>
          <p:cNvPr id="14338" name="Picture 2" descr="C:\Users\Администратор\Desktop\жостово\38.jpg"/>
          <p:cNvPicPr>
            <a:picLocks noChangeAspect="1" noChangeArrowheads="1"/>
          </p:cNvPicPr>
          <p:nvPr/>
        </p:nvPicPr>
        <p:blipFill>
          <a:blip r:embed="rId3"/>
          <a:srcRect b="21148"/>
          <a:stretch>
            <a:fillRect/>
          </a:stretch>
        </p:blipFill>
        <p:spPr bwMode="auto">
          <a:xfrm>
            <a:off x="1214414" y="714356"/>
            <a:ext cx="5429288" cy="5425331"/>
          </a:xfrm>
          <a:prstGeom prst="rect">
            <a:avLst/>
          </a:prstGeom>
          <a:noFill/>
        </p:spPr>
      </p:pic>
      <p:sp>
        <p:nvSpPr>
          <p:cNvPr id="3" name="Табличка 2"/>
          <p:cNvSpPr>
            <a:spLocks noChangeArrowheads="1"/>
          </p:cNvSpPr>
          <p:nvPr/>
        </p:nvSpPr>
        <p:spPr bwMode="auto">
          <a:xfrm>
            <a:off x="4429124" y="5072074"/>
            <a:ext cx="4143375" cy="1128712"/>
          </a:xfrm>
          <a:prstGeom prst="plaque">
            <a:avLst>
              <a:gd name="adj" fmla="val 24037"/>
            </a:avLst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Букеты сказочных цветов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Глядят на нас с подносов звонких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И шёлк волшебных лепестков ,  </a:t>
            </a:r>
          </a:p>
          <a:p>
            <a:pPr algn="ctr">
              <a:defRPr/>
            </a:pPr>
            <a:r>
              <a:rPr lang="ru-RU" sz="1600" dirty="0">
                <a:latin typeface="+mn-lt"/>
                <a:cs typeface="+mn-cs"/>
              </a:rPr>
              <a:t>и трепет трав в сиянии тонком…</a:t>
            </a:r>
          </a:p>
        </p:txBody>
      </p:sp>
    </p:spTree>
  </p:cSld>
  <p:clrMapOvr>
    <a:masterClrMapping/>
  </p:clrMapOvr>
  <p:transition spd="slow" advClick="0" advTm="8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579</Words>
  <Application>Microsoft Office PowerPoint</Application>
  <PresentationFormat>Экран (4:3)</PresentationFormat>
  <Paragraphs>152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Какие вы знаете формы подносов? Сколько насчитывается форм подносов?</vt:lpstr>
      <vt:lpstr>Как называются композиции?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ЗАМАЛЁВОК    </vt:lpstr>
      <vt:lpstr>ПРОКЛАДКА</vt:lpstr>
      <vt:lpstr>ПРИВЯЗКА</vt:lpstr>
      <vt:lpstr>УБОРКА</vt:lpstr>
      <vt:lpstr>Слайд 22</vt:lpstr>
      <vt:lpstr>ЭЛЕМЕНТЫ РОСПИСИ</vt:lpstr>
      <vt:lpstr>Слайд 24</vt:lpstr>
      <vt:lpstr>Слайд 25</vt:lpstr>
      <vt:lpstr>Слайд 26</vt:lpstr>
      <vt:lpstr>ЭЛЕМЕНТЫ РОСПИСИ</vt:lpstr>
      <vt:lpstr>Разгадай кроссворд</vt:lpstr>
      <vt:lpstr>Слайд 29</vt:lpstr>
      <vt:lpstr>Слайд 30</vt:lpstr>
    </vt:vector>
  </TitlesOfParts>
  <Company>home_office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51</cp:revision>
  <dcterms:created xsi:type="dcterms:W3CDTF">2010-12-05T18:11:06Z</dcterms:created>
  <dcterms:modified xsi:type="dcterms:W3CDTF">2010-12-17T07:21:21Z</dcterms:modified>
</cp:coreProperties>
</file>