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7" r:id="rId4"/>
    <p:sldId id="268" r:id="rId5"/>
    <p:sldId id="269" r:id="rId6"/>
    <p:sldId id="275" r:id="rId7"/>
    <p:sldId id="274" r:id="rId8"/>
    <p:sldId id="270" r:id="rId9"/>
    <p:sldId id="271" r:id="rId10"/>
    <p:sldId id="272" r:id="rId11"/>
    <p:sldId id="273" r:id="rId12"/>
    <p:sldId id="261" r:id="rId13"/>
    <p:sldId id="258" r:id="rId14"/>
    <p:sldId id="260" r:id="rId15"/>
    <p:sldId id="259" r:id="rId16"/>
    <p:sldId id="266" r:id="rId17"/>
    <p:sldId id="262" r:id="rId18"/>
    <p:sldId id="263" r:id="rId19"/>
    <p:sldId id="26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1AE77-4694-49E2-BDC9-030472263D3A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B353-B0E2-40F1-9C54-EDBE65419B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1AE77-4694-49E2-BDC9-030472263D3A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B353-B0E2-40F1-9C54-EDBE65419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1AE77-4694-49E2-BDC9-030472263D3A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B353-B0E2-40F1-9C54-EDBE65419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1AE77-4694-49E2-BDC9-030472263D3A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B353-B0E2-40F1-9C54-EDBE65419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1AE77-4694-49E2-BDC9-030472263D3A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195B353-B0E2-40F1-9C54-EDBE65419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1AE77-4694-49E2-BDC9-030472263D3A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B353-B0E2-40F1-9C54-EDBE65419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1AE77-4694-49E2-BDC9-030472263D3A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B353-B0E2-40F1-9C54-EDBE65419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1AE77-4694-49E2-BDC9-030472263D3A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B353-B0E2-40F1-9C54-EDBE65419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1AE77-4694-49E2-BDC9-030472263D3A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B353-B0E2-40F1-9C54-EDBE65419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1AE77-4694-49E2-BDC9-030472263D3A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B353-B0E2-40F1-9C54-EDBE65419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1AE77-4694-49E2-BDC9-030472263D3A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B353-B0E2-40F1-9C54-EDBE65419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761AE77-4694-49E2-BDC9-030472263D3A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195B353-B0E2-40F1-9C54-EDBE65419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&#1042;&#1077;&#1083;&#1080;&#1082;&#1080;&#1081;%20&#1050;&#1072;&#1088;&#1083;.docx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Великие темы жизни в творчестве русских художников.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4500570"/>
            <a:ext cx="6400800" cy="1752600"/>
          </a:xfrm>
        </p:spPr>
        <p:txBody>
          <a:bodyPr/>
          <a:lstStyle/>
          <a:p>
            <a:r>
              <a:rPr lang="ru-RU" dirty="0" smtClean="0">
                <a:hlinkClick r:id="rId2" action="ppaction://hlinkfile"/>
              </a:rPr>
              <a:t>К. Брюллов </a:t>
            </a:r>
            <a:r>
              <a:rPr lang="ru-RU" dirty="0" smtClean="0"/>
              <a:t>«Последний день Помпеи».</a:t>
            </a:r>
          </a:p>
          <a:p>
            <a:r>
              <a:rPr lang="ru-RU" dirty="0" smtClean="0"/>
              <a:t>История одной картины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Греческое утро в </a:t>
            </a:r>
            <a:r>
              <a:rPr lang="ru-RU" dirty="0" err="1" smtClean="0"/>
              <a:t>Мираке</a:t>
            </a:r>
            <a:r>
              <a:rPr lang="ru-RU" dirty="0" smtClean="0"/>
              <a:t>. 1835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857232"/>
            <a:ext cx="7500990" cy="5762604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786" y="4429132"/>
            <a:ext cx="378621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Девушка в лесу.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1851-1852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5740758" cy="5857916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88604"/>
            <a:ext cx="9144000" cy="641223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571736" y="6488668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Последний день Помпеи. (1830 – 1833)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964769" cy="6286544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357554" y="2857496"/>
            <a:ext cx="1285884" cy="18573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36875" t="33957" r="47187" b="28610"/>
          <a:stretch>
            <a:fillRect/>
          </a:stretch>
        </p:blipFill>
        <p:spPr bwMode="auto">
          <a:xfrm>
            <a:off x="2357422" y="214290"/>
            <a:ext cx="3929090" cy="64714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929454" y="4714884"/>
            <a:ext cx="19288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Вор, крадущий упавшие на землю драгоценности, - воплощение корыстолюбия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88604"/>
            <a:ext cx="9144000" cy="641223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23750" t="33957" r="48125" b="12567"/>
          <a:stretch>
            <a:fillRect/>
          </a:stretch>
        </p:blipFill>
        <p:spPr bwMode="auto">
          <a:xfrm>
            <a:off x="1785918" y="214290"/>
            <a:ext cx="4857784" cy="654845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500298" y="2928934"/>
            <a:ext cx="1643074" cy="25003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000892" y="3500438"/>
            <a:ext cx="19288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Семья, укрывающаяся плащом, ищущая спасения в бегстве, - смятение и страх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88604"/>
            <a:ext cx="9144000" cy="641223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9842" t="60105" r="69688"/>
          <a:stretch>
            <a:fillRect/>
          </a:stretch>
        </p:blipFill>
        <p:spPr bwMode="auto">
          <a:xfrm>
            <a:off x="285720" y="133332"/>
            <a:ext cx="4714908" cy="644368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00100" y="3786190"/>
            <a:ext cx="1857388" cy="25003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357818" y="3500438"/>
            <a:ext cx="34290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Коленопреклоненная мать с детьми недвижны, их вера в милосердие Бога так велика, что они не трогаются с места, предавшись молитве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41223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3143248"/>
            <a:ext cx="1357290" cy="321471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t="48871" r="85261"/>
          <a:stretch>
            <a:fillRect/>
          </a:stretch>
        </p:blipFill>
        <p:spPr bwMode="auto">
          <a:xfrm>
            <a:off x="285720" y="928670"/>
            <a:ext cx="2290669" cy="557216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000892" y="2643182"/>
            <a:ext cx="1285884" cy="15001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77240" t="36616" r="8698" b="38874"/>
          <a:stretch>
            <a:fillRect/>
          </a:stretch>
        </p:blipFill>
        <p:spPr bwMode="auto">
          <a:xfrm>
            <a:off x="5072066" y="1262046"/>
            <a:ext cx="3877116" cy="473869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14282" y="0"/>
            <a:ext cx="4286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Мужественная фигура христианского священника, не знающего сомнений и боязни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143504" y="285728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Языческий жрец, убегающий в страхе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88604"/>
            <a:ext cx="9144000" cy="641223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54688" t="40642" r="20000" b="3208"/>
          <a:stretch>
            <a:fillRect/>
          </a:stretch>
        </p:blipFill>
        <p:spPr bwMode="auto">
          <a:xfrm>
            <a:off x="4286248" y="428604"/>
            <a:ext cx="3929090" cy="6111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000628" y="2786058"/>
            <a:ext cx="2286016" cy="328614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14348" y="2643182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Самоотверженная любовь – сыновья, несущие на плечах старика - отца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88604"/>
            <a:ext cx="9144000" cy="641223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86954" t="44318" b="11981"/>
          <a:stretch>
            <a:fillRect/>
          </a:stretch>
        </p:blipFill>
        <p:spPr bwMode="auto">
          <a:xfrm>
            <a:off x="6143636" y="254873"/>
            <a:ext cx="2678257" cy="612352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8072462" y="2857496"/>
            <a:ext cx="1071538" cy="27860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85786" y="2786058"/>
            <a:ext cx="471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Юный жених неотрывно глядит в мертвое лицо невесты – его горе сильнее страха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641223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3108" y="2500306"/>
            <a:ext cx="428628" cy="6429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636"/>
            <a:ext cx="7072362" cy="1857364"/>
          </a:xfrm>
        </p:spPr>
        <p:txBody>
          <a:bodyPr>
            <a:noAutofit/>
          </a:bodyPr>
          <a:lstStyle/>
          <a:p>
            <a:r>
              <a:rPr lang="ru-RU" sz="2800" dirty="0" smtClean="0"/>
              <a:t>Карл Павлович Брюллов (1799-1852)</a:t>
            </a:r>
            <a:br>
              <a:rPr lang="ru-RU" sz="2800" dirty="0" smtClean="0"/>
            </a:br>
            <a:r>
              <a:rPr lang="ru-RU" sz="2800" dirty="0" smtClean="0"/>
              <a:t>1836</a:t>
            </a:r>
            <a:br>
              <a:rPr lang="ru-RU" sz="2800" dirty="0" smtClean="0"/>
            </a:br>
            <a:r>
              <a:rPr lang="ru-RU" sz="2000" dirty="0" smtClean="0"/>
              <a:t>художник </a:t>
            </a:r>
            <a:r>
              <a:rPr lang="ru-RU" sz="2000" dirty="0" err="1" smtClean="0"/>
              <a:t>Тропинин</a:t>
            </a:r>
            <a:r>
              <a:rPr lang="ru-RU" sz="2000" dirty="0" smtClean="0"/>
              <a:t> В.А.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14290"/>
            <a:ext cx="4000528" cy="51582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Задание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00306"/>
            <a:ext cx="8229600" cy="26860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Опишите свое отношение  к работам художника  К. Брюллова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3514" y="5500702"/>
            <a:ext cx="3900486" cy="1143000"/>
          </a:xfrm>
        </p:spPr>
        <p:txBody>
          <a:bodyPr/>
          <a:lstStyle/>
          <a:p>
            <a:r>
              <a:rPr lang="ru-RU" dirty="0" smtClean="0"/>
              <a:t>«Всадница»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079"/>
            <a:ext cx="4572032" cy="6518411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hardEdge"/>
          </a:sp3d>
        </p:spPr>
      </p:pic>
      <p:sp>
        <p:nvSpPr>
          <p:cNvPr id="5" name="TextBox 4"/>
          <p:cNvSpPr txBox="1"/>
          <p:nvPr/>
        </p:nvSpPr>
        <p:spPr>
          <a:xfrm>
            <a:off x="5214942" y="642918"/>
            <a:ext cx="364333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 картине изображена сцена утренней прогулки. Воспитанница Ю. Самойловой Джованнина подъезжает к подъезду дома своей приемной матери, восседая на вороной лошади. Композиция «Всадницы» полна динамизма. Скакун, разгоряченный ездой, фыркает и поднимается на дыбы, мохнатая собака(на ошейнике которой стоит фамилия заказчицы — «Samoylova»)лает, кружась под ногами коня, маленькая Амацилия, одетая в </a:t>
            </a:r>
            <a:r>
              <a:rPr lang="ru-RU" dirty="0" smtClean="0"/>
              <a:t>розовое  </a:t>
            </a:r>
            <a:r>
              <a:rPr lang="ru-RU" dirty="0" smtClean="0"/>
              <a:t>платьице и зеленые туфельки, выбегает встречать ее и восхищенно смотрит на свою старшую подругу.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715000"/>
            <a:ext cx="3114668" cy="1143000"/>
          </a:xfrm>
        </p:spPr>
        <p:txBody>
          <a:bodyPr/>
          <a:lstStyle/>
          <a:p>
            <a:r>
              <a:rPr lang="ru-RU" dirty="0" smtClean="0"/>
              <a:t>«Полдень»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4392713" cy="5286360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5" name="TextBox 4"/>
          <p:cNvSpPr txBox="1"/>
          <p:nvPr/>
        </p:nvSpPr>
        <p:spPr>
          <a:xfrm>
            <a:off x="5000628" y="214290"/>
            <a:ext cx="385765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Картина "Полдень" стала итогом многолетних исканий художника. Работа создавалась с чувством бесконечного внимания и доверия к реальной действительности. Моделью послужила невысокая плотная женщина, далеко не классических пропорций, уже пережившая свою юность. Но она покорила художника ярким блеском широко расставленных глаз, а главное - брызжущей через край жизненной силой. Зрелая красота героини под стать налитой солнцем и соками земли грозди винограда, которой она любуется. Зенит дня, зенит жизни природы, пора созревания плодов - зенит человеческой жизни.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Бивуак на кратере, Везувий. 1824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2574"/>
            <a:ext cx="8072494" cy="5781924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/>
          <a:lstStyle/>
          <a:p>
            <a:r>
              <a:rPr lang="ru-RU" dirty="0" smtClean="0"/>
              <a:t>Скалы и луна ночью. 1824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785794"/>
            <a:ext cx="7786742" cy="574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2857496"/>
            <a:ext cx="3929058" cy="35719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Девушка, собирающая виноград в окрестностях Неаполя. 1827</a:t>
            </a:r>
            <a:endParaRPr lang="ru-RU" sz="36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19" y="214290"/>
            <a:ext cx="5186399" cy="628654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0638" y="4429132"/>
            <a:ext cx="4043362" cy="1785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Голова девушки.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1830-е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5196877" cy="6286544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3714728"/>
            <a:ext cx="3857620" cy="3143272"/>
          </a:xfrm>
        </p:spPr>
        <p:txBody>
          <a:bodyPr>
            <a:normAutofit/>
          </a:bodyPr>
          <a:lstStyle/>
          <a:p>
            <a:r>
              <a:rPr lang="ru-RU" dirty="0" smtClean="0"/>
              <a:t>Горные охотники.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1835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8604"/>
            <a:ext cx="4183902" cy="609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164</TotalTime>
  <Words>315</Words>
  <Application>Microsoft Office PowerPoint</Application>
  <PresentationFormat>Экран (4:3)</PresentationFormat>
  <Paragraphs>25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Великие темы жизни в творчестве русских художников.</vt:lpstr>
      <vt:lpstr>Карл Павлович Брюллов (1799-1852) 1836 художник Тропинин В.А.</vt:lpstr>
      <vt:lpstr>«Всадница»</vt:lpstr>
      <vt:lpstr>«Полдень»</vt:lpstr>
      <vt:lpstr>Бивуак на кратере, Везувий. 1824</vt:lpstr>
      <vt:lpstr>Скалы и луна ночью. 1824</vt:lpstr>
      <vt:lpstr>Девушка, собирающая виноград в окрестностях Неаполя. 1827</vt:lpstr>
      <vt:lpstr>Голова девушки.  1830-е</vt:lpstr>
      <vt:lpstr>Горные охотники.  1835</vt:lpstr>
      <vt:lpstr>Греческое утро в Мираке. 1835</vt:lpstr>
      <vt:lpstr>Девушка в лесу.  1851-1852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Задание</vt:lpstr>
    </vt:vector>
  </TitlesOfParts>
  <Company>home_office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18</cp:revision>
  <dcterms:created xsi:type="dcterms:W3CDTF">2011-01-30T08:39:29Z</dcterms:created>
  <dcterms:modified xsi:type="dcterms:W3CDTF">2012-01-16T15:30:50Z</dcterms:modified>
</cp:coreProperties>
</file>