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256" r:id="rId2"/>
    <p:sldId id="261" r:id="rId3"/>
    <p:sldId id="277" r:id="rId4"/>
    <p:sldId id="287" r:id="rId5"/>
    <p:sldId id="257" r:id="rId6"/>
    <p:sldId id="258" r:id="rId7"/>
    <p:sldId id="274" r:id="rId8"/>
    <p:sldId id="263" r:id="rId9"/>
    <p:sldId id="264" r:id="rId10"/>
    <p:sldId id="265" r:id="rId11"/>
    <p:sldId id="266" r:id="rId12"/>
    <p:sldId id="268" r:id="rId13"/>
    <p:sldId id="269" r:id="rId14"/>
    <p:sldId id="282" r:id="rId15"/>
    <p:sldId id="270" r:id="rId16"/>
    <p:sldId id="271" r:id="rId17"/>
    <p:sldId id="273" r:id="rId18"/>
    <p:sldId id="275" r:id="rId19"/>
    <p:sldId id="260" r:id="rId20"/>
    <p:sldId id="276" r:id="rId21"/>
    <p:sldId id="278" r:id="rId22"/>
    <p:sldId id="262" r:id="rId23"/>
    <p:sldId id="279" r:id="rId24"/>
    <p:sldId id="280" r:id="rId25"/>
    <p:sldId id="267" r:id="rId26"/>
    <p:sldId id="281" r:id="rId27"/>
    <p:sldId id="283" r:id="rId28"/>
    <p:sldId id="286" r:id="rId29"/>
    <p:sldId id="285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411" autoAdjust="0"/>
    <p:restoredTop sz="94660"/>
  </p:normalViewPr>
  <p:slideViewPr>
    <p:cSldViewPr>
      <p:cViewPr>
        <p:scale>
          <a:sx n="57" d="100"/>
          <a:sy n="57" d="100"/>
        </p:scale>
        <p:origin x="-912" y="-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1" d="100"/>
        <a:sy n="41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F72BE6-F893-4244-BAD7-1EF50E88C8C6}" type="datetimeFigureOut">
              <a:rPr lang="ru-RU" smtClean="0"/>
              <a:pPr/>
              <a:t>23.05.2012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684417-31AD-4813-B629-EB2E4844B17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5AF16-0AC0-4602-AE5E-2415F0625DDF}" type="datetime1">
              <a:rPr lang="ru-RU" smtClean="0"/>
              <a:t>23.05.2012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МКОУ СОШ п.Кривцы  Копылова Л.А.</a:t>
            </a: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2B5D9-BDDD-42CD-856D-ACFFC33BB9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15BAA-EC4B-434D-A707-4384034EFE11}" type="datetime1">
              <a:rPr lang="ru-RU" smtClean="0"/>
              <a:t>23.05.2012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МКОУ СОШ п.Кривцы  Копылова Л.А.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2B5D9-BDDD-42CD-856D-ACFFC33BB9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D2B75-FBC8-41C2-85BE-1A5CD876D8A9}" type="datetime1">
              <a:rPr lang="ru-RU" smtClean="0"/>
              <a:t>23.05.2012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МКОУ СОШ п.Кривцы  Копылова Л.А.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2B5D9-BDDD-42CD-856D-ACFFC33BB9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0C445-0C7D-4412-AA19-7FB8186BF801}" type="datetime1">
              <a:rPr lang="ru-RU" smtClean="0"/>
              <a:t>23.05.2012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МКОУ СОШ п.Кривцы  Копылова Л.А.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2B5D9-BDDD-42CD-856D-ACFFC33BB9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D721A-E977-4CB0-B6D1-F67EF17CB839}" type="datetime1">
              <a:rPr lang="ru-RU" smtClean="0"/>
              <a:t>23.05.2012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МКОУ СОШ п.Кривцы  Копылова Л.А.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2B5D9-BDDD-42CD-856D-ACFFC33BB9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2DF36-F617-442F-BDDF-0C0CF71A227D}" type="datetime1">
              <a:rPr lang="ru-RU" smtClean="0"/>
              <a:t>23.05.2012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МКОУ СОШ п.Кривцы  Копылова Л.А.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2B5D9-BDDD-42CD-856D-ACFFC33BB9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E6EFC-CECE-4F06-85E5-E21E0548EEA6}" type="datetime1">
              <a:rPr lang="ru-RU" smtClean="0"/>
              <a:t>23.05.2012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МКОУ СОШ п.Кривцы  Копылова Л.А.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2B5D9-BDDD-42CD-856D-ACFFC33BB9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FDDD3-8595-46E5-BE1E-96DB9C025BA1}" type="datetime1">
              <a:rPr lang="ru-RU" smtClean="0"/>
              <a:t>23.05.2012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МКОУ СОШ п.Кривцы  Копылова Л.А.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2B5D9-BDDD-42CD-856D-ACFFC33BB9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08D8-2F1B-4D18-8371-92FAEEA39945}" type="datetime1">
              <a:rPr lang="ru-RU" smtClean="0"/>
              <a:t>23.05.2012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МКОУ СОШ п.Кривцы  Копылова Л.А.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2B5D9-BDDD-42CD-856D-ACFFC33BB9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EF2C7-E9D5-4FEC-8B1A-F5D429AC1ABD}" type="datetime1">
              <a:rPr lang="ru-RU" smtClean="0"/>
              <a:t>23.05.2012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МКОУ СОШ п.Кривцы  Копылова Л.А.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2B5D9-BDDD-42CD-856D-ACFFC33BB9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DB245-0EDA-490D-918A-F715E5CD9594}" type="datetime1">
              <a:rPr lang="ru-RU" smtClean="0"/>
              <a:t>23.05.2012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МКОУ СОШ п.Кривцы  Копылова Л.А.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932B5D9-BDDD-42CD-856D-ACFFC33BB9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11E63F5-9691-42A4-98AC-45A2911CED91}" type="datetime1">
              <a:rPr lang="ru-RU" smtClean="0"/>
              <a:t>23.05.2012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ru-RU" smtClean="0"/>
              <a:t>МКОУ СОШ п.Кривцы  Копылова Л.А.</a:t>
            </a: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932B5D9-BDDD-42CD-856D-ACFFC33BB99E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1.xml"/><Relationship Id="rId18" Type="http://schemas.openxmlformats.org/officeDocument/2006/relationships/slide" Target="slide21.xml"/><Relationship Id="rId26" Type="http://schemas.openxmlformats.org/officeDocument/2006/relationships/slide" Target="slide27.xml"/><Relationship Id="rId3" Type="http://schemas.openxmlformats.org/officeDocument/2006/relationships/slide" Target="slide4.xml"/><Relationship Id="rId21" Type="http://schemas.openxmlformats.org/officeDocument/2006/relationships/slide" Target="slide19.xml"/><Relationship Id="rId7" Type="http://schemas.openxmlformats.org/officeDocument/2006/relationships/slide" Target="slide8.xml"/><Relationship Id="rId12" Type="http://schemas.openxmlformats.org/officeDocument/2006/relationships/slide" Target="slide15.xml"/><Relationship Id="rId17" Type="http://schemas.openxmlformats.org/officeDocument/2006/relationships/slide" Target="slide16.xml"/><Relationship Id="rId25" Type="http://schemas.openxmlformats.org/officeDocument/2006/relationships/slide" Target="slide28.xml"/><Relationship Id="rId2" Type="http://schemas.openxmlformats.org/officeDocument/2006/relationships/slide" Target="slide3.xml"/><Relationship Id="rId16" Type="http://schemas.openxmlformats.org/officeDocument/2006/relationships/slide" Target="slide17.xml"/><Relationship Id="rId20" Type="http://schemas.openxmlformats.org/officeDocument/2006/relationships/slide" Target="slide20.xml"/><Relationship Id="rId29" Type="http://schemas.openxmlformats.org/officeDocument/2006/relationships/image" Target="../media/image2.emf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11" Type="http://schemas.openxmlformats.org/officeDocument/2006/relationships/slide" Target="slide14.xml"/><Relationship Id="rId24" Type="http://schemas.openxmlformats.org/officeDocument/2006/relationships/slide" Target="slide23.xml"/><Relationship Id="rId5" Type="http://schemas.openxmlformats.org/officeDocument/2006/relationships/slide" Target="slide10.xml"/><Relationship Id="rId15" Type="http://schemas.openxmlformats.org/officeDocument/2006/relationships/slide" Target="slide18.xml"/><Relationship Id="rId23" Type="http://schemas.openxmlformats.org/officeDocument/2006/relationships/slide" Target="slide24.xml"/><Relationship Id="rId28" Type="http://schemas.openxmlformats.org/officeDocument/2006/relationships/slide" Target="slide29.xml"/><Relationship Id="rId10" Type="http://schemas.openxmlformats.org/officeDocument/2006/relationships/slide" Target="slide13.xml"/><Relationship Id="rId19" Type="http://schemas.openxmlformats.org/officeDocument/2006/relationships/slide" Target="slide22.xml"/><Relationship Id="rId4" Type="http://schemas.openxmlformats.org/officeDocument/2006/relationships/slide" Target="slide5.xml"/><Relationship Id="rId9" Type="http://schemas.openxmlformats.org/officeDocument/2006/relationships/slide" Target="slide6.xml"/><Relationship Id="rId14" Type="http://schemas.openxmlformats.org/officeDocument/2006/relationships/slide" Target="slide12.xml"/><Relationship Id="rId22" Type="http://schemas.openxmlformats.org/officeDocument/2006/relationships/slide" Target="slide25.xml"/><Relationship Id="rId27" Type="http://schemas.openxmlformats.org/officeDocument/2006/relationships/slide" Target="slide2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www.i2r.ru/imgs/aldor/37260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642918"/>
            <a:ext cx="7772400" cy="3886226"/>
          </a:xfrm>
          <a:scene3d>
            <a:camera prst="orthographicFront"/>
            <a:lightRig rig="glow" dir="tl">
              <a:rot lat="0" lon="0" rev="5400000"/>
            </a:lightRig>
          </a:scene3d>
          <a:sp3d>
            <a:bevelT prst="relaxedInset"/>
          </a:sp3d>
        </p:spPr>
        <p:txBody>
          <a:bodyPr>
            <a:noAutofit/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8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ТУРНИР ЗНАТОКОВ ИНФОРМАТИКИ</a:t>
            </a:r>
            <a:endParaRPr lang="ru-RU" sz="8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Picture 6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286" y="857232"/>
            <a:ext cx="3095860" cy="228601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D91C3-6A6C-4F53-88D6-DB57D691328F}" type="datetime1">
              <a:rPr lang="ru-RU" smtClean="0"/>
              <a:t>23.05.2012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МКОУ СОШ п.Кривцы  Копылова Л.А.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1000108"/>
            <a:ext cx="85725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Что в переводе с английского означает слово компьютер"("калькулятор")? 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14876" y="4714884"/>
            <a:ext cx="35962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вычислитель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4" name="Кольцо 3">
            <a:hlinkClick r:id="rId2" action="ppaction://hlinksldjump"/>
          </p:cNvPr>
          <p:cNvSpPr/>
          <p:nvPr/>
        </p:nvSpPr>
        <p:spPr>
          <a:xfrm>
            <a:off x="8215338" y="6072206"/>
            <a:ext cx="571504" cy="500066"/>
          </a:xfrm>
          <a:prstGeom prst="donut">
            <a:avLst/>
          </a:prstGeom>
          <a:solidFill>
            <a:srgbClr val="00FFFF"/>
          </a:solidFill>
          <a:ln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C0257-AD3B-46D1-80F4-18CD7892A368}" type="datetime1">
              <a:rPr lang="ru-RU" smtClean="0"/>
              <a:t>23.05.2012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МКОУ СОШ п.Кривцы  Копылова Л.А.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7" descr="img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8324850" cy="303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9" descr="img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3500438"/>
            <a:ext cx="7715250" cy="285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Кольцо 3">
            <a:hlinkClick r:id="rId4" action="ppaction://hlinksldjump"/>
          </p:cNvPr>
          <p:cNvSpPr/>
          <p:nvPr/>
        </p:nvSpPr>
        <p:spPr>
          <a:xfrm>
            <a:off x="8215338" y="6072206"/>
            <a:ext cx="571504" cy="500066"/>
          </a:xfrm>
          <a:prstGeom prst="donut">
            <a:avLst/>
          </a:prstGeom>
          <a:solidFill>
            <a:srgbClr val="00FFFF"/>
          </a:solidFill>
          <a:ln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14876" y="2928934"/>
            <a:ext cx="2571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винчестер</a:t>
            </a:r>
            <a:endParaRPr lang="ru-RU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785786" y="6072206"/>
            <a:ext cx="2571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клавиатура</a:t>
            </a:r>
            <a:endParaRPr lang="ru-RU" sz="3200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511C8-B006-4367-A2B4-2DEF32B91D71}" type="datetime1">
              <a:rPr lang="ru-RU" smtClean="0"/>
              <a:t>23.05.2012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МКОУ СОШ п.Кривцы  Копылова Л.А.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1214422"/>
            <a:ext cx="81439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dirty="0" smtClean="0">
                <a:latin typeface="Bookman Old Style" pitchFamily="18" charset="0"/>
              </a:rPr>
              <a:t>Программист попал в армию. Какой вопрос он задаст офицеру на команду "По порядку номеров рассчитайся"</a:t>
            </a:r>
            <a:endParaRPr lang="ru-RU" sz="2800" dirty="0">
              <a:latin typeface="Bookman Old Style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14678" y="4857760"/>
            <a:ext cx="55018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Bookman Old Style" pitchFamily="18" charset="0"/>
              </a:rPr>
              <a:t>В какой системе счисления? </a:t>
            </a:r>
            <a:endParaRPr lang="ru-RU" sz="2800" dirty="0">
              <a:latin typeface="Bookman Old Style" pitchFamily="18" charset="0"/>
            </a:endParaRPr>
          </a:p>
        </p:txBody>
      </p:sp>
      <p:sp>
        <p:nvSpPr>
          <p:cNvPr id="4" name="Кольцо 3">
            <a:hlinkClick r:id="rId2" action="ppaction://hlinksldjump"/>
          </p:cNvPr>
          <p:cNvSpPr/>
          <p:nvPr/>
        </p:nvSpPr>
        <p:spPr>
          <a:xfrm>
            <a:off x="8215338" y="6072206"/>
            <a:ext cx="571504" cy="500066"/>
          </a:xfrm>
          <a:prstGeom prst="donut">
            <a:avLst/>
          </a:prstGeom>
          <a:solidFill>
            <a:srgbClr val="00FFFF"/>
          </a:solidFill>
          <a:ln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E110E-D6D6-4FEE-91F7-035E609BCBCE}" type="datetime1">
              <a:rPr lang="ru-RU" smtClean="0"/>
              <a:t>23.05.2012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МКОУ СОШ п.Кривцы  Копылова Л.А.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1142984"/>
            <a:ext cx="728667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Bookman Old Style" pitchFamily="18" charset="0"/>
              </a:rPr>
              <a:t>О какой компьютерной программе идет речь в песне:</a:t>
            </a:r>
            <a:br>
              <a:rPr lang="ru-RU" sz="3600" dirty="0" smtClean="0">
                <a:latin typeface="Bookman Old Style" pitchFamily="18" charset="0"/>
              </a:rPr>
            </a:br>
            <a:r>
              <a:rPr lang="ru-RU" sz="3600" dirty="0" smtClean="0">
                <a:latin typeface="Bookman Old Style" pitchFamily="18" charset="0"/>
              </a:rPr>
              <a:t>Он мне дорог с давних лет,</a:t>
            </a:r>
            <a:br>
              <a:rPr lang="ru-RU" sz="3600" dirty="0" smtClean="0">
                <a:latin typeface="Bookman Old Style" pitchFamily="18" charset="0"/>
              </a:rPr>
            </a:br>
            <a:r>
              <a:rPr lang="ru-RU" sz="3600" dirty="0" smtClean="0">
                <a:latin typeface="Bookman Old Style" pitchFamily="18" charset="0"/>
              </a:rPr>
              <a:t>И его милее нет,</a:t>
            </a:r>
            <a:br>
              <a:rPr lang="ru-RU" sz="3600" dirty="0" smtClean="0">
                <a:latin typeface="Bookman Old Style" pitchFamily="18" charset="0"/>
              </a:rPr>
            </a:br>
            <a:r>
              <a:rPr lang="ru-RU" sz="3600" dirty="0" smtClean="0">
                <a:latin typeface="Bookman Old Style" pitchFamily="18" charset="0"/>
              </a:rPr>
              <a:t>Этих окон негасимый свет.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00166" y="4786322"/>
            <a:ext cx="70054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Bookman Old Style" pitchFamily="18" charset="0"/>
              </a:rPr>
              <a:t>Операционная система Windows</a:t>
            </a:r>
            <a:endParaRPr lang="ru-RU" sz="3200" dirty="0">
              <a:latin typeface="Bookman Old Style" pitchFamily="18" charset="0"/>
            </a:endParaRPr>
          </a:p>
        </p:txBody>
      </p:sp>
      <p:sp>
        <p:nvSpPr>
          <p:cNvPr id="4" name="Кольцо 3">
            <a:hlinkClick r:id="rId2" action="ppaction://hlinksldjump"/>
          </p:cNvPr>
          <p:cNvSpPr/>
          <p:nvPr/>
        </p:nvSpPr>
        <p:spPr>
          <a:xfrm>
            <a:off x="8215338" y="6072206"/>
            <a:ext cx="571504" cy="500066"/>
          </a:xfrm>
          <a:prstGeom prst="donut">
            <a:avLst/>
          </a:prstGeom>
          <a:solidFill>
            <a:srgbClr val="00FFFF"/>
          </a:solidFill>
          <a:ln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7101-1072-479D-9BC2-F80C491BC8E9}" type="datetime1">
              <a:rPr lang="ru-RU" smtClean="0"/>
              <a:t>23.05.2012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МКОУ СОШ п.Кривцы  Копылова Л.А.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2071678"/>
            <a:ext cx="3933064" cy="40626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indent="-742950">
              <a:buFont typeface="+mj-lt"/>
              <a:buAutoNum type="arabicPeriod"/>
              <a:defRPr/>
            </a:pPr>
            <a:r>
              <a:rPr lang="ru-RU" sz="3200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latin typeface="Arial"/>
                <a:cs typeface="Arial"/>
              </a:rPr>
              <a:t>ФИРОЦМНИАЯ</a:t>
            </a:r>
            <a:endParaRPr lang="ru-RU" sz="3200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latin typeface="Arial"/>
              <a:cs typeface="Arial"/>
            </a:endParaRPr>
          </a:p>
          <a:p>
            <a:pPr marL="342900" indent="-342900">
              <a:buFont typeface="+mj-lt"/>
              <a:buAutoNum type="arabicPeriod"/>
              <a:defRPr/>
            </a:pPr>
            <a:endParaRPr lang="ru-RU" sz="1200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latin typeface="Arial"/>
              <a:cs typeface="Arial"/>
            </a:endParaRPr>
          </a:p>
          <a:p>
            <a:pPr marL="742950" indent="-742950">
              <a:buFont typeface="+mj-lt"/>
              <a:buAutoNum type="arabicPeriod"/>
              <a:defRPr/>
            </a:pPr>
            <a:r>
              <a:rPr lang="ru-RU" sz="32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ПЮТЬМОКЕР</a:t>
            </a:r>
          </a:p>
          <a:p>
            <a:pPr marL="342900" indent="-342900">
              <a:buFont typeface="+mj-lt"/>
              <a:buAutoNum type="arabicPeriod"/>
              <a:defRPr/>
            </a:pPr>
            <a:endParaRPr lang="ru-RU" sz="1200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latin typeface="Arial"/>
              <a:cs typeface="Arial"/>
            </a:endParaRPr>
          </a:p>
          <a:p>
            <a:pPr marL="742950" indent="-742950">
              <a:buFont typeface="+mj-lt"/>
              <a:buAutoNum type="arabicPeriod"/>
              <a:defRPr/>
            </a:pPr>
            <a:r>
              <a:rPr lang="ru-RU" sz="32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latin typeface="Arial"/>
                <a:cs typeface="Arial"/>
              </a:rPr>
              <a:t>РИНПЕРТ</a:t>
            </a:r>
          </a:p>
          <a:p>
            <a:pPr marL="342900" indent="-342900">
              <a:buFont typeface="+mj-lt"/>
              <a:buAutoNum type="arabicPeriod"/>
              <a:defRPr/>
            </a:pPr>
            <a:endParaRPr lang="ru-RU" sz="1200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latin typeface="Arial"/>
              <a:cs typeface="Arial"/>
            </a:endParaRPr>
          </a:p>
          <a:p>
            <a:pPr marL="742950" indent="-742950">
              <a:buFont typeface="+mj-lt"/>
              <a:buAutoNum type="arabicPeriod"/>
              <a:defRPr/>
            </a:pPr>
            <a:r>
              <a:rPr lang="ru-RU" sz="32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ОТИРМОН</a:t>
            </a:r>
          </a:p>
          <a:p>
            <a:pPr marL="342900" indent="-342900">
              <a:buFont typeface="+mj-lt"/>
              <a:buAutoNum type="arabicPeriod"/>
              <a:defRPr/>
            </a:pPr>
            <a:endParaRPr lang="ru-RU" sz="1200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latin typeface="Arial"/>
              <a:cs typeface="Arial"/>
            </a:endParaRPr>
          </a:p>
          <a:p>
            <a:pPr marL="742950" indent="-742950">
              <a:buFont typeface="+mj-lt"/>
              <a:buAutoNum type="arabicPeriod"/>
              <a:defRPr/>
            </a:pPr>
            <a:r>
              <a:rPr lang="ru-RU" sz="32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АКЕСРН</a:t>
            </a:r>
          </a:p>
          <a:p>
            <a:pPr marL="342900" indent="-342900">
              <a:buFont typeface="+mj-lt"/>
              <a:buAutoNum type="arabicPeriod"/>
              <a:defRPr/>
            </a:pPr>
            <a:endParaRPr lang="ru-RU" sz="1200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latin typeface="Arial"/>
              <a:cs typeface="Arial"/>
            </a:endParaRPr>
          </a:p>
          <a:p>
            <a:pPr marL="742950" indent="-742950">
              <a:buFont typeface="+mj-lt"/>
              <a:buAutoNum type="arabicPeriod"/>
              <a:defRPr/>
            </a:pPr>
            <a:r>
              <a:rPr lang="ru-RU" sz="32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ВЛАТАРИКАУ</a:t>
            </a:r>
            <a:endParaRPr lang="ru-RU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428596" y="500042"/>
            <a:ext cx="77867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Bookman Old Style" pitchFamily="18" charset="0"/>
              </a:rPr>
              <a:t>Составьте из этих букв слова, связанные с информатикой</a:t>
            </a:r>
            <a:endParaRPr lang="ru-RU" sz="2800" dirty="0"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57818" y="2071678"/>
            <a:ext cx="3187283" cy="40626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CC3300"/>
                </a:solidFill>
                <a:latin typeface="Arial"/>
                <a:cs typeface="Arial"/>
              </a:rPr>
              <a:t>ИНФОРМАЦИЯ</a:t>
            </a:r>
          </a:p>
          <a:p>
            <a:pPr>
              <a:defRPr/>
            </a:pPr>
            <a:endParaRPr lang="ru-RU" sz="1200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CC3300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lang="ru-RU" sz="32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CC3300"/>
                </a:solidFill>
                <a:latin typeface="Arial"/>
                <a:cs typeface="Arial"/>
              </a:rPr>
              <a:t>КОМПЬЮТЕР</a:t>
            </a:r>
          </a:p>
          <a:p>
            <a:pPr>
              <a:defRPr/>
            </a:pPr>
            <a:endParaRPr lang="ru-RU" sz="1200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CC3300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lang="ru-RU" sz="32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CC3300"/>
                </a:solidFill>
                <a:latin typeface="Arial"/>
                <a:cs typeface="Arial"/>
              </a:rPr>
              <a:t>ПРИНТЕР</a:t>
            </a:r>
          </a:p>
          <a:p>
            <a:pPr>
              <a:defRPr/>
            </a:pPr>
            <a:endParaRPr lang="ru-RU" sz="1200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CC3300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lang="ru-RU" sz="32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CC3300"/>
                </a:solidFill>
                <a:latin typeface="Arial"/>
                <a:cs typeface="Arial"/>
              </a:rPr>
              <a:t>МОНИТОР</a:t>
            </a:r>
          </a:p>
          <a:p>
            <a:pPr>
              <a:defRPr/>
            </a:pPr>
            <a:endParaRPr lang="ru-RU" sz="1200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CC3300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lang="ru-RU" sz="32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CC3300"/>
                </a:solidFill>
                <a:latin typeface="Arial"/>
                <a:cs typeface="Arial"/>
              </a:rPr>
              <a:t>СКАНЕР</a:t>
            </a:r>
          </a:p>
          <a:p>
            <a:pPr>
              <a:defRPr/>
            </a:pPr>
            <a:endParaRPr lang="ru-RU" sz="1200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CC3300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lang="ru-RU" sz="32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CC3300"/>
                </a:solidFill>
                <a:latin typeface="Arial"/>
                <a:cs typeface="Arial"/>
              </a:rPr>
              <a:t>КЛАВИАТУРА</a:t>
            </a:r>
            <a:endParaRPr lang="ru-RU" sz="3200" dirty="0">
              <a:solidFill>
                <a:srgbClr val="CC3300"/>
              </a:solidFill>
            </a:endParaRPr>
          </a:p>
        </p:txBody>
      </p:sp>
      <p:sp>
        <p:nvSpPr>
          <p:cNvPr id="5" name="Кольцо 4">
            <a:hlinkClick r:id="rId2" action="ppaction://hlinksldjump"/>
          </p:cNvPr>
          <p:cNvSpPr/>
          <p:nvPr/>
        </p:nvSpPr>
        <p:spPr>
          <a:xfrm>
            <a:off x="8215338" y="6072206"/>
            <a:ext cx="571504" cy="500066"/>
          </a:xfrm>
          <a:prstGeom prst="donut">
            <a:avLst/>
          </a:prstGeom>
          <a:solidFill>
            <a:srgbClr val="00FFFF"/>
          </a:solidFill>
          <a:ln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95392-3217-42CC-BED8-74CEA12CC1C2}" type="datetime1">
              <a:rPr lang="ru-RU" smtClean="0"/>
              <a:t>23.05.2012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МКОУ СОШ п.Кривцы  Копылова Л.А.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1285860"/>
            <a:ext cx="821537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Bookman Old Style" pitchFamily="18" charset="0"/>
              </a:rPr>
              <a:t>Какая связь между городом в Англии, ружьем калибра 30х30 и одним из элементов компьютера? </a:t>
            </a:r>
            <a:endParaRPr lang="ru-RU" sz="3200" dirty="0">
              <a:latin typeface="Bookman Old Style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47150" y="4071942"/>
            <a:ext cx="8396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Bookman Old Style" pitchFamily="18" charset="0"/>
              </a:rPr>
              <a:t>Все они связаны со словом "винчестер"</a:t>
            </a:r>
            <a:endParaRPr lang="ru-RU" sz="3200" dirty="0">
              <a:latin typeface="Bookman Old Style" pitchFamily="18" charset="0"/>
            </a:endParaRPr>
          </a:p>
        </p:txBody>
      </p:sp>
      <p:sp>
        <p:nvSpPr>
          <p:cNvPr id="4" name="Кольцо 3">
            <a:hlinkClick r:id="rId2" action="ppaction://hlinksldjump"/>
          </p:cNvPr>
          <p:cNvSpPr/>
          <p:nvPr/>
        </p:nvSpPr>
        <p:spPr>
          <a:xfrm>
            <a:off x="8215338" y="6072206"/>
            <a:ext cx="571504" cy="500066"/>
          </a:xfrm>
          <a:prstGeom prst="donut">
            <a:avLst/>
          </a:prstGeom>
          <a:solidFill>
            <a:srgbClr val="00FFFF"/>
          </a:solidFill>
          <a:ln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3E692-FAFC-480A-B97D-008040E58052}" type="datetime1">
              <a:rPr lang="ru-RU" smtClean="0"/>
              <a:t>23.05.2012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МКОУ СОШ п.Кривцы  Копылова Л.А.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1214422"/>
            <a:ext cx="77153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Bookman Old Style" pitchFamily="18" charset="0"/>
              </a:rPr>
              <a:t>Что общего между папирусом, берестяной грамотой, книгой и дискетой?  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14678" y="3929066"/>
            <a:ext cx="56541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Bookman Old Style" pitchFamily="18" charset="0"/>
              </a:rPr>
              <a:t>Хранение информации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4" name="Кольцо 3">
            <a:hlinkClick r:id="rId2" action="ppaction://hlinksldjump"/>
          </p:cNvPr>
          <p:cNvSpPr/>
          <p:nvPr/>
        </p:nvSpPr>
        <p:spPr>
          <a:xfrm>
            <a:off x="8215338" y="6072206"/>
            <a:ext cx="571504" cy="500066"/>
          </a:xfrm>
          <a:prstGeom prst="donut">
            <a:avLst/>
          </a:prstGeom>
          <a:solidFill>
            <a:srgbClr val="00FFFF"/>
          </a:solidFill>
          <a:ln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5BA3D-EA6E-40B3-997C-7086DA82CA7F}" type="datetime1">
              <a:rPr lang="ru-RU" smtClean="0"/>
              <a:t>23.05.2012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МКОУ СОШ п.Кривцы  Копылова Л.А.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1285860"/>
            <a:ext cx="814393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dirty="0" smtClean="0">
                <a:latin typeface="Bookman Old Style" pitchFamily="18" charset="0"/>
              </a:rPr>
              <a:t>Точное и понятное предписание исполнителю совершить определенную последовательность действий называется ...</a:t>
            </a:r>
          </a:p>
          <a:p>
            <a:pPr lvl="0"/>
            <a:r>
              <a:rPr lang="ru-RU" sz="3200" dirty="0" smtClean="0">
                <a:latin typeface="Bookman Old Style" pitchFamily="18" charset="0"/>
              </a:rPr>
              <a:t> а) программой</a:t>
            </a:r>
          </a:p>
          <a:p>
            <a:pPr lvl="0"/>
            <a:r>
              <a:rPr lang="ru-RU" sz="3200" dirty="0" smtClean="0">
                <a:latin typeface="Bookman Old Style" pitchFamily="18" charset="0"/>
              </a:rPr>
              <a:t> б) исполнителем </a:t>
            </a:r>
          </a:p>
          <a:p>
            <a:pPr lvl="0"/>
            <a:r>
              <a:rPr lang="ru-RU" sz="3200" dirty="0" smtClean="0">
                <a:latin typeface="Bookman Old Style" pitchFamily="18" charset="0"/>
              </a:rPr>
              <a:t> в) алгоритмом </a:t>
            </a:r>
          </a:p>
          <a:p>
            <a:pPr lvl="0"/>
            <a:r>
              <a:rPr lang="ru-RU" sz="3200" dirty="0" smtClean="0">
                <a:latin typeface="Bookman Old Style" pitchFamily="18" charset="0"/>
              </a:rPr>
              <a:t> г) правилом </a:t>
            </a:r>
          </a:p>
          <a:p>
            <a:endParaRPr lang="ru-RU" sz="3200" dirty="0"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57554" y="5929330"/>
            <a:ext cx="29963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dirty="0" smtClean="0">
                <a:latin typeface="Bookman Old Style" pitchFamily="18" charset="0"/>
              </a:rPr>
              <a:t> в) алгоритмом </a:t>
            </a:r>
          </a:p>
        </p:txBody>
      </p:sp>
      <p:sp>
        <p:nvSpPr>
          <p:cNvPr id="5" name="Кольцо 4">
            <a:hlinkClick r:id="rId2" action="ppaction://hlinksldjump"/>
          </p:cNvPr>
          <p:cNvSpPr/>
          <p:nvPr/>
        </p:nvSpPr>
        <p:spPr>
          <a:xfrm>
            <a:off x="8215338" y="6072206"/>
            <a:ext cx="571504" cy="500066"/>
          </a:xfrm>
          <a:prstGeom prst="donut">
            <a:avLst/>
          </a:prstGeom>
          <a:solidFill>
            <a:srgbClr val="00FFFF"/>
          </a:solidFill>
          <a:ln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8669C-939A-48D5-B32F-3D0673FC952F}" type="datetime1">
              <a:rPr lang="ru-RU" smtClean="0"/>
              <a:t>23.05.2012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МКОУ СОШ п.Кривцы  Копылова Л.А.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928670"/>
            <a:ext cx="764386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Bookman Old Style" pitchFamily="18" charset="0"/>
              </a:rPr>
              <a:t>Во время выполнения программа хранится в:</a:t>
            </a:r>
          </a:p>
          <a:p>
            <a:endParaRPr lang="ru-RU" sz="3600" dirty="0" smtClean="0">
              <a:latin typeface="Bookman Old Style" pitchFamily="18" charset="0"/>
            </a:endParaRPr>
          </a:p>
          <a:p>
            <a:pPr lvl="0"/>
            <a:r>
              <a:rPr lang="ru-RU" sz="3600" dirty="0" smtClean="0">
                <a:latin typeface="Bookman Old Style" pitchFamily="18" charset="0"/>
              </a:rPr>
              <a:t>а) клавиатуре </a:t>
            </a:r>
          </a:p>
          <a:p>
            <a:pPr lvl="0"/>
            <a:r>
              <a:rPr lang="ru-RU" sz="3600" dirty="0" smtClean="0">
                <a:latin typeface="Bookman Old Style" pitchFamily="18" charset="0"/>
              </a:rPr>
              <a:t>б) процессоре </a:t>
            </a:r>
          </a:p>
          <a:p>
            <a:pPr lvl="0"/>
            <a:r>
              <a:rPr lang="ru-RU" sz="3600" dirty="0" smtClean="0">
                <a:latin typeface="Bookman Old Style" pitchFamily="18" charset="0"/>
              </a:rPr>
              <a:t>в) оперативной памяти </a:t>
            </a:r>
          </a:p>
          <a:p>
            <a:pPr lvl="0"/>
            <a:r>
              <a:rPr lang="ru-RU" sz="3600" dirty="0" smtClean="0">
                <a:latin typeface="Bookman Old Style" pitchFamily="18" charset="0"/>
              </a:rPr>
              <a:t>г) мониторе 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00430" y="5000636"/>
            <a:ext cx="51828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dirty="0" smtClean="0">
                <a:latin typeface="Bookman Old Style" pitchFamily="18" charset="0"/>
              </a:rPr>
              <a:t>в) оперативной памяти </a:t>
            </a:r>
          </a:p>
        </p:txBody>
      </p:sp>
      <p:sp>
        <p:nvSpPr>
          <p:cNvPr id="4" name="Кольцо 3">
            <a:hlinkClick r:id="rId2" action="ppaction://hlinksldjump"/>
          </p:cNvPr>
          <p:cNvSpPr/>
          <p:nvPr/>
        </p:nvSpPr>
        <p:spPr>
          <a:xfrm>
            <a:off x="8215338" y="6072206"/>
            <a:ext cx="571504" cy="500066"/>
          </a:xfrm>
          <a:prstGeom prst="donut">
            <a:avLst/>
          </a:prstGeom>
          <a:solidFill>
            <a:srgbClr val="00FFFF"/>
          </a:solidFill>
          <a:ln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B0DE1-F14C-4B21-BC43-9781A5717BDB}" type="datetime1">
              <a:rPr lang="ru-RU" smtClean="0"/>
              <a:t>23.05.2012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МКОУ СОШ п.Кривцы  Копылова Л.А.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5" descr="img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071546"/>
            <a:ext cx="7072362" cy="1909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9" descr="img1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3857628"/>
            <a:ext cx="7643866" cy="1806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2857488" y="3071810"/>
            <a:ext cx="2714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алгоритм</a:t>
            </a:r>
            <a:endParaRPr lang="ru-RU" sz="3600" dirty="0"/>
          </a:p>
        </p:txBody>
      </p:sp>
      <p:sp>
        <p:nvSpPr>
          <p:cNvPr id="15" name="TextBox 14"/>
          <p:cNvSpPr txBox="1"/>
          <p:nvPr/>
        </p:nvSpPr>
        <p:spPr>
          <a:xfrm>
            <a:off x="2643174" y="5929330"/>
            <a:ext cx="45005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обработка</a:t>
            </a:r>
            <a:endParaRPr lang="ru-RU" sz="3600" dirty="0"/>
          </a:p>
        </p:txBody>
      </p:sp>
      <p:sp>
        <p:nvSpPr>
          <p:cNvPr id="16" name="Кольцо 15">
            <a:hlinkClick r:id="rId4" action="ppaction://hlinksldjump"/>
          </p:cNvPr>
          <p:cNvSpPr/>
          <p:nvPr/>
        </p:nvSpPr>
        <p:spPr>
          <a:xfrm>
            <a:off x="8215338" y="6072206"/>
            <a:ext cx="571504" cy="500066"/>
          </a:xfrm>
          <a:prstGeom prst="donut">
            <a:avLst/>
          </a:prstGeom>
          <a:solidFill>
            <a:srgbClr val="00FFFF"/>
          </a:solidFill>
          <a:ln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43DA2-3125-4668-82E9-3D62A4CF52BD}" type="datetime1">
              <a:rPr lang="ru-RU" smtClean="0"/>
              <a:t>23.05.2012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МКОУ СОШ п.Кривцы  Копылова Л.А.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Группа 40"/>
          <p:cNvGrpSpPr/>
          <p:nvPr/>
        </p:nvGrpSpPr>
        <p:grpSpPr>
          <a:xfrm>
            <a:off x="285720" y="2714620"/>
            <a:ext cx="1000132" cy="923330"/>
            <a:chOff x="285720" y="2714620"/>
            <a:chExt cx="1000132" cy="923330"/>
          </a:xfrm>
        </p:grpSpPr>
        <p:sp>
          <p:nvSpPr>
            <p:cNvPr id="4" name="Скругленный прямоугольник 3">
              <a:hlinkClick r:id="rId2" action="ppaction://hlinksldjump"/>
            </p:cNvPr>
            <p:cNvSpPr/>
            <p:nvPr/>
          </p:nvSpPr>
          <p:spPr>
            <a:xfrm>
              <a:off x="285720" y="2857496"/>
              <a:ext cx="1000132" cy="714380"/>
            </a:xfrm>
            <a:prstGeom prst="roundRect">
              <a:avLst/>
            </a:prstGeom>
            <a:solidFill>
              <a:srgbClr val="0000FF"/>
            </a:solidFill>
            <a:ln>
              <a:solidFill>
                <a:srgbClr val="FFFF00"/>
              </a:solidFill>
            </a:ln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571472" y="2714620"/>
              <a:ext cx="285752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hlinkClick r:id="rId2" action="ppaction://hlinksldjump"/>
                </a:rPr>
                <a:t>1</a:t>
              </a:r>
              <a:endParaRPr lang="ru-RU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57" name="Группа 56"/>
          <p:cNvGrpSpPr/>
          <p:nvPr/>
        </p:nvGrpSpPr>
        <p:grpSpPr>
          <a:xfrm>
            <a:off x="785786" y="1928802"/>
            <a:ext cx="1000132" cy="923330"/>
            <a:chOff x="785786" y="1928802"/>
            <a:chExt cx="1000132" cy="923330"/>
          </a:xfrm>
        </p:grpSpPr>
        <p:sp>
          <p:nvSpPr>
            <p:cNvPr id="11" name="Скругленный прямоугольник 10">
              <a:hlinkClick r:id="rId3" action="ppaction://hlinksldjump"/>
            </p:cNvPr>
            <p:cNvSpPr/>
            <p:nvPr/>
          </p:nvSpPr>
          <p:spPr>
            <a:xfrm>
              <a:off x="785786" y="2000240"/>
              <a:ext cx="1000132" cy="714380"/>
            </a:xfrm>
            <a:prstGeom prst="roundRect">
              <a:avLst/>
            </a:prstGeom>
            <a:solidFill>
              <a:srgbClr val="0000FF"/>
            </a:solidFill>
            <a:ln>
              <a:solidFill>
                <a:srgbClr val="FFFF00"/>
              </a:solidFill>
            </a:ln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1142976" y="1928802"/>
              <a:ext cx="285752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hlinkClick r:id="rId3" action="ppaction://hlinksldjump"/>
                </a:rPr>
                <a:t>2</a:t>
              </a:r>
              <a:endParaRPr lang="ru-RU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58" name="Группа 57"/>
          <p:cNvGrpSpPr/>
          <p:nvPr/>
        </p:nvGrpSpPr>
        <p:grpSpPr>
          <a:xfrm>
            <a:off x="1214414" y="1000108"/>
            <a:ext cx="1000132" cy="923330"/>
            <a:chOff x="1214414" y="1000108"/>
            <a:chExt cx="1000132" cy="923330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1214414" y="1142984"/>
              <a:ext cx="1000132" cy="714380"/>
            </a:xfrm>
            <a:prstGeom prst="roundRect">
              <a:avLst/>
            </a:prstGeom>
            <a:solidFill>
              <a:srgbClr val="0000FF"/>
            </a:solidFill>
            <a:ln>
              <a:solidFill>
                <a:srgbClr val="FFFF00"/>
              </a:solidFill>
            </a:ln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31">
              <a:hlinkClick r:id="rId4" action="ppaction://hlinksldjump"/>
            </p:cNvPr>
            <p:cNvSpPr/>
            <p:nvPr/>
          </p:nvSpPr>
          <p:spPr>
            <a:xfrm>
              <a:off x="1571604" y="1000108"/>
              <a:ext cx="285752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hlinkClick r:id="rId4" action="ppaction://hlinksldjump"/>
                </a:rPr>
                <a:t>3</a:t>
              </a:r>
              <a:endParaRPr lang="ru-RU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63" name="Группа 62"/>
          <p:cNvGrpSpPr/>
          <p:nvPr/>
        </p:nvGrpSpPr>
        <p:grpSpPr>
          <a:xfrm>
            <a:off x="2500298" y="3571876"/>
            <a:ext cx="1000132" cy="923330"/>
            <a:chOff x="2500298" y="3571876"/>
            <a:chExt cx="1000132" cy="923330"/>
          </a:xfrm>
        </p:grpSpPr>
        <p:sp>
          <p:nvSpPr>
            <p:cNvPr id="24" name="Скругленный прямоугольник 23"/>
            <p:cNvSpPr/>
            <p:nvPr/>
          </p:nvSpPr>
          <p:spPr>
            <a:xfrm>
              <a:off x="2500298" y="3643314"/>
              <a:ext cx="1000132" cy="714380"/>
            </a:xfrm>
            <a:prstGeom prst="roundRect">
              <a:avLst/>
            </a:prstGeom>
            <a:solidFill>
              <a:srgbClr val="0000FF"/>
            </a:solidFill>
            <a:ln>
              <a:solidFill>
                <a:srgbClr val="FFFF00"/>
              </a:solidFill>
            </a:ln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>
              <a:hlinkClick r:id="rId5" action="ppaction://hlinksldjump"/>
            </p:cNvPr>
            <p:cNvSpPr/>
            <p:nvPr/>
          </p:nvSpPr>
          <p:spPr>
            <a:xfrm>
              <a:off x="2786050" y="3571876"/>
              <a:ext cx="285752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hlinkClick r:id="rId5" action="ppaction://hlinksldjump"/>
                </a:rPr>
                <a:t>8</a:t>
              </a:r>
              <a:endParaRPr lang="ru-RU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2428860" y="2643182"/>
            <a:ext cx="1000132" cy="923330"/>
            <a:chOff x="2428860" y="2643182"/>
            <a:chExt cx="1000132" cy="923330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2428860" y="2786058"/>
              <a:ext cx="1000132" cy="714380"/>
            </a:xfrm>
            <a:prstGeom prst="roundRect">
              <a:avLst/>
            </a:prstGeom>
            <a:solidFill>
              <a:srgbClr val="0000FF"/>
            </a:solidFill>
            <a:ln>
              <a:solidFill>
                <a:srgbClr val="FFFF00"/>
              </a:solidFill>
            </a:ln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>
              <a:hlinkClick r:id="rId6" action="ppaction://hlinksldjump"/>
            </p:cNvPr>
            <p:cNvSpPr/>
            <p:nvPr/>
          </p:nvSpPr>
          <p:spPr>
            <a:xfrm>
              <a:off x="2714612" y="2643182"/>
              <a:ext cx="357190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hlinkClick r:id="rId6" action="ppaction://hlinksldjump"/>
                </a:rPr>
                <a:t>7</a:t>
              </a:r>
              <a:endParaRPr lang="ru-RU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61" name="Группа 60"/>
          <p:cNvGrpSpPr/>
          <p:nvPr/>
        </p:nvGrpSpPr>
        <p:grpSpPr>
          <a:xfrm>
            <a:off x="2428860" y="1928802"/>
            <a:ext cx="1000132" cy="923330"/>
            <a:chOff x="2428860" y="1928802"/>
            <a:chExt cx="1000132" cy="923330"/>
          </a:xfrm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2428860" y="1928802"/>
              <a:ext cx="1000132" cy="714380"/>
            </a:xfrm>
            <a:prstGeom prst="roundRect">
              <a:avLst/>
            </a:prstGeom>
            <a:solidFill>
              <a:srgbClr val="0000FF"/>
            </a:solidFill>
            <a:ln>
              <a:solidFill>
                <a:srgbClr val="FFFF00"/>
              </a:solidFill>
            </a:ln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Прямоугольник 34">
              <a:hlinkClick r:id="rId7" action="ppaction://hlinksldjump"/>
            </p:cNvPr>
            <p:cNvSpPr/>
            <p:nvPr/>
          </p:nvSpPr>
          <p:spPr>
            <a:xfrm>
              <a:off x="2714612" y="1928802"/>
              <a:ext cx="285752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hlinkClick r:id="rId7" action="ppaction://hlinksldjump"/>
                </a:rPr>
                <a:t>6</a:t>
              </a:r>
              <a:endParaRPr lang="ru-RU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60" name="Группа 59"/>
          <p:cNvGrpSpPr/>
          <p:nvPr/>
        </p:nvGrpSpPr>
        <p:grpSpPr>
          <a:xfrm>
            <a:off x="2357422" y="1000108"/>
            <a:ext cx="1000132" cy="923330"/>
            <a:chOff x="2357422" y="1000108"/>
            <a:chExt cx="1000132" cy="923330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2357422" y="1142984"/>
              <a:ext cx="1000132" cy="714380"/>
            </a:xfrm>
            <a:prstGeom prst="roundRect">
              <a:avLst/>
            </a:prstGeom>
            <a:solidFill>
              <a:srgbClr val="0000FF"/>
            </a:solidFill>
            <a:ln>
              <a:solidFill>
                <a:srgbClr val="FFFF00"/>
              </a:solidFill>
            </a:ln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Прямоугольник 35">
              <a:hlinkClick r:id="rId8" action="ppaction://hlinksldjump"/>
            </p:cNvPr>
            <p:cNvSpPr/>
            <p:nvPr/>
          </p:nvSpPr>
          <p:spPr>
            <a:xfrm>
              <a:off x="2714612" y="1000108"/>
              <a:ext cx="285752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hlinkClick r:id="rId8" action="ppaction://hlinksldjump"/>
                </a:rPr>
                <a:t>5</a:t>
              </a:r>
              <a:endParaRPr lang="ru-RU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1857356" y="0"/>
            <a:ext cx="1000132" cy="1000108"/>
            <a:chOff x="1857356" y="0"/>
            <a:chExt cx="1000132" cy="1000108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1857356" y="285728"/>
              <a:ext cx="1000132" cy="714380"/>
            </a:xfrm>
            <a:prstGeom prst="roundRect">
              <a:avLst/>
            </a:prstGeom>
            <a:solidFill>
              <a:srgbClr val="0000FF"/>
            </a:solidFill>
            <a:ln>
              <a:solidFill>
                <a:srgbClr val="FFFF00"/>
              </a:solidFill>
            </a:ln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>
              <a:hlinkClick r:id="rId9" action="ppaction://hlinksldjump"/>
            </p:cNvPr>
            <p:cNvSpPr/>
            <p:nvPr/>
          </p:nvSpPr>
          <p:spPr>
            <a:xfrm>
              <a:off x="2214546" y="0"/>
              <a:ext cx="285752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hlinkClick r:id="rId9" action="ppaction://hlinksldjump"/>
                </a:rPr>
                <a:t>4</a:t>
              </a:r>
              <a:endParaRPr lang="ru-RU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66" name="Группа 65"/>
          <p:cNvGrpSpPr/>
          <p:nvPr/>
        </p:nvGrpSpPr>
        <p:grpSpPr>
          <a:xfrm>
            <a:off x="1285852" y="5934670"/>
            <a:ext cx="1143008" cy="923330"/>
            <a:chOff x="1285852" y="5934670"/>
            <a:chExt cx="1143008" cy="923330"/>
          </a:xfrm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1357290" y="6143620"/>
              <a:ext cx="1000132" cy="714380"/>
            </a:xfrm>
            <a:prstGeom prst="roundRect">
              <a:avLst/>
            </a:prstGeom>
            <a:solidFill>
              <a:srgbClr val="0000FF"/>
            </a:solidFill>
            <a:ln>
              <a:solidFill>
                <a:srgbClr val="FFFF00"/>
              </a:solidFill>
            </a:ln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Прямоугольник 37">
              <a:hlinkClick r:id="rId10" action="ppaction://hlinksldjump"/>
            </p:cNvPr>
            <p:cNvSpPr/>
            <p:nvPr/>
          </p:nvSpPr>
          <p:spPr>
            <a:xfrm>
              <a:off x="1285852" y="5934670"/>
              <a:ext cx="1143008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hlinkClick r:id="rId10" action="ppaction://hlinksldjump"/>
                </a:rPr>
                <a:t>11</a:t>
              </a:r>
              <a:endParaRPr lang="ru-RU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67" name="Группа 66"/>
          <p:cNvGrpSpPr/>
          <p:nvPr/>
        </p:nvGrpSpPr>
        <p:grpSpPr>
          <a:xfrm>
            <a:off x="2357422" y="5934670"/>
            <a:ext cx="1214446" cy="923330"/>
            <a:chOff x="2357422" y="5934670"/>
            <a:chExt cx="1214446" cy="923330"/>
          </a:xfrm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2500298" y="6143620"/>
              <a:ext cx="1000132" cy="714380"/>
            </a:xfrm>
            <a:prstGeom prst="roundRect">
              <a:avLst/>
            </a:prstGeom>
            <a:solidFill>
              <a:srgbClr val="0000FF"/>
            </a:solidFill>
            <a:ln>
              <a:solidFill>
                <a:srgbClr val="FFFF00"/>
              </a:solidFill>
            </a:ln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Прямоугольник 38">
              <a:hlinkClick r:id="rId11" action="ppaction://hlinksldjump"/>
            </p:cNvPr>
            <p:cNvSpPr/>
            <p:nvPr/>
          </p:nvSpPr>
          <p:spPr>
            <a:xfrm>
              <a:off x="2357422" y="5934670"/>
              <a:ext cx="1214446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hlinkClick r:id="rId11" action="ppaction://hlinksldjump"/>
                </a:rPr>
                <a:t>12</a:t>
              </a:r>
              <a:endParaRPr lang="ru-RU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68" name="Группа 67"/>
          <p:cNvGrpSpPr/>
          <p:nvPr/>
        </p:nvGrpSpPr>
        <p:grpSpPr>
          <a:xfrm>
            <a:off x="3643306" y="5934670"/>
            <a:ext cx="1071570" cy="923330"/>
            <a:chOff x="3643306" y="5934670"/>
            <a:chExt cx="1071570" cy="923330"/>
          </a:xfrm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3643306" y="6143620"/>
              <a:ext cx="1000132" cy="714380"/>
            </a:xfrm>
            <a:prstGeom prst="roundRect">
              <a:avLst/>
            </a:prstGeom>
            <a:solidFill>
              <a:srgbClr val="0000FF"/>
            </a:solidFill>
            <a:ln>
              <a:solidFill>
                <a:srgbClr val="FFFF00"/>
              </a:solidFill>
            </a:ln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Прямоугольник 39">
              <a:hlinkClick r:id="rId12" action="ppaction://hlinksldjump"/>
            </p:cNvPr>
            <p:cNvSpPr/>
            <p:nvPr/>
          </p:nvSpPr>
          <p:spPr>
            <a:xfrm>
              <a:off x="3643306" y="5934670"/>
              <a:ext cx="1071570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hlinkClick r:id="rId12" action="ppaction://hlinksldjump"/>
                </a:rPr>
                <a:t>13</a:t>
              </a:r>
              <a:endParaRPr lang="ru-RU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2500298" y="4357694"/>
            <a:ext cx="1000132" cy="923330"/>
            <a:chOff x="2500298" y="4357694"/>
            <a:chExt cx="1000132" cy="923330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2500298" y="4500570"/>
              <a:ext cx="1000132" cy="714380"/>
            </a:xfrm>
            <a:prstGeom prst="roundRect">
              <a:avLst/>
            </a:prstGeom>
            <a:solidFill>
              <a:srgbClr val="0000FF"/>
            </a:solidFill>
            <a:ln>
              <a:solidFill>
                <a:srgbClr val="FFFF00"/>
              </a:solidFill>
            </a:ln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>
              <a:hlinkClick r:id="rId13" action="ppaction://hlinksldjump"/>
            </p:cNvPr>
            <p:cNvSpPr/>
            <p:nvPr/>
          </p:nvSpPr>
          <p:spPr>
            <a:xfrm>
              <a:off x="2786050" y="4357694"/>
              <a:ext cx="285752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hlinkClick r:id="rId13" action="ppaction://hlinksldjump"/>
                </a:rPr>
                <a:t>9</a:t>
              </a:r>
              <a:endParaRPr lang="ru-RU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65" name="Группа 64"/>
          <p:cNvGrpSpPr/>
          <p:nvPr/>
        </p:nvGrpSpPr>
        <p:grpSpPr>
          <a:xfrm>
            <a:off x="2428860" y="5286388"/>
            <a:ext cx="1143008" cy="923330"/>
            <a:chOff x="2428860" y="5286388"/>
            <a:chExt cx="1143008" cy="923330"/>
          </a:xfrm>
        </p:grpSpPr>
        <p:sp>
          <p:nvSpPr>
            <p:cNvPr id="22" name="Скругленный прямоугольник 21">
              <a:hlinkClick r:id="rId14" action="ppaction://hlinksldjump"/>
            </p:cNvPr>
            <p:cNvSpPr/>
            <p:nvPr/>
          </p:nvSpPr>
          <p:spPr>
            <a:xfrm>
              <a:off x="2500298" y="5357826"/>
              <a:ext cx="1000132" cy="714380"/>
            </a:xfrm>
            <a:prstGeom prst="roundRect">
              <a:avLst/>
            </a:prstGeom>
            <a:solidFill>
              <a:srgbClr val="0000FF"/>
            </a:solidFill>
            <a:ln>
              <a:solidFill>
                <a:srgbClr val="FFFF00"/>
              </a:solidFill>
            </a:ln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Прямоугольник 42"/>
            <p:cNvSpPr/>
            <p:nvPr/>
          </p:nvSpPr>
          <p:spPr>
            <a:xfrm>
              <a:off x="2428860" y="5286388"/>
              <a:ext cx="1143008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hlinkClick r:id="rId14" action="ppaction://hlinksldjump"/>
                </a:rPr>
                <a:t>10</a:t>
              </a:r>
              <a:endParaRPr lang="ru-RU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71" name="Группа 70"/>
          <p:cNvGrpSpPr/>
          <p:nvPr/>
        </p:nvGrpSpPr>
        <p:grpSpPr>
          <a:xfrm>
            <a:off x="5572132" y="1071546"/>
            <a:ext cx="1000132" cy="923330"/>
            <a:chOff x="5572132" y="1071546"/>
            <a:chExt cx="1000132" cy="923330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5572132" y="1142984"/>
              <a:ext cx="1000132" cy="714380"/>
            </a:xfrm>
            <a:prstGeom prst="roundRect">
              <a:avLst/>
            </a:prstGeom>
            <a:solidFill>
              <a:srgbClr val="0000FF"/>
            </a:solidFill>
            <a:ln>
              <a:solidFill>
                <a:srgbClr val="FFFF00"/>
              </a:solidFill>
            </a:ln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рямоугольник 43">
              <a:hlinkClick r:id="rId15" action="ppaction://hlinksldjump"/>
            </p:cNvPr>
            <p:cNvSpPr/>
            <p:nvPr/>
          </p:nvSpPr>
          <p:spPr>
            <a:xfrm>
              <a:off x="5572132" y="1071546"/>
              <a:ext cx="928694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hlinkClick r:id="rId15" action="ppaction://hlinksldjump"/>
                </a:rPr>
                <a:t>16</a:t>
              </a:r>
              <a:endParaRPr lang="ru-RU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70" name="Группа 69"/>
          <p:cNvGrpSpPr/>
          <p:nvPr/>
        </p:nvGrpSpPr>
        <p:grpSpPr>
          <a:xfrm>
            <a:off x="5214942" y="1785926"/>
            <a:ext cx="1071570" cy="928694"/>
            <a:chOff x="5214942" y="1785926"/>
            <a:chExt cx="1071570" cy="928694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5214942" y="2000240"/>
              <a:ext cx="1000132" cy="714380"/>
            </a:xfrm>
            <a:prstGeom prst="roundRect">
              <a:avLst/>
            </a:prstGeom>
            <a:solidFill>
              <a:srgbClr val="0000FF"/>
            </a:solidFill>
            <a:ln>
              <a:solidFill>
                <a:srgbClr val="FFFF00"/>
              </a:solidFill>
            </a:ln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Прямоугольник 44">
              <a:hlinkClick r:id="rId16" action="ppaction://hlinksldjump"/>
            </p:cNvPr>
            <p:cNvSpPr/>
            <p:nvPr/>
          </p:nvSpPr>
          <p:spPr>
            <a:xfrm>
              <a:off x="5214942" y="1785926"/>
              <a:ext cx="1071570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hlinkClick r:id="rId16" action="ppaction://hlinksldjump"/>
                </a:rPr>
                <a:t>15</a:t>
              </a:r>
              <a:endParaRPr lang="ru-RU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69" name="Группа 68"/>
          <p:cNvGrpSpPr/>
          <p:nvPr/>
        </p:nvGrpSpPr>
        <p:grpSpPr>
          <a:xfrm>
            <a:off x="4643438" y="2643182"/>
            <a:ext cx="1071570" cy="923330"/>
            <a:chOff x="4643438" y="2643182"/>
            <a:chExt cx="1071570" cy="923330"/>
          </a:xfrm>
        </p:grpSpPr>
        <p:sp>
          <p:nvSpPr>
            <p:cNvPr id="28" name="Скругленный прямоугольник 27"/>
            <p:cNvSpPr/>
            <p:nvPr/>
          </p:nvSpPr>
          <p:spPr>
            <a:xfrm>
              <a:off x="4643438" y="2786058"/>
              <a:ext cx="1000132" cy="714380"/>
            </a:xfrm>
            <a:prstGeom prst="roundRect">
              <a:avLst/>
            </a:prstGeom>
            <a:solidFill>
              <a:srgbClr val="0000FF"/>
            </a:solidFill>
            <a:ln>
              <a:solidFill>
                <a:srgbClr val="FFFF00"/>
              </a:solidFill>
            </a:ln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Прямоугольник 45">
              <a:hlinkClick r:id="rId17" action="ppaction://hlinksldjump"/>
            </p:cNvPr>
            <p:cNvSpPr/>
            <p:nvPr/>
          </p:nvSpPr>
          <p:spPr>
            <a:xfrm>
              <a:off x="4643438" y="2643182"/>
              <a:ext cx="1071570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hlinkClick r:id="rId17" action="ppaction://hlinksldjump"/>
                </a:rPr>
                <a:t>14</a:t>
              </a:r>
              <a:endParaRPr lang="ru-RU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74" name="Группа 73"/>
          <p:cNvGrpSpPr/>
          <p:nvPr/>
        </p:nvGrpSpPr>
        <p:grpSpPr>
          <a:xfrm>
            <a:off x="6643702" y="1714488"/>
            <a:ext cx="1143008" cy="1000132"/>
            <a:chOff x="6643702" y="1714488"/>
            <a:chExt cx="1143008" cy="1000132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6715140" y="2000240"/>
              <a:ext cx="1000132" cy="714380"/>
            </a:xfrm>
            <a:prstGeom prst="roundRect">
              <a:avLst/>
            </a:prstGeom>
            <a:solidFill>
              <a:srgbClr val="0000FF"/>
            </a:solidFill>
            <a:ln>
              <a:solidFill>
                <a:srgbClr val="FFFF00"/>
              </a:solidFill>
            </a:ln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Прямоугольник 46">
              <a:hlinkClick r:id="rId18" action="ppaction://hlinksldjump"/>
            </p:cNvPr>
            <p:cNvSpPr/>
            <p:nvPr/>
          </p:nvSpPr>
          <p:spPr>
            <a:xfrm>
              <a:off x="6643702" y="1714488"/>
              <a:ext cx="1143008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hlinkClick r:id="rId18" action="ppaction://hlinksldjump"/>
                </a:rPr>
                <a:t>19</a:t>
              </a:r>
              <a:endParaRPr lang="ru-RU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75" name="Группа 74"/>
          <p:cNvGrpSpPr/>
          <p:nvPr/>
        </p:nvGrpSpPr>
        <p:grpSpPr>
          <a:xfrm>
            <a:off x="6715140" y="2714620"/>
            <a:ext cx="1000132" cy="923330"/>
            <a:chOff x="6715140" y="2714620"/>
            <a:chExt cx="1000132" cy="923330"/>
          </a:xfrm>
        </p:grpSpPr>
        <p:sp>
          <p:nvSpPr>
            <p:cNvPr id="29" name="Скругленный прямоугольник 28"/>
            <p:cNvSpPr/>
            <p:nvPr/>
          </p:nvSpPr>
          <p:spPr>
            <a:xfrm>
              <a:off x="6715140" y="2786058"/>
              <a:ext cx="1000132" cy="714380"/>
            </a:xfrm>
            <a:prstGeom prst="roundRect">
              <a:avLst/>
            </a:prstGeom>
            <a:solidFill>
              <a:srgbClr val="0000FF"/>
            </a:solidFill>
            <a:ln>
              <a:solidFill>
                <a:srgbClr val="FFFF00"/>
              </a:solidFill>
            </a:ln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Прямоугольник 47">
              <a:hlinkClick r:id="rId19" action="ppaction://hlinksldjump"/>
            </p:cNvPr>
            <p:cNvSpPr/>
            <p:nvPr/>
          </p:nvSpPr>
          <p:spPr>
            <a:xfrm>
              <a:off x="6786578" y="2714620"/>
              <a:ext cx="928694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54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hlinkClick r:id="rId19" action="ppaction://hlinksldjump"/>
                </a:rPr>
                <a:t>20</a:t>
              </a:r>
              <a:endParaRPr lang="ru-RU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73" name="Группа 72"/>
          <p:cNvGrpSpPr/>
          <p:nvPr/>
        </p:nvGrpSpPr>
        <p:grpSpPr>
          <a:xfrm>
            <a:off x="6715140" y="1071546"/>
            <a:ext cx="1000132" cy="923330"/>
            <a:chOff x="6715140" y="1071546"/>
            <a:chExt cx="1000132" cy="923330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6715140" y="1142984"/>
              <a:ext cx="1000132" cy="714380"/>
            </a:xfrm>
            <a:prstGeom prst="roundRect">
              <a:avLst/>
            </a:prstGeom>
            <a:solidFill>
              <a:srgbClr val="0000FF"/>
            </a:solidFill>
            <a:ln>
              <a:solidFill>
                <a:srgbClr val="FFFF00"/>
              </a:solidFill>
            </a:ln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Прямоугольник 48">
              <a:hlinkClick r:id="rId20" action="ppaction://hlinksldjump"/>
            </p:cNvPr>
            <p:cNvSpPr/>
            <p:nvPr/>
          </p:nvSpPr>
          <p:spPr>
            <a:xfrm>
              <a:off x="6715140" y="1071546"/>
              <a:ext cx="1000132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hlinkClick r:id="rId20" action="ppaction://hlinksldjump"/>
                </a:rPr>
                <a:t>18</a:t>
              </a:r>
              <a:endParaRPr lang="ru-RU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72" name="Группа 71"/>
          <p:cNvGrpSpPr/>
          <p:nvPr/>
        </p:nvGrpSpPr>
        <p:grpSpPr>
          <a:xfrm>
            <a:off x="6143636" y="0"/>
            <a:ext cx="1143008" cy="1000108"/>
            <a:chOff x="6143636" y="0"/>
            <a:chExt cx="1143008" cy="1000108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6143636" y="285728"/>
              <a:ext cx="1000132" cy="714380"/>
            </a:xfrm>
            <a:prstGeom prst="roundRect">
              <a:avLst/>
            </a:prstGeom>
            <a:solidFill>
              <a:srgbClr val="0000FF"/>
            </a:solidFill>
            <a:ln>
              <a:solidFill>
                <a:srgbClr val="FFFF00"/>
              </a:solidFill>
            </a:ln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Прямоугольник 49">
              <a:hlinkClick r:id="rId21" action="ppaction://hlinksldjump"/>
            </p:cNvPr>
            <p:cNvSpPr/>
            <p:nvPr/>
          </p:nvSpPr>
          <p:spPr>
            <a:xfrm>
              <a:off x="6143636" y="0"/>
              <a:ext cx="1143008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hlinkClick r:id="rId21" action="ppaction://hlinksldjump"/>
                </a:rPr>
                <a:t>17</a:t>
              </a:r>
              <a:endParaRPr lang="ru-RU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78" name="Группа 77"/>
          <p:cNvGrpSpPr/>
          <p:nvPr/>
        </p:nvGrpSpPr>
        <p:grpSpPr>
          <a:xfrm>
            <a:off x="6715140" y="5143512"/>
            <a:ext cx="1071570" cy="923330"/>
            <a:chOff x="6715140" y="5143512"/>
            <a:chExt cx="1071570" cy="923330"/>
          </a:xfrm>
        </p:grpSpPr>
        <p:sp>
          <p:nvSpPr>
            <p:cNvPr id="16" name="Скругленный прямоугольник 15"/>
            <p:cNvSpPr/>
            <p:nvPr/>
          </p:nvSpPr>
          <p:spPr>
            <a:xfrm>
              <a:off x="6715140" y="5286388"/>
              <a:ext cx="1000132" cy="714380"/>
            </a:xfrm>
            <a:prstGeom prst="roundRect">
              <a:avLst/>
            </a:prstGeom>
            <a:solidFill>
              <a:srgbClr val="0000FF"/>
            </a:solidFill>
            <a:ln>
              <a:solidFill>
                <a:srgbClr val="FFFF00"/>
              </a:solidFill>
            </a:ln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Прямоугольник 50">
              <a:hlinkClick r:id="rId22" action="ppaction://hlinksldjump"/>
            </p:cNvPr>
            <p:cNvSpPr/>
            <p:nvPr/>
          </p:nvSpPr>
          <p:spPr>
            <a:xfrm>
              <a:off x="6786578" y="5143512"/>
              <a:ext cx="1000132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54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hlinkClick r:id="rId22" action="ppaction://hlinksldjump"/>
                </a:rPr>
                <a:t>23</a:t>
              </a:r>
              <a:endParaRPr lang="ru-RU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77" name="Группа 76"/>
          <p:cNvGrpSpPr/>
          <p:nvPr/>
        </p:nvGrpSpPr>
        <p:grpSpPr>
          <a:xfrm>
            <a:off x="6715140" y="4357694"/>
            <a:ext cx="1000132" cy="923330"/>
            <a:chOff x="6715140" y="4357694"/>
            <a:chExt cx="1000132" cy="923330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6715140" y="4429132"/>
              <a:ext cx="1000132" cy="714380"/>
            </a:xfrm>
            <a:prstGeom prst="roundRect">
              <a:avLst/>
            </a:prstGeom>
            <a:solidFill>
              <a:srgbClr val="0000FF"/>
            </a:solidFill>
            <a:ln>
              <a:solidFill>
                <a:srgbClr val="FFFF00"/>
              </a:solidFill>
            </a:ln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Прямоугольник 51">
              <a:hlinkClick r:id="rId23" action="ppaction://hlinksldjump"/>
            </p:cNvPr>
            <p:cNvSpPr/>
            <p:nvPr/>
          </p:nvSpPr>
          <p:spPr>
            <a:xfrm>
              <a:off x="6715140" y="4357694"/>
              <a:ext cx="928694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54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hlinkClick r:id="rId23" action="ppaction://hlinksldjump"/>
                </a:rPr>
                <a:t>22</a:t>
              </a:r>
              <a:endParaRPr lang="ru-RU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76" name="Группа 75"/>
          <p:cNvGrpSpPr/>
          <p:nvPr/>
        </p:nvGrpSpPr>
        <p:grpSpPr>
          <a:xfrm>
            <a:off x="6715140" y="3571876"/>
            <a:ext cx="1000132" cy="923330"/>
            <a:chOff x="6715140" y="3571876"/>
            <a:chExt cx="1000132" cy="923330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6715140" y="3643314"/>
              <a:ext cx="1000132" cy="714380"/>
            </a:xfrm>
            <a:prstGeom prst="roundRect">
              <a:avLst/>
            </a:prstGeom>
            <a:solidFill>
              <a:srgbClr val="0000FF"/>
            </a:solidFill>
            <a:ln>
              <a:solidFill>
                <a:srgbClr val="FFFF00"/>
              </a:solidFill>
            </a:ln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Прямоугольник 52">
              <a:hlinkClick r:id="rId24" action="ppaction://hlinksldjump"/>
            </p:cNvPr>
            <p:cNvSpPr/>
            <p:nvPr/>
          </p:nvSpPr>
          <p:spPr>
            <a:xfrm>
              <a:off x="6715140" y="3571876"/>
              <a:ext cx="928694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hlinkClick r:id="rId24" action="ppaction://hlinksldjump"/>
                </a:rPr>
                <a:t>21</a:t>
              </a:r>
              <a:endParaRPr lang="ru-RU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81" name="Группа 80"/>
          <p:cNvGrpSpPr/>
          <p:nvPr/>
        </p:nvGrpSpPr>
        <p:grpSpPr>
          <a:xfrm>
            <a:off x="7786710" y="5934670"/>
            <a:ext cx="1071570" cy="923330"/>
            <a:chOff x="7786710" y="5934670"/>
            <a:chExt cx="1071570" cy="923330"/>
          </a:xfrm>
        </p:grpSpPr>
        <p:sp>
          <p:nvSpPr>
            <p:cNvPr id="26" name="Скругленный прямоугольник 25"/>
            <p:cNvSpPr/>
            <p:nvPr/>
          </p:nvSpPr>
          <p:spPr>
            <a:xfrm>
              <a:off x="7858148" y="6143620"/>
              <a:ext cx="1000132" cy="714380"/>
            </a:xfrm>
            <a:prstGeom prst="roundRect">
              <a:avLst/>
            </a:prstGeom>
            <a:solidFill>
              <a:srgbClr val="0000FF"/>
            </a:solidFill>
            <a:ln>
              <a:solidFill>
                <a:srgbClr val="FFFF00"/>
              </a:solidFill>
            </a:ln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Прямоугольник 53">
              <a:hlinkClick r:id="rId25" action="ppaction://hlinksldjump"/>
            </p:cNvPr>
            <p:cNvSpPr/>
            <p:nvPr/>
          </p:nvSpPr>
          <p:spPr>
            <a:xfrm>
              <a:off x="7786710" y="5934670"/>
              <a:ext cx="1071570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54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hlinkClick r:id="rId25" action="ppaction://hlinksldjump"/>
                </a:rPr>
                <a:t>26</a:t>
              </a:r>
              <a:endParaRPr lang="ru-RU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80" name="Группа 79"/>
          <p:cNvGrpSpPr/>
          <p:nvPr/>
        </p:nvGrpSpPr>
        <p:grpSpPr>
          <a:xfrm>
            <a:off x="6643702" y="5934670"/>
            <a:ext cx="1143008" cy="923330"/>
            <a:chOff x="6643702" y="5934670"/>
            <a:chExt cx="1143008" cy="923330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6715140" y="6143620"/>
              <a:ext cx="1000132" cy="714380"/>
            </a:xfrm>
            <a:prstGeom prst="roundRect">
              <a:avLst/>
            </a:prstGeom>
            <a:solidFill>
              <a:srgbClr val="0000FF"/>
            </a:solidFill>
            <a:ln>
              <a:solidFill>
                <a:srgbClr val="FFFF00"/>
              </a:solidFill>
            </a:ln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Прямоугольник 54">
              <a:hlinkClick r:id="rId26" action="ppaction://hlinksldjump"/>
            </p:cNvPr>
            <p:cNvSpPr/>
            <p:nvPr/>
          </p:nvSpPr>
          <p:spPr>
            <a:xfrm>
              <a:off x="6643702" y="5934670"/>
              <a:ext cx="1143008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54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hlinkClick r:id="rId26" action="ppaction://hlinksldjump"/>
                </a:rPr>
                <a:t>25</a:t>
              </a:r>
              <a:endParaRPr lang="ru-RU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79" name="Группа 78"/>
          <p:cNvGrpSpPr/>
          <p:nvPr/>
        </p:nvGrpSpPr>
        <p:grpSpPr>
          <a:xfrm>
            <a:off x="5572132" y="5934670"/>
            <a:ext cx="1000132" cy="923330"/>
            <a:chOff x="5572132" y="5934670"/>
            <a:chExt cx="1000132" cy="923330"/>
          </a:xfrm>
        </p:grpSpPr>
        <p:sp>
          <p:nvSpPr>
            <p:cNvPr id="27" name="Скругленный прямоугольник 26"/>
            <p:cNvSpPr/>
            <p:nvPr/>
          </p:nvSpPr>
          <p:spPr>
            <a:xfrm>
              <a:off x="5572132" y="6143620"/>
              <a:ext cx="1000132" cy="714380"/>
            </a:xfrm>
            <a:prstGeom prst="roundRect">
              <a:avLst/>
            </a:prstGeom>
            <a:solidFill>
              <a:srgbClr val="0000FF"/>
            </a:solidFill>
            <a:ln>
              <a:solidFill>
                <a:srgbClr val="FFFF00"/>
              </a:solidFill>
            </a:ln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Прямоугольник 55">
              <a:hlinkClick r:id="rId27" action="ppaction://hlinksldjump"/>
            </p:cNvPr>
            <p:cNvSpPr/>
            <p:nvPr/>
          </p:nvSpPr>
          <p:spPr>
            <a:xfrm>
              <a:off x="5572132" y="5934670"/>
              <a:ext cx="928694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54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hlinkClick r:id="rId27" action="ppaction://hlinksldjump"/>
                </a:rPr>
                <a:t>24</a:t>
              </a:r>
              <a:endParaRPr lang="ru-RU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pic>
        <p:nvPicPr>
          <p:cNvPr id="82" name="Picture 63">
            <a:hlinkClick r:id="rId28" action="ppaction://hlinksldjump"/>
          </p:cNvPr>
          <p:cNvPicPr>
            <a:picLocks noChangeAspect="1" noChangeArrowheads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7643835" y="0"/>
            <a:ext cx="1500166" cy="11077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83" name="Дата 8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A7E1F-210D-4C1C-AED9-9C3B78263AA2}" type="datetime1">
              <a:rPr lang="ru-RU" smtClean="0"/>
              <a:t>23.05.2012</a:t>
            </a:fld>
            <a:endParaRPr lang="ru-RU"/>
          </a:p>
        </p:txBody>
      </p:sp>
      <p:sp>
        <p:nvSpPr>
          <p:cNvPr id="84" name="Нижний колонтитул 8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МКОУ СОШ п.Кривцы  Копылова Л.А.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1285860"/>
            <a:ext cx="828680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Последовательность записей, размещаемая на запоминающих устройствах и рассматривающаяся как единое целое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572132" y="4929198"/>
            <a:ext cx="167706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Bookman Old Style" pitchFamily="18" charset="0"/>
              </a:rPr>
              <a:t>файл </a:t>
            </a:r>
            <a:endParaRPr lang="ru-RU" sz="4000" dirty="0">
              <a:latin typeface="Bookman Old Style" pitchFamily="18" charset="0"/>
            </a:endParaRPr>
          </a:p>
        </p:txBody>
      </p:sp>
      <p:sp>
        <p:nvSpPr>
          <p:cNvPr id="4" name="Кольцо 3">
            <a:hlinkClick r:id="rId2" action="ppaction://hlinksldjump"/>
          </p:cNvPr>
          <p:cNvSpPr/>
          <p:nvPr/>
        </p:nvSpPr>
        <p:spPr>
          <a:xfrm>
            <a:off x="8215338" y="6072206"/>
            <a:ext cx="571504" cy="500066"/>
          </a:xfrm>
          <a:prstGeom prst="donut">
            <a:avLst/>
          </a:prstGeom>
          <a:solidFill>
            <a:srgbClr val="00FFFF"/>
          </a:solidFill>
          <a:ln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7CBD8-2A51-4D9B-A1D1-357C3F658ECE}" type="datetime1">
              <a:rPr lang="ru-RU" smtClean="0"/>
              <a:t>23.05.2012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МКОУ СОШ п.Кривцы  Копылова Л.А.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20" y="857232"/>
            <a:ext cx="757242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В какой последовательности создавались  эти устройства</a:t>
            </a:r>
          </a:p>
          <a:p>
            <a:r>
              <a:rPr lang="ru-RU" sz="3600" dirty="0" smtClean="0"/>
              <a:t>А) компьютер</a:t>
            </a:r>
          </a:p>
          <a:p>
            <a:r>
              <a:rPr lang="ru-RU" sz="3600" dirty="0" smtClean="0"/>
              <a:t>Б) арифмометр</a:t>
            </a:r>
          </a:p>
          <a:p>
            <a:r>
              <a:rPr lang="ru-RU" sz="3600" dirty="0" smtClean="0"/>
              <a:t>В) счеты</a:t>
            </a:r>
          </a:p>
          <a:p>
            <a:r>
              <a:rPr lang="ru-RU" sz="3600" dirty="0" smtClean="0"/>
              <a:t>Г) ЭВМ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786182" y="4071942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 smtClean="0"/>
              <a:t>счеты </a:t>
            </a:r>
          </a:p>
          <a:p>
            <a:r>
              <a:rPr lang="ru-RU" sz="3200" dirty="0" smtClean="0"/>
              <a:t>арифмометр</a:t>
            </a:r>
          </a:p>
          <a:p>
            <a:r>
              <a:rPr lang="ru-RU" sz="3200" dirty="0" smtClean="0"/>
              <a:t>ЭВМ</a:t>
            </a:r>
          </a:p>
          <a:p>
            <a:r>
              <a:rPr lang="ru-RU" sz="3200" dirty="0" smtClean="0"/>
              <a:t>компьютер</a:t>
            </a:r>
            <a:endParaRPr lang="ru-RU" dirty="0" smtClean="0"/>
          </a:p>
        </p:txBody>
      </p:sp>
      <p:sp>
        <p:nvSpPr>
          <p:cNvPr id="6" name="Кольцо 5">
            <a:hlinkClick r:id="rId2" action="ppaction://hlinksldjump"/>
          </p:cNvPr>
          <p:cNvSpPr/>
          <p:nvPr/>
        </p:nvSpPr>
        <p:spPr>
          <a:xfrm>
            <a:off x="8215338" y="6072206"/>
            <a:ext cx="571504" cy="500066"/>
          </a:xfrm>
          <a:prstGeom prst="donut">
            <a:avLst/>
          </a:prstGeom>
          <a:solidFill>
            <a:srgbClr val="00FFFF"/>
          </a:solidFill>
          <a:ln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6A533-3083-4118-9DD7-5A3B4129E4A7}" type="datetime1">
              <a:rPr lang="ru-RU" smtClean="0"/>
              <a:t>23.05.2012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МКОУ СОШ п.Кривцы  Копылова Л.А.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1" descr="img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0"/>
            <a:ext cx="8477250" cy="303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7" descr="img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214686"/>
            <a:ext cx="8534400" cy="266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500562" y="2428868"/>
            <a:ext cx="20717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таблица</a:t>
            </a:r>
            <a:endParaRPr lang="ru-RU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3071802" y="5857892"/>
            <a:ext cx="35719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информация</a:t>
            </a:r>
            <a:endParaRPr lang="ru-RU" sz="4000" dirty="0"/>
          </a:p>
        </p:txBody>
      </p:sp>
      <p:sp>
        <p:nvSpPr>
          <p:cNvPr id="6" name="Кольцо 5">
            <a:hlinkClick r:id="rId4" action="ppaction://hlinksldjump"/>
          </p:cNvPr>
          <p:cNvSpPr/>
          <p:nvPr/>
        </p:nvSpPr>
        <p:spPr>
          <a:xfrm>
            <a:off x="8215338" y="6072206"/>
            <a:ext cx="571504" cy="500066"/>
          </a:xfrm>
          <a:prstGeom prst="donut">
            <a:avLst/>
          </a:prstGeom>
          <a:solidFill>
            <a:srgbClr val="00FFFF"/>
          </a:solidFill>
          <a:ln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56FBE-C11C-49F6-89BB-4EDEEF79C22C}" type="datetime1">
              <a:rPr lang="ru-RU" smtClean="0"/>
              <a:t>23.05.2012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МКОУ СОШ п.Кривцы  Копылова Л.А.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928670"/>
            <a:ext cx="742955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Bookman Old Style" pitchFamily="18" charset="0"/>
              </a:rPr>
              <a:t>Наибольший объем информации человек получает при помощи:</a:t>
            </a:r>
          </a:p>
          <a:p>
            <a:endParaRPr lang="ru-RU" sz="3200" dirty="0" smtClean="0">
              <a:latin typeface="Bookman Old Style" pitchFamily="18" charset="0"/>
            </a:endParaRPr>
          </a:p>
          <a:p>
            <a:r>
              <a:rPr lang="ru-RU" sz="3200" dirty="0" smtClean="0">
                <a:latin typeface="Bookman Old Style" pitchFamily="18" charset="0"/>
              </a:rPr>
              <a:t>А) осязания</a:t>
            </a:r>
          </a:p>
          <a:p>
            <a:r>
              <a:rPr lang="ru-RU" sz="3200" dirty="0" smtClean="0">
                <a:latin typeface="Bookman Old Style" pitchFamily="18" charset="0"/>
              </a:rPr>
              <a:t>Б) слуха</a:t>
            </a:r>
          </a:p>
          <a:p>
            <a:r>
              <a:rPr lang="ru-RU" sz="3200" dirty="0" smtClean="0">
                <a:latin typeface="Bookman Old Style" pitchFamily="18" charset="0"/>
              </a:rPr>
              <a:t>В) обоняния</a:t>
            </a:r>
          </a:p>
          <a:p>
            <a:r>
              <a:rPr lang="ru-RU" sz="3200" dirty="0" smtClean="0">
                <a:latin typeface="Bookman Old Style" pitchFamily="18" charset="0"/>
              </a:rPr>
              <a:t>Г) зрения</a:t>
            </a:r>
          </a:p>
          <a:p>
            <a:r>
              <a:rPr lang="ru-RU" sz="3200" dirty="0" smtClean="0">
                <a:latin typeface="Bookman Old Style" pitchFamily="18" charset="0"/>
              </a:rPr>
              <a:t>Д) вкусовых рецепторов</a:t>
            </a:r>
            <a:endParaRPr lang="ru-RU" sz="3200" dirty="0">
              <a:latin typeface="Bookman Old Style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00496" y="5286388"/>
            <a:ext cx="26003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Bookman Old Style" pitchFamily="18" charset="0"/>
              </a:rPr>
              <a:t>Г) зрения</a:t>
            </a:r>
          </a:p>
        </p:txBody>
      </p:sp>
      <p:sp>
        <p:nvSpPr>
          <p:cNvPr id="4" name="Кольцо 3">
            <a:hlinkClick r:id="rId2" action="ppaction://hlinksldjump"/>
          </p:cNvPr>
          <p:cNvSpPr/>
          <p:nvPr/>
        </p:nvSpPr>
        <p:spPr>
          <a:xfrm>
            <a:off x="8215338" y="6072206"/>
            <a:ext cx="571504" cy="500066"/>
          </a:xfrm>
          <a:prstGeom prst="donut">
            <a:avLst/>
          </a:prstGeom>
          <a:solidFill>
            <a:srgbClr val="00FFFF"/>
          </a:solidFill>
          <a:ln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995C8-33EE-4A23-83DB-B2EA08205691}" type="datetime1">
              <a:rPr lang="ru-RU" smtClean="0"/>
              <a:t>23.05.2012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МКОУ СОШ п.Кривцы  Копылова Л.А.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857232"/>
            <a:ext cx="821537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Bookman Old Style" pitchFamily="18" charset="0"/>
              </a:rPr>
              <a:t>Перевод текста с английского языка на русский является процессом:</a:t>
            </a:r>
          </a:p>
          <a:p>
            <a:endParaRPr lang="ru-RU" sz="3200" dirty="0" smtClean="0">
              <a:latin typeface="Bookman Old Style" pitchFamily="18" charset="0"/>
            </a:endParaRPr>
          </a:p>
          <a:p>
            <a:r>
              <a:rPr lang="ru-RU" sz="3200" dirty="0" smtClean="0">
                <a:latin typeface="Bookman Old Style" pitchFamily="18" charset="0"/>
              </a:rPr>
              <a:t>А) хранения информации</a:t>
            </a:r>
          </a:p>
          <a:p>
            <a:r>
              <a:rPr lang="ru-RU" sz="3200" dirty="0" smtClean="0">
                <a:latin typeface="Bookman Old Style" pitchFamily="18" charset="0"/>
              </a:rPr>
              <a:t>Б) передачи информации</a:t>
            </a:r>
          </a:p>
          <a:p>
            <a:r>
              <a:rPr lang="ru-RU" sz="3200" dirty="0" smtClean="0">
                <a:latin typeface="Bookman Old Style" pitchFamily="18" charset="0"/>
              </a:rPr>
              <a:t>В) поиска информации</a:t>
            </a:r>
          </a:p>
          <a:p>
            <a:r>
              <a:rPr lang="ru-RU" sz="3200" dirty="0" smtClean="0">
                <a:latin typeface="Bookman Old Style" pitchFamily="18" charset="0"/>
              </a:rPr>
              <a:t>Г) обработки информации</a:t>
            </a:r>
          </a:p>
          <a:p>
            <a:r>
              <a:rPr lang="ru-RU" sz="3200" dirty="0" smtClean="0">
                <a:latin typeface="Bookman Old Style" pitchFamily="18" charset="0"/>
              </a:rPr>
              <a:t>Д) ни одним из перечисленных выше процессов</a:t>
            </a:r>
            <a:endParaRPr lang="ru-RU" sz="3200" dirty="0">
              <a:latin typeface="Bookman Old Style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42976" y="5715016"/>
            <a:ext cx="56749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Bookman Old Style" pitchFamily="18" charset="0"/>
              </a:rPr>
              <a:t>Г) обработки информации</a:t>
            </a:r>
          </a:p>
        </p:txBody>
      </p:sp>
      <p:sp>
        <p:nvSpPr>
          <p:cNvPr id="4" name="Кольцо 3">
            <a:hlinkClick r:id="rId2" action="ppaction://hlinksldjump"/>
          </p:cNvPr>
          <p:cNvSpPr/>
          <p:nvPr/>
        </p:nvSpPr>
        <p:spPr>
          <a:xfrm>
            <a:off x="8215338" y="6072206"/>
            <a:ext cx="571504" cy="500066"/>
          </a:xfrm>
          <a:prstGeom prst="donut">
            <a:avLst/>
          </a:prstGeom>
          <a:solidFill>
            <a:srgbClr val="00FFFF"/>
          </a:solidFill>
          <a:ln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8BC33-965C-403C-8A71-080554578E4C}" type="datetime1">
              <a:rPr lang="ru-RU" smtClean="0"/>
              <a:t>23.05.2012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МКОУ СОШ п.Кривцы  Копылова Л.А.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3" descr="img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928670"/>
            <a:ext cx="6334140" cy="221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4572000" y="3286124"/>
            <a:ext cx="38576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исполнитель</a:t>
            </a:r>
            <a:endParaRPr lang="ru-RU" sz="4000" dirty="0"/>
          </a:p>
        </p:txBody>
      </p:sp>
      <p:pic>
        <p:nvPicPr>
          <p:cNvPr id="4" name="Picture 15" descr="img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4143380"/>
            <a:ext cx="5857916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000628" y="5929330"/>
            <a:ext cx="23574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курсор</a:t>
            </a:r>
            <a:endParaRPr lang="ru-RU" sz="4000" dirty="0"/>
          </a:p>
        </p:txBody>
      </p:sp>
      <p:sp>
        <p:nvSpPr>
          <p:cNvPr id="6" name="Кольцо 5">
            <a:hlinkClick r:id="rId4" action="ppaction://hlinksldjump"/>
          </p:cNvPr>
          <p:cNvSpPr/>
          <p:nvPr/>
        </p:nvSpPr>
        <p:spPr>
          <a:xfrm>
            <a:off x="8215338" y="6072206"/>
            <a:ext cx="571504" cy="500066"/>
          </a:xfrm>
          <a:prstGeom prst="donut">
            <a:avLst/>
          </a:prstGeom>
          <a:solidFill>
            <a:srgbClr val="00FFFF"/>
          </a:solidFill>
          <a:ln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29021-4763-4757-9230-80631FD26AB6}" type="datetime1">
              <a:rPr lang="ru-RU" smtClean="0"/>
              <a:t>23.05.2012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МКОУ СОШ п.Кривцы  Копылова Л.А.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285720" y="1142984"/>
            <a:ext cx="51435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3200" dirty="0"/>
              <a:t>И компьютеры порой </a:t>
            </a:r>
          </a:p>
          <a:p>
            <a:pPr>
              <a:defRPr/>
            </a:pPr>
            <a:r>
              <a:rPr lang="ru-RU" sz="3200" dirty="0"/>
              <a:t>Говорят между собой, </a:t>
            </a:r>
          </a:p>
          <a:p>
            <a:pPr>
              <a:defRPr/>
            </a:pPr>
            <a:r>
              <a:rPr lang="ru-RU" sz="3200" dirty="0"/>
              <a:t>Но для этого одна </a:t>
            </a:r>
          </a:p>
          <a:p>
            <a:pPr>
              <a:defRPr/>
            </a:pPr>
            <a:r>
              <a:rPr lang="ru-RU" sz="3200" dirty="0"/>
              <a:t>Им штуковина нужна. </a:t>
            </a:r>
          </a:p>
          <a:p>
            <a:pPr>
              <a:defRPr/>
            </a:pPr>
            <a:r>
              <a:rPr lang="ru-RU" sz="3200" dirty="0"/>
              <a:t>К телефону подключил - </a:t>
            </a:r>
          </a:p>
          <a:p>
            <a:pPr>
              <a:defRPr/>
            </a:pPr>
            <a:r>
              <a:rPr lang="ru-RU" sz="3200" dirty="0"/>
              <a:t>Сообщение получил! </a:t>
            </a:r>
          </a:p>
          <a:p>
            <a:pPr>
              <a:defRPr/>
            </a:pPr>
            <a:r>
              <a:rPr lang="ru-RU" sz="3200" dirty="0"/>
              <a:t>Вещь, известная не всем! </a:t>
            </a:r>
          </a:p>
          <a:p>
            <a:pPr>
              <a:defRPr/>
            </a:pPr>
            <a:r>
              <a:rPr lang="ru-RU" sz="3200" dirty="0"/>
              <a:t>Называется ... </a:t>
            </a:r>
          </a:p>
          <a:p>
            <a:pPr>
              <a:defRPr/>
            </a:pPr>
            <a:r>
              <a:rPr lang="ru-RU" sz="3200" dirty="0" smtClean="0"/>
              <a:t> 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429256" y="5072074"/>
            <a:ext cx="17700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М О Д Е М</a:t>
            </a:r>
            <a:endParaRPr lang="ru-RU" sz="2800" dirty="0"/>
          </a:p>
        </p:txBody>
      </p:sp>
      <p:pic>
        <p:nvPicPr>
          <p:cNvPr id="4" name="Picture 2" descr="Картинка 14 из 2458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857232"/>
            <a:ext cx="3023528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Кольцо 4">
            <a:hlinkClick r:id="rId4" action="ppaction://hlinksldjump"/>
          </p:cNvPr>
          <p:cNvSpPr/>
          <p:nvPr/>
        </p:nvSpPr>
        <p:spPr>
          <a:xfrm>
            <a:off x="8215338" y="6072206"/>
            <a:ext cx="571504" cy="500066"/>
          </a:xfrm>
          <a:prstGeom prst="donut">
            <a:avLst/>
          </a:prstGeom>
          <a:solidFill>
            <a:srgbClr val="00FFFF"/>
          </a:solidFill>
          <a:ln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7A33E-F1D5-452F-8676-8EEAAE1F0DBC}" type="datetime1">
              <a:rPr lang="ru-RU" smtClean="0"/>
              <a:t>23.05.2012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МКОУ СОШ п.Кривцы  Копылова Л.А.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1142984"/>
            <a:ext cx="778674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Сеть – это: </a:t>
            </a:r>
          </a:p>
          <a:p>
            <a:pPr>
              <a:defRPr/>
            </a:pPr>
            <a:r>
              <a:rPr lang="ru-RU" sz="28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1. Соединённые между собой все устройства ПК </a:t>
            </a:r>
          </a:p>
          <a:p>
            <a:pPr>
              <a:defRPr/>
            </a:pPr>
            <a:r>
              <a:rPr lang="ru-RU" sz="28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2. Рыболовная снасть </a:t>
            </a:r>
          </a:p>
          <a:p>
            <a:pPr>
              <a:defRPr/>
            </a:pPr>
            <a:r>
              <a:rPr lang="ru-RU" sz="28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3. Несколько соединённых между собой ПК </a:t>
            </a:r>
            <a:endParaRPr lang="ru-RU" sz="2800" dirty="0">
              <a:latin typeface="Bookman Old Style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1504" y="5072074"/>
            <a:ext cx="85724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3. Несколько соединённых между собой ПК </a:t>
            </a:r>
            <a:endParaRPr lang="ru-RU" sz="2800" dirty="0">
              <a:latin typeface="Bookman Old Style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Кольцо 3">
            <a:hlinkClick r:id="rId2" action="ppaction://hlinksldjump"/>
          </p:cNvPr>
          <p:cNvSpPr/>
          <p:nvPr/>
        </p:nvSpPr>
        <p:spPr>
          <a:xfrm>
            <a:off x="8215338" y="6072206"/>
            <a:ext cx="571504" cy="500066"/>
          </a:xfrm>
          <a:prstGeom prst="donut">
            <a:avLst/>
          </a:prstGeom>
          <a:solidFill>
            <a:srgbClr val="00FFFF"/>
          </a:solidFill>
          <a:ln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A0AA4-AD36-43A1-B52F-8AA2044CC605}" type="datetime1">
              <a:rPr lang="ru-RU" smtClean="0"/>
              <a:t>23.05.2012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МКОУ СОШ п.Кривцы  Копылова Л.А.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1285860"/>
            <a:ext cx="792961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Как называется человек на компьютерном языке?</a:t>
            </a:r>
          </a:p>
          <a:p>
            <a:r>
              <a:rPr lang="ru-RU" sz="3200" dirty="0" smtClean="0"/>
              <a:t>А) пользователь</a:t>
            </a:r>
          </a:p>
          <a:p>
            <a:r>
              <a:rPr lang="ru-RU" sz="3200" dirty="0" smtClean="0"/>
              <a:t>Б) клиент</a:t>
            </a:r>
          </a:p>
          <a:p>
            <a:r>
              <a:rPr lang="ru-RU" sz="3200" dirty="0" smtClean="0"/>
              <a:t>В) заказчик</a:t>
            </a:r>
          </a:p>
          <a:p>
            <a:r>
              <a:rPr lang="ru-RU" sz="3200" dirty="0" smtClean="0"/>
              <a:t>Г)пациент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714876" y="4786322"/>
            <a:ext cx="35490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/>
              <a:t>А) пользователь</a:t>
            </a:r>
          </a:p>
        </p:txBody>
      </p:sp>
      <p:sp>
        <p:nvSpPr>
          <p:cNvPr id="4" name="Кольцо 3">
            <a:hlinkClick r:id="rId2" action="ppaction://hlinksldjump"/>
          </p:cNvPr>
          <p:cNvSpPr/>
          <p:nvPr/>
        </p:nvSpPr>
        <p:spPr>
          <a:xfrm>
            <a:off x="8215338" y="6072206"/>
            <a:ext cx="571504" cy="500066"/>
          </a:xfrm>
          <a:prstGeom prst="donut">
            <a:avLst/>
          </a:prstGeom>
          <a:solidFill>
            <a:srgbClr val="00FFFF"/>
          </a:solidFill>
          <a:ln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6B805-3EF4-446B-8DFA-3F14DF4F9C83}" type="datetime1">
              <a:rPr lang="ru-RU" smtClean="0"/>
              <a:t>23.05.2012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МКОУ СОШ п.Кривцы  Копылова Л.А.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85918" y="1357298"/>
            <a:ext cx="4643470" cy="2308324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soft" dir="tl">
              <a:rot lat="0" lon="0" rev="0"/>
            </a:lightRig>
          </a:scene3d>
          <a:sp3d>
            <a:bevelT prst="convex"/>
          </a:sp3d>
        </p:spPr>
        <p:txBody>
          <a:bodyPr wrap="square">
            <a:sp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>
              <a:defRPr/>
            </a:pPr>
            <a:r>
              <a:rPr lang="ru-RU" sz="7200" b="1" dirty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Спасибо </a:t>
            </a:r>
          </a:p>
          <a:p>
            <a:pPr>
              <a:defRPr/>
            </a:pPr>
            <a:r>
              <a:rPr lang="ru-RU" sz="7200" b="1" dirty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    за игру!</a:t>
            </a: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4429132"/>
            <a:ext cx="1714512" cy="185950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428596" y="428604"/>
            <a:ext cx="6995826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8800" dirty="0">
                <a:solidFill>
                  <a:srgbClr val="FF0000"/>
                </a:solidFill>
              </a:rPr>
              <a:t>Подведем </a:t>
            </a:r>
          </a:p>
          <a:p>
            <a:r>
              <a:rPr lang="ru-RU" sz="8000" dirty="0">
                <a:solidFill>
                  <a:srgbClr val="FF0000"/>
                </a:solidFill>
              </a:rPr>
              <a:t>        итоги </a:t>
            </a:r>
          </a:p>
          <a:p>
            <a:r>
              <a:rPr lang="ru-RU" sz="8000" dirty="0">
                <a:solidFill>
                  <a:srgbClr val="FF0000"/>
                </a:solidFill>
              </a:rPr>
              <a:t>               </a:t>
            </a:r>
            <a:r>
              <a:rPr lang="ru-RU" sz="8800" dirty="0">
                <a:solidFill>
                  <a:srgbClr val="FF0000"/>
                </a:solidFill>
              </a:rPr>
              <a:t>игры!</a:t>
            </a: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87514-CD80-4D4D-939E-C8CC948BA741}" type="datetime1">
              <a:rPr lang="ru-RU" smtClean="0"/>
              <a:t>23.05.2012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МКОУ СОШ п.Кривцы  Копылова Л.А.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5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00"/>
                            </p:stCondLst>
                            <p:childTnLst>
                              <p:par>
                                <p:cTn id="36" presetID="45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100"/>
                            </p:stCondLst>
                            <p:childTnLst>
                              <p:par>
                                <p:cTn id="42" presetID="45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6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0 C 0.02118 0.06713 0.05746 0.15995 0.10798 0.1375 C 0.18125 0.10787 0.11319 -0.22014 0.20052 -0.25625 C 0.27969 -0.28819 0.30173 0.01366 0.3776 -0.01852 C 0.45677 -0.05046 0.36736 -0.23958 0.45208 -0.27384 C 0.5283 -0.30394 0.51719 -0.14815 0.58559 -0.17569 C 0.65017 -0.20162 0.59236 -0.29421 0.65191 -0.31782 C 0.68576 -0.33148 0.69462 -0.30347 0.70295 -0.2831 " pathEditMode="relative" rAng="-1008076" ptsTypes="ffffffff">
                                      <p:cBhvr>
                                        <p:cTn id="6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2" y="-1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 animBg="1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1071546"/>
            <a:ext cx="83582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Bookman Old Style" pitchFamily="18" charset="0"/>
              </a:rPr>
              <a:t>Элементарная единица  информации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857884" y="2571744"/>
            <a:ext cx="10775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Bookman Old Style" pitchFamily="18" charset="0"/>
              </a:rPr>
              <a:t>бит</a:t>
            </a:r>
            <a:endParaRPr lang="ru-RU" sz="4000" dirty="0">
              <a:latin typeface="Bookman Old Style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2910" y="3357562"/>
            <a:ext cx="7715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1 байт = ? бит</a:t>
            </a:r>
            <a:endParaRPr lang="ru-RU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5929322" y="4429132"/>
            <a:ext cx="1214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8</a:t>
            </a:r>
            <a:endParaRPr lang="ru-RU" sz="4000" dirty="0"/>
          </a:p>
        </p:txBody>
      </p:sp>
      <p:sp>
        <p:nvSpPr>
          <p:cNvPr id="9" name="Кольцо 8">
            <a:hlinkClick r:id="rId2" action="ppaction://hlinksldjump"/>
          </p:cNvPr>
          <p:cNvSpPr/>
          <p:nvPr/>
        </p:nvSpPr>
        <p:spPr>
          <a:xfrm>
            <a:off x="8215338" y="6072206"/>
            <a:ext cx="571504" cy="500066"/>
          </a:xfrm>
          <a:prstGeom prst="donut">
            <a:avLst/>
          </a:prstGeom>
          <a:solidFill>
            <a:srgbClr val="00FFFF"/>
          </a:solidFill>
          <a:ln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C7A05-92F8-4E66-9506-75421EC8EFF3}" type="datetime1">
              <a:rPr lang="ru-RU" smtClean="0"/>
              <a:t>23.05.2012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МКОУ СОШ п.Кривцы  Копылова Л.А.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1357298"/>
            <a:ext cx="835824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smtClean="0"/>
              <a:t>Назовите </a:t>
            </a:r>
            <a:r>
              <a:rPr lang="ru-RU" sz="3600" dirty="0" smtClean="0"/>
              <a:t>технологии в порядке возрастания</a:t>
            </a:r>
          </a:p>
          <a:p>
            <a:r>
              <a:rPr lang="ru-RU" sz="3600" dirty="0" smtClean="0"/>
              <a:t>А) электрическая</a:t>
            </a:r>
          </a:p>
          <a:p>
            <a:r>
              <a:rPr lang="ru-RU" sz="3600" dirty="0" smtClean="0"/>
              <a:t>Б) электронная</a:t>
            </a:r>
          </a:p>
          <a:p>
            <a:r>
              <a:rPr lang="ru-RU" sz="3600" dirty="0" smtClean="0"/>
              <a:t>В) компьютерная </a:t>
            </a:r>
          </a:p>
          <a:p>
            <a:r>
              <a:rPr lang="ru-RU" sz="3600" dirty="0" smtClean="0"/>
              <a:t>Г) механическая</a:t>
            </a:r>
            <a:endParaRPr lang="ru-RU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5072066" y="3571876"/>
            <a:ext cx="3714776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механическая</a:t>
            </a:r>
          </a:p>
          <a:p>
            <a:r>
              <a:rPr lang="ru-RU" sz="3200" dirty="0" smtClean="0"/>
              <a:t>электрическая</a:t>
            </a:r>
          </a:p>
          <a:p>
            <a:r>
              <a:rPr lang="ru-RU" sz="3200" dirty="0" smtClean="0"/>
              <a:t>электронная</a:t>
            </a:r>
          </a:p>
          <a:p>
            <a:r>
              <a:rPr lang="ru-RU" sz="3200" dirty="0" smtClean="0"/>
              <a:t>компьютерная</a:t>
            </a:r>
            <a:endParaRPr lang="ru-RU" sz="2000" dirty="0" smtClean="0"/>
          </a:p>
          <a:p>
            <a:endParaRPr lang="ru-RU" dirty="0"/>
          </a:p>
        </p:txBody>
      </p:sp>
      <p:sp>
        <p:nvSpPr>
          <p:cNvPr id="4" name="Кольцо 3">
            <a:hlinkClick r:id="rId2" action="ppaction://hlinksldjump"/>
          </p:cNvPr>
          <p:cNvSpPr/>
          <p:nvPr/>
        </p:nvSpPr>
        <p:spPr>
          <a:xfrm>
            <a:off x="8215338" y="6072206"/>
            <a:ext cx="571504" cy="500066"/>
          </a:xfrm>
          <a:prstGeom prst="donut">
            <a:avLst/>
          </a:prstGeom>
          <a:solidFill>
            <a:srgbClr val="00FFFF"/>
          </a:solidFill>
          <a:ln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828AA-755F-4AB6-AA07-173DA843B3EB}" type="datetime1">
              <a:rPr lang="ru-RU" smtClean="0"/>
              <a:t>23.05.2012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МКОУ СОШ п.Кривцы  Копылова Л.А.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3" descr="img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857232"/>
            <a:ext cx="8763000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1" descr="img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3929066"/>
            <a:ext cx="6858048" cy="1855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143108" y="3000372"/>
            <a:ext cx="4857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программирование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3143240" y="5929330"/>
            <a:ext cx="2214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дискета</a:t>
            </a:r>
            <a:endParaRPr lang="ru-RU" sz="3200" dirty="0"/>
          </a:p>
        </p:txBody>
      </p:sp>
      <p:sp>
        <p:nvSpPr>
          <p:cNvPr id="6" name="Кольцо 5">
            <a:hlinkClick r:id="rId4" action="ppaction://hlinksldjump"/>
          </p:cNvPr>
          <p:cNvSpPr/>
          <p:nvPr/>
        </p:nvSpPr>
        <p:spPr>
          <a:xfrm>
            <a:off x="8215338" y="6072206"/>
            <a:ext cx="571504" cy="500066"/>
          </a:xfrm>
          <a:prstGeom prst="donut">
            <a:avLst/>
          </a:prstGeom>
          <a:solidFill>
            <a:srgbClr val="00FFFF"/>
          </a:solidFill>
          <a:ln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152C9-5FC8-4E0E-A844-6C1F4EB43B9C}" type="datetime1">
              <a:rPr lang="ru-RU" smtClean="0"/>
              <a:t>23.05.2012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МКОУ СОШ п.Кривцы  Копылова Л.А.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1357298"/>
            <a:ext cx="857256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Закончите наблюдение Грегга - Знания - это то, что вы приобретаете, читая текст , напечатанный мелким шрифтом. </a:t>
            </a:r>
          </a:p>
          <a:p>
            <a:r>
              <a:rPr lang="ru-RU" sz="36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Опыт это то, что вы ..........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4572008"/>
            <a:ext cx="79965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приобретаете,  не читая этот текст 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5" name="Кольцо 4">
            <a:hlinkClick r:id="rId2" action="ppaction://hlinksldjump"/>
          </p:cNvPr>
          <p:cNvSpPr/>
          <p:nvPr/>
        </p:nvSpPr>
        <p:spPr>
          <a:xfrm>
            <a:off x="8215338" y="6072206"/>
            <a:ext cx="571504" cy="500066"/>
          </a:xfrm>
          <a:prstGeom prst="donut">
            <a:avLst/>
          </a:prstGeom>
          <a:solidFill>
            <a:srgbClr val="00FFFF"/>
          </a:solidFill>
          <a:ln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51FF5-BD35-490D-8A35-BF0A6051ADAA}" type="datetime1">
              <a:rPr lang="ru-RU" smtClean="0"/>
              <a:t>23.05.2012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МКОУ СОШ п.Кривцы  Копылова Л.А.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857232"/>
            <a:ext cx="807249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Bookman Old Style" pitchFamily="18" charset="0"/>
              </a:rPr>
              <a:t>Неверно утверждение:</a:t>
            </a:r>
          </a:p>
          <a:p>
            <a:pPr lvl="0"/>
            <a:r>
              <a:rPr lang="ru-RU" sz="2800" dirty="0" smtClean="0">
                <a:latin typeface="Bookman Old Style" pitchFamily="18" charset="0"/>
              </a:rPr>
              <a:t>а) с ПК невозможно работать без процессора; </a:t>
            </a:r>
          </a:p>
          <a:p>
            <a:pPr lvl="0"/>
            <a:r>
              <a:rPr lang="ru-RU" sz="2800" dirty="0" smtClean="0">
                <a:latin typeface="Bookman Old Style" pitchFamily="18" charset="0"/>
              </a:rPr>
              <a:t>б) с ПК невозможно работать без оперативной памяти; </a:t>
            </a:r>
          </a:p>
          <a:p>
            <a:pPr lvl="0"/>
            <a:r>
              <a:rPr lang="ru-RU" sz="2800" dirty="0" smtClean="0">
                <a:latin typeface="Bookman Old Style" pitchFamily="18" charset="0"/>
              </a:rPr>
              <a:t>в) с ПК невозможно работать без клавиатуры; </a:t>
            </a:r>
          </a:p>
          <a:p>
            <a:pPr lvl="0"/>
            <a:r>
              <a:rPr lang="ru-RU" sz="2800" dirty="0" smtClean="0">
                <a:latin typeface="Bookman Old Style" pitchFamily="18" charset="0"/>
              </a:rPr>
              <a:t>г) с ПК невозможно работать без принтера. </a:t>
            </a:r>
            <a:endParaRPr lang="ru-RU" sz="2800" dirty="0">
              <a:latin typeface="Bookman Old Style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4929198"/>
            <a:ext cx="80010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Bookman Old Style" pitchFamily="18" charset="0"/>
              </a:rPr>
              <a:t>г) с ПК невозможно работать без принтера</a:t>
            </a:r>
            <a:endParaRPr lang="ru-RU" sz="2800" dirty="0">
              <a:latin typeface="Bookman Old Style" pitchFamily="18" charset="0"/>
            </a:endParaRPr>
          </a:p>
        </p:txBody>
      </p:sp>
      <p:sp>
        <p:nvSpPr>
          <p:cNvPr id="4" name="Кольцо 3">
            <a:hlinkClick r:id="rId2" action="ppaction://hlinksldjump"/>
          </p:cNvPr>
          <p:cNvSpPr/>
          <p:nvPr/>
        </p:nvSpPr>
        <p:spPr>
          <a:xfrm>
            <a:off x="8215338" y="6072206"/>
            <a:ext cx="571504" cy="500066"/>
          </a:xfrm>
          <a:prstGeom prst="donut">
            <a:avLst/>
          </a:prstGeom>
          <a:solidFill>
            <a:srgbClr val="00FFFF"/>
          </a:solidFill>
          <a:ln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A935B-8811-4440-ADEB-A2770EEC2F57}" type="datetime1">
              <a:rPr lang="ru-RU" smtClean="0"/>
              <a:t>23.05.2012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МКОУ СОШ п.Кривцы  Копылова Л.А.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14348" y="1142984"/>
            <a:ext cx="764386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Как называют счеты во всех странах Западной Европы? </a:t>
            </a:r>
            <a:endParaRPr lang="ru-RU" sz="4000" dirty="0"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643702" y="4500570"/>
            <a:ext cx="17145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абак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5" name="Кольцо 4">
            <a:hlinkClick r:id="rId2" action="ppaction://hlinksldjump"/>
          </p:cNvPr>
          <p:cNvSpPr/>
          <p:nvPr/>
        </p:nvSpPr>
        <p:spPr>
          <a:xfrm>
            <a:off x="8215338" y="6072206"/>
            <a:ext cx="571504" cy="500066"/>
          </a:xfrm>
          <a:prstGeom prst="donut">
            <a:avLst/>
          </a:prstGeom>
          <a:solidFill>
            <a:srgbClr val="00FFFF"/>
          </a:solidFill>
          <a:ln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E3360-71B7-452C-BC75-E178D156C3A0}" type="datetime1">
              <a:rPr lang="ru-RU" smtClean="0"/>
              <a:t>23.05.2012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МКОУ СОШ п.Кривцы  Копылова Л.А.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7158" y="1357298"/>
            <a:ext cx="821537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Bookman Old Style" pitchFamily="18" charset="0"/>
              </a:rPr>
              <a:t>Какая из этих величин из области информатики</a:t>
            </a:r>
          </a:p>
          <a:p>
            <a:r>
              <a:rPr lang="ru-RU" sz="3200" dirty="0" smtClean="0">
                <a:latin typeface="Bookman Old Style" pitchFamily="18" charset="0"/>
              </a:rPr>
              <a:t>А) киловатт</a:t>
            </a:r>
          </a:p>
          <a:p>
            <a:r>
              <a:rPr lang="ru-RU" sz="3200" dirty="0" smtClean="0">
                <a:latin typeface="Bookman Old Style" pitchFamily="18" charset="0"/>
              </a:rPr>
              <a:t>Б) килобайт</a:t>
            </a:r>
          </a:p>
          <a:p>
            <a:r>
              <a:rPr lang="ru-RU" sz="3200" dirty="0" smtClean="0">
                <a:latin typeface="Bookman Old Style" pitchFamily="18" charset="0"/>
              </a:rPr>
              <a:t>В) киловольт</a:t>
            </a:r>
          </a:p>
          <a:p>
            <a:r>
              <a:rPr lang="ru-RU" sz="3200" dirty="0" smtClean="0">
                <a:latin typeface="Bookman Old Style" pitchFamily="18" charset="0"/>
              </a:rPr>
              <a:t>Г) километр</a:t>
            </a:r>
            <a:endParaRPr lang="ru-RU" sz="3200" dirty="0"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868" y="4714884"/>
            <a:ext cx="32720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Bookman Old Style" pitchFamily="18" charset="0"/>
              </a:rPr>
              <a:t>Б) килобайт</a:t>
            </a:r>
          </a:p>
        </p:txBody>
      </p:sp>
      <p:sp>
        <p:nvSpPr>
          <p:cNvPr id="5" name="Кольцо 4">
            <a:hlinkClick r:id="rId2" action="ppaction://hlinksldjump"/>
          </p:cNvPr>
          <p:cNvSpPr/>
          <p:nvPr/>
        </p:nvSpPr>
        <p:spPr>
          <a:xfrm>
            <a:off x="8215338" y="6072206"/>
            <a:ext cx="571504" cy="500066"/>
          </a:xfrm>
          <a:prstGeom prst="donut">
            <a:avLst/>
          </a:prstGeom>
          <a:solidFill>
            <a:srgbClr val="00FFFF"/>
          </a:solidFill>
          <a:ln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496A3-E0C6-4411-82E2-5C9DFA8F12ED}" type="datetime1">
              <a:rPr lang="ru-RU" smtClean="0"/>
              <a:t>23.05.2012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МКОУ СОШ п.Кривцы  Копылова Л.А.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145</TotalTime>
  <Words>744</Words>
  <Application>Microsoft Office PowerPoint</Application>
  <PresentationFormat>Экран (4:3)</PresentationFormat>
  <Paragraphs>224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Поток</vt:lpstr>
      <vt:lpstr>ТУРНИР ЗНАТОКОВ ИНФОРМАТИКИ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Company>home_office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24</cp:revision>
  <dcterms:created xsi:type="dcterms:W3CDTF">2012-05-12T13:08:08Z</dcterms:created>
  <dcterms:modified xsi:type="dcterms:W3CDTF">2012-05-23T17:54:50Z</dcterms:modified>
</cp:coreProperties>
</file>