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642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4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911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296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9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962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37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16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30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353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04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8CEB5-6EA5-4175-94B6-E7B4A1836EA1}" type="datetimeFigureOut">
              <a:rPr lang="ru-RU" smtClean="0"/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8E813-5651-4B79-85F9-941042E1A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6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46449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НАЦИОНАЛЬНАЯ СИСТЕМА УЧИТЕЛЬСКОГО РОСТА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Проект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2353816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/>
              <a:t>                                </a:t>
            </a:r>
          </a:p>
          <a:p>
            <a:pPr algn="r"/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551837"/>
            <a:ext cx="6390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7232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002060"/>
                </a:solidFill>
              </a:rPr>
              <a:t>Этапы введения НСУР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/>
          </a:p>
          <a:p>
            <a:r>
              <a:rPr lang="en-US" b="1" dirty="0">
                <a:solidFill>
                  <a:srgbClr val="7030A0"/>
                </a:solidFill>
              </a:rPr>
              <a:t>I </a:t>
            </a:r>
            <a:r>
              <a:rPr lang="ru-RU" b="1" dirty="0">
                <a:solidFill>
                  <a:srgbClr val="7030A0"/>
                </a:solidFill>
              </a:rPr>
              <a:t>этап. 2016 – 2018 (?) 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rgbClr val="7030A0"/>
                </a:solidFill>
              </a:rPr>
              <a:t>Введение единой федеральной оценки на основе новой редакции профессионального стандарта «Педагог» - по новым обобщенным трудовым функциям </a:t>
            </a:r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II этап. 2018 (?) - 2020 </a:t>
            </a:r>
            <a:r>
              <a:rPr lang="ru-RU" dirty="0">
                <a:solidFill>
                  <a:srgbClr val="7030A0"/>
                </a:solidFill>
              </a:rPr>
              <a:t>Изменение системы оплаты труда на основе ПКГ (профессиональные квалификационные группы) </a:t>
            </a:r>
          </a:p>
        </p:txBody>
      </p:sp>
    </p:spTree>
    <p:extLst>
      <p:ext uri="{BB962C8B-B14F-4D97-AF65-F5344CB8AC3E}">
        <p14:creationId xmlns:p14="http://schemas.microsoft.com/office/powerpoint/2010/main" val="397489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9600" cy="1070992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4000" b="1" dirty="0">
                <a:solidFill>
                  <a:srgbClr val="002060"/>
                </a:solidFill>
              </a:rPr>
              <a:t>Возможные организации – участники 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7030A0"/>
                </a:solidFill>
              </a:rPr>
              <a:t>Главный </a:t>
            </a:r>
            <a:r>
              <a:rPr lang="ru-RU" dirty="0">
                <a:solidFill>
                  <a:srgbClr val="7030A0"/>
                </a:solidFill>
              </a:rPr>
              <a:t>оператор - подведомственная </a:t>
            </a:r>
            <a:r>
              <a:rPr lang="ru-RU" dirty="0" err="1">
                <a:solidFill>
                  <a:srgbClr val="7030A0"/>
                </a:solidFill>
              </a:rPr>
              <a:t>Минобрнауки</a:t>
            </a:r>
            <a:r>
              <a:rPr lang="ru-RU" dirty="0">
                <a:solidFill>
                  <a:srgbClr val="7030A0"/>
                </a:solidFill>
              </a:rPr>
              <a:t> России Академия повышения квалификации – </a:t>
            </a:r>
            <a:r>
              <a:rPr lang="ru-RU" dirty="0" err="1">
                <a:solidFill>
                  <a:srgbClr val="7030A0"/>
                </a:solidFill>
              </a:rPr>
              <a:t>АПКиППРО</a:t>
            </a:r>
            <a:r>
              <a:rPr lang="ru-RU" dirty="0">
                <a:solidFill>
                  <a:srgbClr val="7030A0"/>
                </a:solidFill>
              </a:rPr>
              <a:t> 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Разработчики </a:t>
            </a:r>
            <a:r>
              <a:rPr lang="ru-RU" dirty="0">
                <a:solidFill>
                  <a:srgbClr val="7030A0"/>
                </a:solidFill>
              </a:rPr>
              <a:t>КИМ – подведомственные </a:t>
            </a:r>
            <a:r>
              <a:rPr lang="ru-RU" dirty="0" err="1">
                <a:solidFill>
                  <a:srgbClr val="7030A0"/>
                </a:solidFill>
              </a:rPr>
              <a:t>Рособрнадзору</a:t>
            </a:r>
            <a:r>
              <a:rPr lang="ru-RU" dirty="0">
                <a:solidFill>
                  <a:srgbClr val="7030A0"/>
                </a:solidFill>
              </a:rPr>
              <a:t> организации 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Ассоциации </a:t>
            </a:r>
            <a:r>
              <a:rPr lang="ru-RU" dirty="0">
                <a:solidFill>
                  <a:srgbClr val="7030A0"/>
                </a:solidFill>
              </a:rPr>
              <a:t>учителей – независимые разработчики моделей испытаний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0704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600" b="1" dirty="0">
                <a:solidFill>
                  <a:srgbClr val="002060"/>
                </a:solidFill>
              </a:rPr>
              <a:t>Поручение </a:t>
            </a:r>
            <a:r>
              <a:rPr lang="ru-RU" sz="3600" b="1" dirty="0" smtClean="0">
                <a:solidFill>
                  <a:srgbClr val="002060"/>
                </a:solidFill>
              </a:rPr>
              <a:t>Президента</a:t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>
                <a:solidFill>
                  <a:srgbClr val="002060"/>
                </a:solidFill>
              </a:rPr>
              <a:t>(Госсовет 23 декабря 2015 г.)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b="1" dirty="0">
                <a:solidFill>
                  <a:srgbClr val="7030A0"/>
                </a:solidFill>
              </a:rPr>
              <a:t>1. Правительству Российской Федерации: 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г</a:t>
            </a:r>
            <a:r>
              <a:rPr lang="ru-RU" dirty="0">
                <a:solidFill>
                  <a:srgbClr val="7030A0"/>
                </a:solidFill>
              </a:rPr>
              <a:t>) обеспечить формирование национальной системы учительского роста, направленной, в частности, на установление для педагогических работников уровней владения профессиональными компетенциями, подтверждаемыми результатами аттестации, а также на учёт мнения выпускников общеобразовательных организаций, но не ранее чем через четыре года после окончания ими обучения в таких организациях, предусмотрев издание соответствующих нормативных правовых актов.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Доклад </a:t>
            </a:r>
            <a:r>
              <a:rPr lang="ru-RU" dirty="0">
                <a:solidFill>
                  <a:srgbClr val="7030A0"/>
                </a:solidFill>
              </a:rPr>
              <a:t>– до 1 июля 2016 г., далее – ежегодно. </a:t>
            </a:r>
          </a:p>
        </p:txBody>
      </p:sp>
    </p:spTree>
    <p:extLst>
      <p:ext uri="{BB962C8B-B14F-4D97-AF65-F5344CB8AC3E}">
        <p14:creationId xmlns:p14="http://schemas.microsoft.com/office/powerpoint/2010/main" val="405652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002060"/>
                </a:solidFill>
              </a:rPr>
              <a:t>Система учительских должностей 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6404941"/>
              </p:ext>
            </p:extLst>
          </p:nvPr>
        </p:nvGraphicFramePr>
        <p:xfrm>
          <a:off x="457200" y="1600200"/>
          <a:ext cx="2530624" cy="36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/>
              </a:tblGrid>
              <a:tr h="362900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1951965"/>
            <a:ext cx="295232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Сейчас:</a:t>
            </a:r>
          </a:p>
          <a:p>
            <a:endParaRPr lang="ru-RU" dirty="0">
              <a:solidFill>
                <a:srgbClr val="7030A0"/>
              </a:solidFill>
            </a:endParaRPr>
          </a:p>
          <a:p>
            <a:r>
              <a:rPr lang="ru-RU" sz="2000" b="1" dirty="0">
                <a:solidFill>
                  <a:srgbClr val="7030A0"/>
                </a:solidFill>
              </a:rPr>
              <a:t>ДОЛЖНОСТЬ: </a:t>
            </a:r>
            <a:endParaRPr lang="ru-RU" sz="2000" b="1" dirty="0" smtClean="0">
              <a:solidFill>
                <a:srgbClr val="7030A0"/>
              </a:solidFill>
            </a:endParaRPr>
          </a:p>
          <a:p>
            <a:r>
              <a:rPr lang="ru-RU" sz="2000" b="1" dirty="0" smtClean="0">
                <a:solidFill>
                  <a:srgbClr val="7030A0"/>
                </a:solidFill>
              </a:rPr>
              <a:t>Учитель 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ru-RU" sz="2000" b="1" dirty="0">
                <a:solidFill>
                  <a:srgbClr val="7030A0"/>
                </a:solidFill>
              </a:rPr>
              <a:t>КАТЕГОРИИ: 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ru-RU" sz="2000" b="1" dirty="0">
                <a:solidFill>
                  <a:srgbClr val="7030A0"/>
                </a:solidFill>
              </a:rPr>
              <a:t>Высшая категория 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ru-RU" sz="2000" b="1" dirty="0">
                <a:solidFill>
                  <a:srgbClr val="7030A0"/>
                </a:solidFill>
              </a:rPr>
              <a:t>Первая категория 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ru-RU" sz="2000" b="1" dirty="0">
                <a:solidFill>
                  <a:srgbClr val="7030A0"/>
                </a:solidFill>
              </a:rPr>
              <a:t>Соответствие 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1628800"/>
            <a:ext cx="540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dirty="0"/>
              <a:t>ПРЕДЛАГАЕТСЯ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39952" y="1859340"/>
            <a:ext cx="43204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</a:t>
            </a:r>
            <a:endParaRPr lang="ru-RU" dirty="0">
              <a:solidFill>
                <a:srgbClr val="7030A0"/>
              </a:solidFill>
            </a:endParaRPr>
          </a:p>
          <a:p>
            <a:endParaRPr lang="ru-RU" b="1" dirty="0" smtClean="0">
              <a:solidFill>
                <a:srgbClr val="7030A0"/>
              </a:solidFill>
            </a:endParaRPr>
          </a:p>
          <a:p>
            <a:r>
              <a:rPr lang="ru-RU" b="1" dirty="0" smtClean="0">
                <a:solidFill>
                  <a:srgbClr val="7030A0"/>
                </a:solidFill>
              </a:rPr>
              <a:t>Должность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*категория 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  Ведущий </a:t>
            </a:r>
            <a:r>
              <a:rPr lang="ru-RU" b="1" dirty="0">
                <a:solidFill>
                  <a:srgbClr val="7030A0"/>
                </a:solidFill>
              </a:rPr>
              <a:t>учитель </a:t>
            </a:r>
            <a:endParaRPr lang="ru-RU" dirty="0">
              <a:solidFill>
                <a:srgbClr val="7030A0"/>
              </a:solidFill>
            </a:endParaRPr>
          </a:p>
          <a:p>
            <a:pPr algn="ctr"/>
            <a:r>
              <a:rPr lang="ru-RU" dirty="0">
                <a:solidFill>
                  <a:srgbClr val="7030A0"/>
                </a:solidFill>
              </a:rPr>
              <a:t>*высшая категория </a:t>
            </a:r>
          </a:p>
          <a:p>
            <a:pPr algn="ctr"/>
            <a:r>
              <a:rPr lang="ru-RU" dirty="0">
                <a:solidFill>
                  <a:srgbClr val="7030A0"/>
                </a:solidFill>
              </a:rPr>
              <a:t>*первая категория </a:t>
            </a:r>
          </a:p>
          <a:p>
            <a:pPr algn="ctr"/>
            <a:r>
              <a:rPr lang="ru-RU" dirty="0" smtClean="0">
                <a:solidFill>
                  <a:srgbClr val="7030A0"/>
                </a:solidFill>
              </a:rPr>
              <a:t>*соответствие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Старший </a:t>
            </a:r>
            <a:r>
              <a:rPr lang="ru-RU" b="1" dirty="0">
                <a:solidFill>
                  <a:srgbClr val="7030A0"/>
                </a:solidFill>
              </a:rPr>
              <a:t>учитель </a:t>
            </a:r>
            <a:endParaRPr lang="ru-RU" b="1" dirty="0" smtClean="0">
              <a:solidFill>
                <a:srgbClr val="7030A0"/>
              </a:solidFill>
            </a:endParaRPr>
          </a:p>
          <a:p>
            <a:pPr algn="ctr"/>
            <a:r>
              <a:rPr lang="ru-RU" dirty="0" smtClean="0">
                <a:solidFill>
                  <a:srgbClr val="7030A0"/>
                </a:solidFill>
              </a:rPr>
              <a:t>*</a:t>
            </a:r>
            <a:r>
              <a:rPr lang="ru-RU" dirty="0">
                <a:solidFill>
                  <a:srgbClr val="7030A0"/>
                </a:solidFill>
              </a:rPr>
              <a:t>высшая категория </a:t>
            </a:r>
            <a:endParaRPr lang="ru-RU" dirty="0" smtClean="0">
              <a:solidFill>
                <a:srgbClr val="7030A0"/>
              </a:solidFill>
            </a:endParaRPr>
          </a:p>
          <a:p>
            <a:pPr algn="ctr"/>
            <a:r>
              <a:rPr lang="ru-RU" dirty="0" smtClean="0">
                <a:solidFill>
                  <a:srgbClr val="7030A0"/>
                </a:solidFill>
              </a:rPr>
              <a:t>*</a:t>
            </a:r>
            <a:r>
              <a:rPr lang="ru-RU" dirty="0">
                <a:solidFill>
                  <a:srgbClr val="7030A0"/>
                </a:solidFill>
              </a:rPr>
              <a:t>первая </a:t>
            </a:r>
            <a:r>
              <a:rPr lang="ru-RU" dirty="0" smtClean="0">
                <a:solidFill>
                  <a:srgbClr val="7030A0"/>
                </a:solidFill>
              </a:rPr>
              <a:t>категория</a:t>
            </a:r>
          </a:p>
          <a:p>
            <a:pPr algn="ctr"/>
            <a:r>
              <a:rPr lang="ru-RU" dirty="0" smtClean="0">
                <a:solidFill>
                  <a:srgbClr val="7030A0"/>
                </a:solidFill>
              </a:rPr>
              <a:t>* </a:t>
            </a:r>
            <a:r>
              <a:rPr lang="ru-RU" dirty="0">
                <a:solidFill>
                  <a:srgbClr val="7030A0"/>
                </a:solidFill>
              </a:rPr>
              <a:t>соответствие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endParaRPr lang="ru-RU" dirty="0">
              <a:solidFill>
                <a:srgbClr val="7030A0"/>
              </a:solidFill>
            </a:endParaRPr>
          </a:p>
          <a:p>
            <a:pPr algn="ctr"/>
            <a:r>
              <a:rPr lang="ru-RU" b="1" dirty="0">
                <a:solidFill>
                  <a:srgbClr val="7030A0"/>
                </a:solidFill>
              </a:rPr>
              <a:t>Учитель </a:t>
            </a:r>
            <a:endParaRPr lang="ru-RU" dirty="0">
              <a:solidFill>
                <a:srgbClr val="7030A0"/>
              </a:solidFill>
            </a:endParaRPr>
          </a:p>
          <a:p>
            <a:pPr algn="ctr"/>
            <a:r>
              <a:rPr lang="ru-RU" dirty="0">
                <a:solidFill>
                  <a:srgbClr val="7030A0"/>
                </a:solidFill>
              </a:rPr>
              <a:t>*высшая категория </a:t>
            </a:r>
          </a:p>
          <a:p>
            <a:pPr algn="ctr"/>
            <a:r>
              <a:rPr lang="ru-RU" dirty="0">
                <a:solidFill>
                  <a:srgbClr val="7030A0"/>
                </a:solidFill>
              </a:rPr>
              <a:t>*первая </a:t>
            </a:r>
            <a:r>
              <a:rPr lang="ru-RU" dirty="0" smtClean="0">
                <a:solidFill>
                  <a:srgbClr val="7030A0"/>
                </a:solidFill>
              </a:rPr>
              <a:t>категория</a:t>
            </a:r>
          </a:p>
          <a:p>
            <a:pPr algn="ctr"/>
            <a:r>
              <a:rPr lang="ru-RU" dirty="0" smtClean="0">
                <a:solidFill>
                  <a:srgbClr val="7030A0"/>
                </a:solidFill>
              </a:rPr>
              <a:t>* соответствие 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956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002060"/>
                </a:solidFill>
              </a:rPr>
              <a:t>Единая Федеральная Оценка (ЕФО)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ru-RU" b="1" dirty="0" smtClean="0">
                <a:solidFill>
                  <a:srgbClr val="7030A0"/>
                </a:solidFill>
              </a:rPr>
              <a:t>Единая федеральная оценка на соответствие (ЕФО-Соответствие) 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ru-RU" b="1" dirty="0" smtClean="0">
                <a:solidFill>
                  <a:srgbClr val="7030A0"/>
                </a:solidFill>
              </a:rPr>
              <a:t>Единая федеральная оценка на категории (ЕФО-Категории) </a:t>
            </a:r>
          </a:p>
          <a:p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rgbClr val="7030A0"/>
                </a:solidFill>
              </a:rPr>
              <a:t>Мнение выпускников добавляет до 10 баллов – на усмотрение региона </a:t>
            </a:r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739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002060"/>
                </a:solidFill>
              </a:rPr>
              <a:t>Аттестация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25000" lnSpcReduction="20000"/>
          </a:bodyPr>
          <a:lstStyle/>
          <a:p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Сейчас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Регионы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федерального порядка: 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Оценивают </a:t>
            </a:r>
            <a:r>
              <a:rPr lang="ru-RU" sz="6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 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собирают «портфолио» </a:t>
            </a:r>
            <a:endParaRPr lang="ru-RU" sz="6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  <a:r>
              <a:rPr lang="ru-RU" sz="6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Субъективная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доказать результаты 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Бюрократия </a:t>
            </a:r>
            <a:endParaRPr lang="ru-RU" sz="6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никому отказать </a:t>
            </a:r>
          </a:p>
          <a:p>
            <a:endParaRPr lang="ru-RU" sz="6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6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выбор</a:t>
            </a:r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sz="6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сейчас</a:t>
            </a:r>
          </a:p>
          <a:p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или</a:t>
            </a:r>
          </a:p>
          <a:p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</a:t>
            </a:r>
            <a:r>
              <a:rPr lang="ru-RU" sz="6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оценка (ЕФО</a:t>
            </a:r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Объективная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компетенций </a:t>
            </a:r>
            <a:endParaRPr lang="ru-RU" sz="6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Короткое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испытание (2-3 часа) 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бумаг 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Объективная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независимая оценка 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объективных данных 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бюрократии </a:t>
            </a:r>
          </a:p>
          <a:p>
            <a:r>
              <a:rPr lang="ru-RU" sz="6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</a:t>
            </a:r>
            <a:r>
              <a:rPr lang="ru-RU" sz="6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поставить «двойку» </a:t>
            </a:r>
          </a:p>
          <a:p>
            <a:endParaRPr lang="ru-RU" sz="6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196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2060"/>
                </a:solidFill>
              </a:rPr>
              <a:t>Единая шкала оценки (0-100)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b="1" dirty="0">
                <a:solidFill>
                  <a:srgbClr val="7030A0"/>
                </a:solidFill>
              </a:rPr>
              <a:t>Соответствие </a:t>
            </a:r>
            <a:r>
              <a:rPr lang="ru-RU" dirty="0">
                <a:solidFill>
                  <a:srgbClr val="7030A0"/>
                </a:solidFill>
              </a:rPr>
              <a:t>- определяет Федерация </a:t>
            </a:r>
          </a:p>
          <a:p>
            <a:r>
              <a:rPr lang="ru-RU" b="1" dirty="0">
                <a:solidFill>
                  <a:srgbClr val="7030A0"/>
                </a:solidFill>
              </a:rPr>
              <a:t>Первая категория </a:t>
            </a:r>
            <a:r>
              <a:rPr lang="ru-RU" dirty="0">
                <a:solidFill>
                  <a:srgbClr val="7030A0"/>
                </a:solidFill>
              </a:rPr>
              <a:t>- регион </a:t>
            </a:r>
          </a:p>
          <a:p>
            <a:r>
              <a:rPr lang="ru-RU" b="1" dirty="0">
                <a:solidFill>
                  <a:srgbClr val="7030A0"/>
                </a:solidFill>
              </a:rPr>
              <a:t>Высшая категория </a:t>
            </a:r>
            <a:r>
              <a:rPr lang="ru-RU" dirty="0">
                <a:solidFill>
                  <a:srgbClr val="7030A0"/>
                </a:solidFill>
              </a:rPr>
              <a:t>- регион </a:t>
            </a:r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rgbClr val="7030A0"/>
                </a:solidFill>
              </a:rPr>
              <a:t>Доплата дифференцирована по категории Доплату определяет регион в пределах выделенных ассигнований </a:t>
            </a:r>
          </a:p>
        </p:txBody>
      </p:sp>
    </p:spTree>
    <p:extLst>
      <p:ext uri="{BB962C8B-B14F-4D97-AF65-F5344CB8AC3E}">
        <p14:creationId xmlns:p14="http://schemas.microsoft.com/office/powerpoint/2010/main" val="3302870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002060"/>
                </a:solidFill>
              </a:rPr>
              <a:t>Испытание на знания и умения: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Часть А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Предмет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Часть </a:t>
            </a:r>
            <a:r>
              <a:rPr lang="ru-RU" b="1" dirty="0">
                <a:solidFill>
                  <a:srgbClr val="7030A0"/>
                </a:solidFill>
              </a:rPr>
              <a:t>В </a:t>
            </a:r>
            <a:endParaRPr lang="ru-RU" b="1" dirty="0" smtClean="0">
              <a:solidFill>
                <a:srgbClr val="7030A0"/>
              </a:solidFill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Методика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Часть С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Детская </a:t>
            </a:r>
            <a:r>
              <a:rPr lang="ru-RU" dirty="0">
                <a:solidFill>
                  <a:srgbClr val="7030A0"/>
                </a:solidFill>
              </a:rPr>
              <a:t>психофизиология 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619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002060"/>
                </a:solidFill>
              </a:rPr>
              <a:t>Оценка учителя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dirty="0">
                <a:solidFill>
                  <a:srgbClr val="7030A0"/>
                </a:solidFill>
              </a:rPr>
              <a:t>После выполнения заданий (кейсов) будет оценен реальный уровень компетенций учителя по единой шкале </a:t>
            </a:r>
          </a:p>
          <a:p>
            <a:r>
              <a:rPr lang="ru-RU" dirty="0">
                <a:solidFill>
                  <a:srgbClr val="7030A0"/>
                </a:solidFill>
              </a:rPr>
              <a:t>Оценка выполняется в РЦОИ, в региональных ИПК по </a:t>
            </a:r>
            <a:r>
              <a:rPr lang="ru-RU" b="1" dirty="0">
                <a:solidFill>
                  <a:srgbClr val="7030A0"/>
                </a:solidFill>
              </a:rPr>
              <a:t>единым федеральным КИМ </a:t>
            </a:r>
          </a:p>
          <a:p>
            <a:r>
              <a:rPr lang="ru-RU" dirty="0">
                <a:solidFill>
                  <a:srgbClr val="7030A0"/>
                </a:solidFill>
              </a:rPr>
              <a:t>Сдают на подтверждение соответствия замещаемой должности и на квалификационную категорию 1 раз в 5 лет В случае «двойки » пересдача – через 1 год </a:t>
            </a:r>
          </a:p>
        </p:txBody>
      </p:sp>
    </p:spTree>
    <p:extLst>
      <p:ext uri="{BB962C8B-B14F-4D97-AF65-F5344CB8AC3E}">
        <p14:creationId xmlns:p14="http://schemas.microsoft.com/office/powerpoint/2010/main" val="1008116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002060"/>
                </a:solidFill>
              </a:rPr>
              <a:t>Использование результатов оценки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/>
          </a:p>
          <a:p>
            <a:r>
              <a:rPr lang="ru-RU" b="1" dirty="0">
                <a:solidFill>
                  <a:srgbClr val="7030A0"/>
                </a:solidFill>
              </a:rPr>
              <a:t>Результаты оценки (аттестационная комиссия) </a:t>
            </a:r>
          </a:p>
          <a:p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Составление программы роста (учитель и старший учитель) </a:t>
            </a:r>
            <a:endParaRPr lang="ru-RU" b="1" dirty="0" smtClean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Выбор способов роста: программы, самоподготовка и т.п. (учитель) </a:t>
            </a:r>
            <a:endParaRPr lang="ru-RU" b="1" dirty="0" smtClean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Обеспечение программ роста (институты повышения квалификации, университеты, самоподготовка) </a:t>
            </a:r>
          </a:p>
        </p:txBody>
      </p:sp>
    </p:spTree>
    <p:extLst>
      <p:ext uri="{BB962C8B-B14F-4D97-AF65-F5344CB8AC3E}">
        <p14:creationId xmlns:p14="http://schemas.microsoft.com/office/powerpoint/2010/main" val="5058422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411</Words>
  <Application>Microsoft Office PowerPoint</Application>
  <PresentationFormat>Экран (4:3)</PresentationFormat>
  <Paragraphs>102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НАЦИОНАЛЬНАЯ СИСТЕМА УЧИТЕЛЬСКОГО РОСТА   Проект </vt:lpstr>
      <vt:lpstr> Поручение Президента  (Госсовет 23 декабря 2015 г.) </vt:lpstr>
      <vt:lpstr> Система учительских должностей </vt:lpstr>
      <vt:lpstr> Единая Федеральная Оценка (ЕФО) </vt:lpstr>
      <vt:lpstr> Аттестация </vt:lpstr>
      <vt:lpstr> Единая шкала оценки (0-100) </vt:lpstr>
      <vt:lpstr> Испытание на знания и умения: </vt:lpstr>
      <vt:lpstr> Оценка учителя </vt:lpstr>
      <vt:lpstr> Использование результатов оценки </vt:lpstr>
      <vt:lpstr> Этапы введения НСУР </vt:lpstr>
      <vt:lpstr> Возможные организации – участники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НАЦИОНАЛЬНАЯ СИСТЕМА УЧИТЕЛЬСКОГО РОСТА  Проект. Версия 3.3  23 мая 2016 </dc:title>
  <dc:creator>user</dc:creator>
  <cp:lastModifiedBy>user</cp:lastModifiedBy>
  <cp:revision>38</cp:revision>
  <dcterms:created xsi:type="dcterms:W3CDTF">2016-09-01T10:14:27Z</dcterms:created>
  <dcterms:modified xsi:type="dcterms:W3CDTF">2016-09-29T08:35:43Z</dcterms:modified>
</cp:coreProperties>
</file>