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2"/>
  </p:notesMasterIdLst>
  <p:sldIdLst>
    <p:sldId id="405" r:id="rId2"/>
    <p:sldId id="408" r:id="rId3"/>
    <p:sldId id="402" r:id="rId4"/>
    <p:sldId id="438" r:id="rId5"/>
    <p:sldId id="447" r:id="rId6"/>
    <p:sldId id="445" r:id="rId7"/>
    <p:sldId id="401" r:id="rId8"/>
    <p:sldId id="441" r:id="rId9"/>
    <p:sldId id="434" r:id="rId10"/>
    <p:sldId id="437" r:id="rId11"/>
    <p:sldId id="442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30" r:id="rId30"/>
    <p:sldId id="440" r:id="rId31"/>
    <p:sldId id="380" r:id="rId32"/>
    <p:sldId id="404" r:id="rId33"/>
    <p:sldId id="391" r:id="rId34"/>
    <p:sldId id="439" r:id="rId35"/>
    <p:sldId id="435" r:id="rId36"/>
    <p:sldId id="377" r:id="rId37"/>
    <p:sldId id="433" r:id="rId38"/>
    <p:sldId id="394" r:id="rId39"/>
    <p:sldId id="444" r:id="rId40"/>
    <p:sldId id="393" r:id="rId41"/>
    <p:sldId id="448" r:id="rId42"/>
    <p:sldId id="383" r:id="rId43"/>
    <p:sldId id="449" r:id="rId44"/>
    <p:sldId id="381" r:id="rId45"/>
    <p:sldId id="397" r:id="rId46"/>
    <p:sldId id="436" r:id="rId47"/>
    <p:sldId id="450" r:id="rId48"/>
    <p:sldId id="382" r:id="rId49"/>
    <p:sldId id="403" r:id="rId50"/>
    <p:sldId id="406" r:id="rId51"/>
    <p:sldId id="431" r:id="rId52"/>
    <p:sldId id="432" r:id="rId53"/>
    <p:sldId id="426" r:id="rId54"/>
    <p:sldId id="428" r:id="rId55"/>
    <p:sldId id="427" r:id="rId56"/>
    <p:sldId id="429" r:id="rId57"/>
    <p:sldId id="443" r:id="rId58"/>
    <p:sldId id="446" r:id="rId59"/>
    <p:sldId id="451" r:id="rId60"/>
    <p:sldId id="400" r:id="rId6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4F227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79" autoAdjust="0"/>
  </p:normalViewPr>
  <p:slideViewPr>
    <p:cSldViewPr>
      <p:cViewPr varScale="1">
        <p:scale>
          <a:sx n="67" d="100"/>
          <a:sy n="67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71427C-044D-494D-8B89-D21D81EE467F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4D1C280-3870-447F-9D8C-DC2D36DE6F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32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35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81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41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46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4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57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4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32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47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33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664C2-398E-404B-A957-4CEA22675FCB}" type="slidenum">
              <a:rPr lang="ru-RU" altLang="ru-RU">
                <a:latin typeface="Calibri" panose="020F0502020204030204" pitchFamily="34" charset="0"/>
              </a:rPr>
              <a:pPr/>
              <a:t>34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5191-E89A-4E2C-AFB7-DA9A43999FBE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66A8B-1AFF-44F0-8EC5-F84D5A7F3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512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575E-379F-47B5-98F5-E8284B963AB9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C791-C5BD-4BC0-8076-0ED8EBF32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8579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20CC-0F2B-4461-85EA-A0DC20D1A1DF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A0F9-A495-4B39-A972-F22AA763FB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456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E30E-83F8-4A60-8EF4-2394C8C131C5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8E9FC-50C0-49EA-93E4-6C243534AA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754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0A30-1529-4402-B283-5D306121ADFA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BADD-D825-4E3D-B751-200AFB383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244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8E37-A59B-407F-990A-5BE42A6A7B59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22494-EC8B-4E5D-9614-96AC5238F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84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BF1B-4E8D-404E-8239-0E623249B6C2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740FA-EC82-4C1F-A6D8-473B95EC1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36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FB7B-D8F2-4377-943C-D509EC17F8BF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D0082-62FB-41CA-829B-773877662D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247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A51C-46F7-4237-BECC-392F5BB98E45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3ECC6-E109-4648-B3A6-2C04143A7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2521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CBA4-1086-4729-9D9F-EC93804C49AE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7020-06AF-41F8-BE46-FD936CECC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8352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3160-D3A8-4544-B72D-44C15E36E18B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BA4E0-E894-4DD4-946C-E037DF4F7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308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2BAB7C-E4EF-4EE3-B269-933CCD3CBD8F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A69D6D8-F2B2-44F5-9B21-EF9476AED2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82;&#1088;&#1099;&#1090;&#1099;&#1081;%20&#1091;&#1088;&#1086;&#1095;&#1077;&#1082;\&#1040;&#1083;&#1075;&#1086;&#1088;&#1080;&#1090;&#1084;%20&#1043;&#1080;&#1075;&#1080;&#1077;&#1085;&#1080;&#1095;&#1077;&#1089;&#1082;&#1086;&#1081;%20&#1054;&#1073;&#1088;&#1072;&#1073;&#1086;&#1090;&#1082;&#1080;%20&#1056;&#1091;&#1082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536504" cy="864096"/>
          </a:xfrm>
        </p:spPr>
        <p:txBody>
          <a:bodyPr/>
          <a:lstStyle/>
          <a:p>
            <a:pPr eaLnBrk="1" hangingPunct="1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r>
              <a:rPr lang="ru-RU" alt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«Северо-Осетинский медицинский колледж»</a:t>
            </a:r>
            <a:b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РСО – Алания</a:t>
            </a:r>
            <a:r>
              <a:rPr lang="ru-RU" alt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739"/>
          <a:stretch>
            <a:fillRect/>
          </a:stretch>
        </p:blipFill>
        <p:spPr>
          <a:xfrm flipH="1">
            <a:off x="6199673" y="0"/>
            <a:ext cx="2944327" cy="1296144"/>
          </a:xfrm>
          <a:noFill/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этап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Конкурсное мероприятие № 2 «Мастер-класс» 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по предмету:</a:t>
            </a:r>
            <a:r>
              <a:rPr lang="ru-RU" sz="2400" b="1" dirty="0" smtClean="0">
                <a:latin typeface="+mj-lt"/>
              </a:rPr>
              <a:t> «Выполнение работ по профессии младшая медицинская сестра по уходу за больными»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тема практического занятия: </a:t>
            </a:r>
            <a:r>
              <a:rPr lang="ru-RU" sz="2400" b="1" dirty="0" smtClean="0">
                <a:latin typeface="+mj-lt"/>
              </a:rPr>
              <a:t>«Медикаментозное лечение в сестринской практике. Парентеральный метод введения лекарственных средств. Набор лекарственного средства из ампулы и флакона»</a:t>
            </a:r>
            <a:endParaRPr lang="ru-RU" sz="24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 Всероссийского  конкурса «Мастер года» среди мастеров производственного обучения профессиональных образовательных  организаций Российской Федерации</a:t>
            </a:r>
          </a:p>
          <a:p>
            <a:pPr algn="ctr"/>
            <a:r>
              <a:rPr lang="ru-RU" b="1" dirty="0" smtClean="0"/>
              <a:t>Засеева Ирина Витальевна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621166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Республика Северная Осетия – Алания </a:t>
            </a:r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50405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Georgia" pitchFamily="18" charset="0"/>
              </a:rPr>
              <a:t>Этико</a:t>
            </a:r>
            <a:r>
              <a:rPr lang="ru-RU" sz="2800" b="1" dirty="0" smtClean="0">
                <a:latin typeface="Georgia" pitchFamily="18" charset="0"/>
              </a:rPr>
              <a:t> – </a:t>
            </a:r>
            <a:r>
              <a:rPr lang="ru-RU" sz="2800" b="1" dirty="0" err="1" smtClean="0">
                <a:latin typeface="Georgia" pitchFamily="18" charset="0"/>
              </a:rPr>
              <a:t>деонтологическое</a:t>
            </a:r>
            <a:r>
              <a:rPr lang="ru-RU" sz="2800" b="1" dirty="0" smtClean="0">
                <a:latin typeface="Georgia" pitchFamily="18" charset="0"/>
              </a:rPr>
              <a:t> обеспечение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000" dirty="0" smtClean="0"/>
              <a:t>Часто пациенты испытывают опасения из – за незнания того лекарственного препарата, который им вводят. Многие страхи пациентов часто связаны с возможным инфицированием их во  время выполнения инъекций. Поэтому медицинская сестра должна набирать в шприц лекарство в присутствии пациента, объяснить благоприятное действие этого препарата для пациента, продемонстрировать пациенту соблюдение правил асептики и антисептики.</a:t>
            </a:r>
          </a:p>
          <a:p>
            <a:endParaRPr lang="ru-RU" dirty="0"/>
          </a:p>
        </p:txBody>
      </p:sp>
      <p:pic>
        <p:nvPicPr>
          <p:cNvPr id="14338" name="Picture 2" descr="https://cmd74.ru/wp-content/uploads/feya-batrakova-1393x929.jpeg"/>
          <p:cNvPicPr>
            <a:picLocks noChangeAspect="1" noChangeArrowheads="1"/>
          </p:cNvPicPr>
          <p:nvPr/>
        </p:nvPicPr>
        <p:blipFill>
          <a:blip r:embed="rId3" cstate="print"/>
          <a:srcRect r="34397"/>
          <a:stretch>
            <a:fillRect/>
          </a:stretch>
        </p:blipFill>
        <p:spPr bwMode="auto">
          <a:xfrm>
            <a:off x="5724128" y="404664"/>
            <a:ext cx="3226404" cy="3279900"/>
          </a:xfrm>
          <a:prstGeom prst="rect">
            <a:avLst/>
          </a:prstGeom>
          <a:noFill/>
        </p:spPr>
      </p:pic>
      <p:pic>
        <p:nvPicPr>
          <p:cNvPr id="5" name="Picture 1" descr="C:\Users\User\Desktop\vrXHqDAXaG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3875"/>
          <a:stretch>
            <a:fillRect/>
          </a:stretch>
        </p:blipFill>
        <p:spPr bwMode="auto">
          <a:xfrm>
            <a:off x="5580112" y="3939576"/>
            <a:ext cx="3346690" cy="2585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hMQ1zBEP1A.jpg"/>
          <p:cNvPicPr>
            <a:picLocks noChangeAspect="1" noChangeArrowheads="1"/>
          </p:cNvPicPr>
          <p:nvPr/>
        </p:nvPicPr>
        <p:blipFill>
          <a:blip r:embed="rId3" cstate="print"/>
          <a:srcRect l="32641" t="20600" r="37983" b="20601"/>
          <a:stretch>
            <a:fillRect/>
          </a:stretch>
        </p:blipFill>
        <p:spPr bwMode="auto">
          <a:xfrm>
            <a:off x="7559824" y="0"/>
            <a:ext cx="15841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sz="3200" b="1" dirty="0" smtClean="0">
                <a:latin typeface="Georgia" pitchFamily="18" charset="0"/>
              </a:rPr>
              <a:t>Правила техники безопасности</a:t>
            </a:r>
            <a:endParaRPr lang="ru-RU" sz="3200" dirty="0" smtClean="0">
              <a:latin typeface="Georgia" pitchFamily="18" charset="0"/>
            </a:endParaRP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Возможны ранения осколками стекла при вскрытии ампул, поэтому надо обязательно пользоваться при этом ватным шариком или  салфеткой.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 Возможны уколы пальцев рук использованными иглами при надевании колпачка или при снятии их со шприца.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 При проверке проходимости иглы необходимо обязательно придерживать канюлю иглы пальцем, иначе игла может под давлением соскочить с </a:t>
            </a:r>
            <a:r>
              <a:rPr lang="ru-RU" sz="2400" dirty="0" err="1" smtClean="0"/>
              <a:t>подыгольного</a:t>
            </a:r>
            <a:r>
              <a:rPr lang="ru-RU" sz="2400" dirty="0" smtClean="0"/>
              <a:t> конуса и поранить окружающих.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 Категорически запрещается надевать на иглу вату, смоченную спиртом, так как ватные волоконца могут быть причиной подкожных инфильтратов и нагноений.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868478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Энтеральный</a:t>
            </a:r>
            <a:r>
              <a:rPr lang="ru-RU" sz="5400" b="1" dirty="0" smtClean="0"/>
              <a:t> путь введения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2143116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введение лекарственных веществ через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желудочно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кишечный тракт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8279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Ректальный путь введения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928934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введение лекарственных веществ через прямую кишку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Пероральный путь введения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введение лекарственных веществ через рот</a:t>
            </a:r>
          </a:p>
          <a:p>
            <a:pPr algn="ctr"/>
            <a:endParaRPr lang="ru-RU" sz="5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29710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Сублингвальный</a:t>
            </a:r>
            <a:r>
              <a:rPr lang="ru-RU" sz="5400" b="1" dirty="0" smtClean="0"/>
              <a:t> путь введения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3357562"/>
            <a:ext cx="75009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введение лекарственных веществ под язык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1135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Ингаляционный путь введения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786058"/>
            <a:ext cx="7429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введение лекарственных веществ  через        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дыхательные пути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Инъекция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143116"/>
            <a:ext cx="6715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введение лекарственного средства с помощью специального нагнетания под давлением в разные среды организма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Инфузия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571744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вливание в организм большого объема жидкости</a:t>
            </a:r>
            <a:endParaRPr lang="ru-RU" sz="5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65416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Внутрикожная инъекция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428868"/>
            <a:ext cx="6357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Самая поверхностная инъекция, производится с диагностической целью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15328" cy="7858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 урока: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86766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</a:t>
            </a:r>
            <a:r>
              <a:rPr lang="ru-RU" sz="3600" i="1" dirty="0" smtClean="0"/>
              <a:t>- </a:t>
            </a:r>
            <a:r>
              <a:rPr lang="ru-RU" sz="3600" dirty="0" smtClean="0"/>
              <a:t>студент должен знать недостатки и преимущества парентерального введения, устройство шприца, уметь правильно набрать дозу препарата, развести антибиотик, а также  правила инфекционной безопасности при работе со шприцом.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</a:t>
            </a:r>
            <a:r>
              <a:rPr lang="ru-RU" sz="3600" i="1" dirty="0" smtClean="0"/>
              <a:t>- </a:t>
            </a:r>
            <a:r>
              <a:rPr lang="ru-RU" sz="3600" dirty="0" smtClean="0"/>
              <a:t>научить студента логически мыслить, развить умение решать психосоматические, социальные и эмоциональные проблемы пациента.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</a:t>
            </a:r>
            <a:r>
              <a:rPr lang="ru-RU" sz="3600" i="1" dirty="0" smtClean="0"/>
              <a:t>- </a:t>
            </a:r>
            <a:r>
              <a:rPr lang="ru-RU" sz="3600" dirty="0" smtClean="0"/>
              <a:t>воспитывать у студентов чувство ответственности за здоровье и жизнь пациента, а также чувство ответственности за результаты работы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Подкожная инъекция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Более глубокая, игла вводится в подкожно -  жировую клетчатку на глубину 15 мм.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Цель  - лечебная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Внутримышечная инъекция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Наиболее часто выполняемая инъекция. Лекарственное средство вводится в толщу мышечной ткани, которая богата кровеносными сосудами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Внутривенная инъекция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643050"/>
            <a:ext cx="6929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Венепункция – прокол стенки периферической вены. Глубина введения иглы - 2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/3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.  Наиболее часто выполняется в вены локтевого сгиба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Дополните предложение: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42873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Положение иглы при в/к введении лекарственных средств под углом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78605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 0-5 градусов, почти параллельно коже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ЁЁЁ\Рабочий стол\Открытый урок 2013\Для открытого урока\3897_ip007copy.jpg"/>
          <p:cNvPicPr>
            <a:picLocks noChangeAspect="1" noChangeArrowheads="1"/>
          </p:cNvPicPr>
          <p:nvPr/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2786050" y="4500570"/>
            <a:ext cx="381000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Дополните предложение: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Положение иглы при </a:t>
            </a:r>
            <a:r>
              <a:rPr lang="ru-RU" sz="4000" b="1" dirty="0" err="1" smtClean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/к введении лекарственных средств под углом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45 градусов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429124" y="4214818"/>
            <a:ext cx="3758116" cy="24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Дополните предложение: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Положение иглы при в/м введении лекарственных средств под углом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005064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90 градусов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715140" y="3571876"/>
            <a:ext cx="2205355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Дополните предложение: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Шприцы однократного применения дезинфицируют: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852936"/>
            <a:ext cx="7095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методом погружения в разобранном виде в специальные емкости с дезинфицирующим раствором    (например 3 % раствором хлорамина)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Дополните предложение: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Многоразовые шприцы стерилизуют</a:t>
            </a:r>
            <a:endParaRPr lang="ru-RU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49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В сухожаровом шкафу при температуре 180 градусов  в течении 1 часа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2618"/>
          <a:stretch>
            <a:fillRect/>
          </a:stretch>
        </p:blipFill>
        <p:spPr bwMode="auto">
          <a:xfrm>
            <a:off x="4333878" y="4429132"/>
            <a:ext cx="46672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1"/>
            <a:ext cx="4643470" cy="460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Письменное тестирование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944" y="0"/>
            <a:ext cx="3972056" cy="428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5000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Учится и жить есть одно и то же</a:t>
            </a:r>
          </a:p>
          <a:p>
            <a:pPr algn="r"/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</a:rPr>
              <a:t>Пирогов Н.И</a:t>
            </a:r>
            <a:endParaRPr lang="ru-RU" sz="2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Знание – дочь опыта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Леонардо да Винчи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92893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Наши знания никогда не могут иметь конца именно потому, что предмет познания бесконечен</a:t>
            </a:r>
          </a:p>
          <a:p>
            <a:pPr algn="r"/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Паскаль Б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Только опыт дает истинный ответ</a:t>
            </a:r>
          </a:p>
          <a:p>
            <a:pPr algn="r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Пастер 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429132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Чтобы переваривать знания, надо поглощать их с аппетитом</a:t>
            </a:r>
          </a:p>
          <a:p>
            <a:pPr algn="r"/>
            <a:r>
              <a:rPr lang="ru-RU" sz="2400" i="1" dirty="0" smtClean="0">
                <a:solidFill>
                  <a:srgbClr val="7030A0"/>
                </a:solidFill>
              </a:rPr>
              <a:t>Франс А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2089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План: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Виды шприцов и игл, емкости шприцов и размеры игл.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Информирование пациента о предстоящей инъекции.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Соблюдение универсальных мер  предосторожности при работе со шприцом.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Самостоятельная работа: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 Сборка шприца однократного применения.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 Определение «Цены» деления шприца.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 Набор лекарственного средства из ампулы. Техника безопасности при работе с ампулой.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 Разведение порошка  антибиотика во флаконе. Лекарственные средства, используемые в качестве растворителя. </a:t>
            </a:r>
            <a:r>
              <a:rPr lang="ru-RU" smtClean="0"/>
              <a:t>Сенсибилизирующее  </a:t>
            </a:r>
            <a:r>
              <a:rPr lang="ru-RU" dirty="0"/>
              <a:t>действие антибиотиков на сестринский персонал.</a:t>
            </a:r>
          </a:p>
          <a:p>
            <a:pPr lvl="1">
              <a:buFont typeface="Arial" pitchFamily="34" charset="0"/>
              <a:buChar char="•"/>
            </a:pPr>
            <a:r>
              <a:rPr lang="ru-RU" smtClean="0"/>
              <a:t> </a:t>
            </a:r>
            <a:r>
              <a:rPr lang="ru-RU" dirty="0" smtClean="0"/>
              <a:t>Транспортировка шприца к пациенту.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Решение ситуационных задач и тестовых заданий.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Заполнение учебной документации.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Итог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Домашнее задание.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869160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Шприц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/>
              <a:t>-  </a:t>
            </a:r>
            <a:r>
              <a:rPr lang="ru-RU" sz="2000" b="1" dirty="0" smtClean="0">
                <a:latin typeface="Georgia" pitchFamily="18" charset="0"/>
              </a:rPr>
              <a:t>насос для нагнетания под давлением в разные среды организма лекарственных средств, представляющий особый полый цилиндр разной вместимости, с двумя отверстиями: большим для поршня и малым с </a:t>
            </a:r>
            <a:r>
              <a:rPr lang="ru-RU" sz="2000" b="1" dirty="0" err="1" smtClean="0">
                <a:latin typeface="Georgia" pitchFamily="18" charset="0"/>
              </a:rPr>
              <a:t>подыгольным</a:t>
            </a:r>
            <a:r>
              <a:rPr lang="ru-RU" sz="2000" b="1" dirty="0" smtClean="0">
                <a:latin typeface="Georgia" pitchFamily="18" charset="0"/>
              </a:rPr>
              <a:t> конусом – для иглы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Picture 6" descr="https://www.nv-lab.ru/images/upload/editor13921.jpg"/>
          <p:cNvPicPr>
            <a:picLocks noChangeAspect="1" noChangeArrowheads="1"/>
          </p:cNvPicPr>
          <p:nvPr/>
        </p:nvPicPr>
        <p:blipFill>
          <a:blip r:embed="rId3" cstate="print"/>
          <a:srcRect l="9712" t="31167" r="6027" b="23946"/>
          <a:stretch>
            <a:fillRect/>
          </a:stretch>
        </p:blipFill>
        <p:spPr bwMode="auto">
          <a:xfrm>
            <a:off x="827584" y="908720"/>
            <a:ext cx="6984776" cy="3720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7" name="Стрелка вправо 6"/>
          <p:cNvSpPr/>
          <p:nvPr/>
        </p:nvSpPr>
        <p:spPr>
          <a:xfrm rot="618102">
            <a:off x="683568" y="2924944"/>
            <a:ext cx="1800200" cy="64807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716978">
            <a:off x="774057" y="3014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поршень</a:t>
            </a:r>
            <a:endParaRPr lang="ru-RU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6804248" y="1412776"/>
            <a:ext cx="1936850" cy="1843063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92280" y="2060848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Инъекционная</a:t>
            </a:r>
          </a:p>
          <a:p>
            <a:r>
              <a:rPr lang="ru-RU" sz="1600" b="1" dirty="0" smtClean="0"/>
              <a:t> игла</a:t>
            </a:r>
            <a:endParaRPr lang="ru-RU" sz="1600" b="1" dirty="0"/>
          </a:p>
        </p:txBody>
      </p:sp>
      <p:sp>
        <p:nvSpPr>
          <p:cNvPr id="11" name="Стрелка вверх 10"/>
          <p:cNvSpPr/>
          <p:nvPr/>
        </p:nvSpPr>
        <p:spPr>
          <a:xfrm rot="17946316">
            <a:off x="5374937" y="3000710"/>
            <a:ext cx="864096" cy="2016224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743839">
            <a:off x="4984780" y="3826157"/>
            <a:ext cx="173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Канюля илы</a:t>
            </a:r>
            <a:endParaRPr lang="ru-RU" b="1" i="1" dirty="0"/>
          </a:p>
        </p:txBody>
      </p:sp>
      <p:sp>
        <p:nvSpPr>
          <p:cNvPr id="15" name="Стрелка вниз 14"/>
          <p:cNvSpPr/>
          <p:nvPr/>
        </p:nvSpPr>
        <p:spPr>
          <a:xfrm rot="20012230">
            <a:off x="2772318" y="547243"/>
            <a:ext cx="1080120" cy="18722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981485">
            <a:off x="3160144" y="547889"/>
            <a:ext cx="432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Цили</a:t>
            </a:r>
            <a:endParaRPr lang="ru-RU" sz="1600" b="1" dirty="0" smtClean="0"/>
          </a:p>
          <a:p>
            <a:r>
              <a:rPr lang="ru-RU" sz="1600" b="1" dirty="0" err="1" smtClean="0"/>
              <a:t>ндр</a:t>
            </a:r>
            <a:endParaRPr lang="ru-RU" sz="1600" b="1" dirty="0"/>
          </a:p>
        </p:txBody>
      </p:sp>
      <p:sp>
        <p:nvSpPr>
          <p:cNvPr id="18" name="Выноска 1 17"/>
          <p:cNvSpPr/>
          <p:nvPr/>
        </p:nvSpPr>
        <p:spPr>
          <a:xfrm>
            <a:off x="6804248" y="188640"/>
            <a:ext cx="2088232" cy="648072"/>
          </a:xfrm>
          <a:prstGeom prst="borderCallout1">
            <a:avLst>
              <a:gd name="adj1" fmla="val 51819"/>
              <a:gd name="adj2" fmla="val -175"/>
              <a:gd name="adj3" fmla="val 143365"/>
              <a:gd name="adj4" fmla="val -1879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48264" y="2606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Подыгольный</a:t>
            </a:r>
            <a:r>
              <a:rPr lang="ru-RU" sz="1600" b="1" dirty="0" smtClean="0"/>
              <a:t> конус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f.ppt-online.org/files1/slide/x/xwrNto4BLyWRdIQKO07vesVFlbnCqHZMJ2g8hzP3X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7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вухтрё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29600" cy="2170706"/>
          </a:xfrm>
          <a:prstGeom prst="rect">
            <a:avLst/>
          </a:prstGeom>
          <a:noFill/>
        </p:spPr>
      </p:pic>
      <p:sp>
        <p:nvSpPr>
          <p:cNvPr id="1028" name="AutoShape 4" descr="https://www.sigma-med.ru/upload/resize_cache/webp/iblock/6fb/o8rctx53hqv5r3b76oplvh4g0h9lu1sd/5mw0c63d0pzxep0ot78d3tx0b5srxg9k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1" name="Picture 1" descr="C:\Users\User\Desktop\Medical-1ml-3ml-5ml-10ml-20ml-60ml-Plastic-Luer-Lock-Slip-Disposable-Syringe-with-Needl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12122"/>
          <a:stretch>
            <a:fillRect/>
          </a:stretch>
        </p:blipFill>
        <p:spPr bwMode="auto">
          <a:xfrm>
            <a:off x="1835696" y="2492896"/>
            <a:ext cx="5238750" cy="400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944124" cy="2450460"/>
          </a:xfrm>
          <a:prstGeom prst="rect">
            <a:avLst/>
          </a:prstGeom>
        </p:spPr>
      </p:pic>
      <p:pic>
        <p:nvPicPr>
          <p:cNvPr id="19457" name="Picture 1" descr="C:\Users\User\Desktop\057f27d07257bc9c9a5ae12681a25767.jpeg"/>
          <p:cNvPicPr>
            <a:picLocks noChangeAspect="1" noChangeArrowheads="1"/>
          </p:cNvPicPr>
          <p:nvPr/>
        </p:nvPicPr>
        <p:blipFill>
          <a:blip r:embed="rId4" cstate="print"/>
          <a:srcRect l="10064" t="6951" r="2707" b="47900"/>
          <a:stretch>
            <a:fillRect/>
          </a:stretch>
        </p:blipFill>
        <p:spPr bwMode="auto">
          <a:xfrm>
            <a:off x="1619672" y="332656"/>
            <a:ext cx="5976664" cy="3096344"/>
          </a:xfrm>
          <a:prstGeom prst="rect">
            <a:avLst/>
          </a:prstGeom>
          <a:noFill/>
        </p:spPr>
      </p:pic>
      <p:pic>
        <p:nvPicPr>
          <p:cNvPr id="19459" name="Picture 3" descr="https://rk-medika.ru/image/cache/catalog/syringe/shprits_(3_comp)_20ml_luer_lock_kd-ject-3-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medicinskie_igl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 t="11927" b="7231"/>
          <a:stretch>
            <a:fillRect/>
          </a:stretch>
        </p:blipFill>
        <p:spPr bwMode="auto">
          <a:xfrm>
            <a:off x="395536" y="620688"/>
            <a:ext cx="8477540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37321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  инъекционных игл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70" t="7295" b="12092"/>
          <a:stretch>
            <a:fillRect/>
          </a:stretch>
        </p:blipFill>
        <p:spPr>
          <a:xfrm>
            <a:off x="179512" y="188640"/>
            <a:ext cx="458153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27498"/>
            <a:ext cx="3909814" cy="3909814"/>
          </a:xfrm>
          <a:prstGeom prst="rect">
            <a:avLst/>
          </a:prstGeom>
        </p:spPr>
      </p:pic>
      <p:pic>
        <p:nvPicPr>
          <p:cNvPr id="59394" name="Picture 2" descr="https://avatars.mds.yandex.net/get-mpic/5219318/img_id7883832801420797894.jpeg/orig"/>
          <p:cNvPicPr>
            <a:picLocks noChangeAspect="1" noChangeArrowheads="1"/>
          </p:cNvPicPr>
          <p:nvPr/>
        </p:nvPicPr>
        <p:blipFill>
          <a:blip r:embed="rId5" cstate="print"/>
          <a:srcRect l="5478" t="13413" r="11607" b="15866"/>
          <a:stretch>
            <a:fillRect/>
          </a:stretch>
        </p:blipFill>
        <p:spPr bwMode="auto">
          <a:xfrm>
            <a:off x="395536" y="3284984"/>
            <a:ext cx="3799043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24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890307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2200" r="27320"/>
          <a:stretch/>
        </p:blipFill>
        <p:spPr>
          <a:xfrm>
            <a:off x="5508104" y="1561976"/>
            <a:ext cx="3456384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67500" cy="217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048" y="2708920"/>
            <a:ext cx="3659528" cy="3659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95077"/>
            <a:ext cx="3487214" cy="3487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6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1674196203_pro-dachnikov-com-p-rasstanovka-mebeli-v-protsedurnom-kabinete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36904" cy="5424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Подготовка процедурного кабинета к работе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Алгоритм Гигиенической Обработки Ру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7272808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404664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Хронокарта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практического занятия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340768"/>
          <a:ext cx="8352928" cy="5036087"/>
        </p:xfrm>
        <a:graphic>
          <a:graphicData uri="http://schemas.openxmlformats.org/drawingml/2006/table">
            <a:tbl>
              <a:tblPr/>
              <a:tblGrid>
                <a:gridCol w="7018344"/>
                <a:gridCol w="1334584"/>
              </a:tblGrid>
              <a:tr h="39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Структурные элементы урока 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Время 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Организационная часть 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 минута 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II.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Мотивация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парентерального метода введения лекарственных средств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 минуты 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III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Контроль исходного уровня знаний: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     - терминология;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     - тестирование.     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 минуты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 минуты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3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IV</a:t>
                      </a: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Изучение сестринских технологий парентерального введения лекарственных средств: виды шприцов и игл, сборка шприца одноразового применения, определение «цены» деления шприца, набор лекарственного средства из ампулы и флакона,  2 способа разведения порошка антибиотика, транспортировка шприца к пациенту       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25 минут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Самостоятельная работа студентов:  решение ситуационных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задач, деловая </a:t>
                      </a:r>
                      <a:r>
                        <a:rPr lang="ru-RU" sz="16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ира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 минут 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VI</a:t>
                      </a: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Подведение итогов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4 минуты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VII. </a:t>
                      </a:r>
                      <a:r>
                        <a:rPr lang="ru-RU" sz="16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Рефлексия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 минут 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34" marR="58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64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esktop\голубые-перчатки-в-наличии-шприц-с-иглой-подготовка-для-впрыски-143381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9424" cy="3550729"/>
          </a:xfrm>
          <a:prstGeom prst="rect">
            <a:avLst/>
          </a:prstGeom>
          <a:noFill/>
        </p:spPr>
      </p:pic>
      <p:pic>
        <p:nvPicPr>
          <p:cNvPr id="4" name="Picture 1" descr="C:\Users\User\Desktop\slide-4.jpg"/>
          <p:cNvPicPr>
            <a:picLocks noChangeAspect="1" noChangeArrowheads="1"/>
          </p:cNvPicPr>
          <p:nvPr/>
        </p:nvPicPr>
        <p:blipFill>
          <a:blip r:embed="rId3" cstate="print"/>
          <a:srcRect l="9482" t="21315" r="8291" b="5499"/>
          <a:stretch>
            <a:fillRect/>
          </a:stretch>
        </p:blipFill>
        <p:spPr bwMode="auto">
          <a:xfrm>
            <a:off x="4175448" y="3545632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69269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Подготовка шприца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www.nv-lab.ru/images/upload/editor13921.jpg"/>
          <p:cNvPicPr>
            <a:picLocks noChangeAspect="1" noChangeArrowheads="1"/>
          </p:cNvPicPr>
          <p:nvPr/>
        </p:nvPicPr>
        <p:blipFill>
          <a:blip r:embed="rId3" cstate="print"/>
          <a:srcRect l="9712" t="31167" r="6027" b="23946"/>
          <a:stretch>
            <a:fillRect/>
          </a:stretch>
        </p:blipFill>
        <p:spPr bwMode="auto">
          <a:xfrm>
            <a:off x="-1" y="980728"/>
            <a:ext cx="9144001" cy="4871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110881" cy="48933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Набор лекарственного препарата в шприц из ампулы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Виды ампул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8" name="Picture 4" descr="C:\Users\User\Desktop\novokainbufus055mln10obnov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320480" cy="3378616"/>
          </a:xfrm>
          <a:prstGeom prst="rect">
            <a:avLst/>
          </a:prstGeom>
          <a:noFill/>
        </p:spPr>
      </p:pic>
      <p:pic>
        <p:nvPicPr>
          <p:cNvPr id="1029" name="Picture 5" descr="C:\Users\User\Desktop\fizrastvor-dlya-inekc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3433872" cy="2359149"/>
          </a:xfrm>
          <a:prstGeom prst="rect">
            <a:avLst/>
          </a:prstGeom>
          <a:noFill/>
        </p:spPr>
      </p:pic>
      <p:pic>
        <p:nvPicPr>
          <p:cNvPr id="1030" name="Picture 6" descr="C:\Users\User\Desktop\400x400_48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3476160" cy="3089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49658"/>
          <a:stretch>
            <a:fillRect/>
          </a:stretch>
        </p:blipFill>
        <p:spPr bwMode="auto">
          <a:xfrm>
            <a:off x="1331640" y="1844824"/>
            <a:ext cx="63367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Профилактика случайного укола иглой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76672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Набор лекарственного препарата из флакона, закрытого алюминиевой крышкой.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12291" name="Picture 3" descr="C:\Users\User\Desktop\Syringe-Vaccine-Bott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591" y="2060848"/>
            <a:ext cx="7216536" cy="406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e5tajoybxj0iwguim8u4ui0my0u37l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92488" cy="2796656"/>
          </a:xfrm>
          <a:prstGeom prst="rect">
            <a:avLst/>
          </a:prstGeom>
          <a:noFill/>
        </p:spPr>
      </p:pic>
      <p:pic>
        <p:nvPicPr>
          <p:cNvPr id="1027" name="Picture 3" descr="C:\Users\User\Desktop\3303_1551967087.8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451769" cy="3261742"/>
          </a:xfrm>
          <a:prstGeom prst="rect">
            <a:avLst/>
          </a:prstGeom>
          <a:noFill/>
        </p:spPr>
      </p:pic>
      <p:pic>
        <p:nvPicPr>
          <p:cNvPr id="1028" name="Picture 4" descr="C:\Users\User\Desktop\cdb21f71f4144d4dd9a918703c8c9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0648"/>
            <a:ext cx="2921000" cy="2921000"/>
          </a:xfrm>
          <a:prstGeom prst="rect">
            <a:avLst/>
          </a:prstGeom>
          <a:noFill/>
        </p:spPr>
      </p:pic>
      <p:pic>
        <p:nvPicPr>
          <p:cNvPr id="1029" name="Picture 5" descr="C:\Users\User\Desktop\лидокаин.png"/>
          <p:cNvPicPr>
            <a:picLocks noChangeAspect="1" noChangeArrowheads="1"/>
          </p:cNvPicPr>
          <p:nvPr/>
        </p:nvPicPr>
        <p:blipFill>
          <a:blip r:embed="rId6" cstate="print"/>
          <a:srcRect l="11252" t="4585" r="3231" b="3713"/>
          <a:stretch>
            <a:fillRect/>
          </a:stretch>
        </p:blipFill>
        <p:spPr bwMode="auto">
          <a:xfrm>
            <a:off x="6084168" y="3501008"/>
            <a:ext cx="2736304" cy="288032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868144" y="3429000"/>
            <a:ext cx="3024336" cy="30243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724128" y="3429000"/>
            <a:ext cx="3312368" cy="30243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76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eftriakson-dlya-koshek_o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60840" cy="546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Мои документы\Мои рисунки\alerg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608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052736"/>
            <a:ext cx="3528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Антибиотики выпускают во флаконах, </a:t>
            </a:r>
          </a:p>
          <a:p>
            <a:pPr algn="ctr"/>
            <a:r>
              <a:rPr lang="ru-RU" sz="2800" b="1" dirty="0" smtClean="0"/>
              <a:t>дозируют в </a:t>
            </a:r>
            <a:r>
              <a:rPr lang="ru-RU" sz="2800" b="1" i="1" dirty="0" smtClean="0"/>
              <a:t>единицах действия </a:t>
            </a:r>
            <a:r>
              <a:rPr lang="ru-RU" sz="2800" b="1" dirty="0" smtClean="0"/>
              <a:t>(ЕД) и </a:t>
            </a:r>
            <a:r>
              <a:rPr lang="ru-RU" sz="2800" b="1" i="1" dirty="0" smtClean="0"/>
              <a:t>граммах </a:t>
            </a:r>
            <a:r>
              <a:rPr lang="ru-RU" sz="2800" b="1" dirty="0" smtClean="0"/>
              <a:t>(г): </a:t>
            </a:r>
          </a:p>
          <a:p>
            <a:pPr algn="ctr"/>
            <a:r>
              <a:rPr lang="ru-RU" sz="2800" b="1" dirty="0" smtClean="0"/>
              <a:t>1,0 г - 1000 000 ЕД </a:t>
            </a:r>
          </a:p>
          <a:p>
            <a:pPr algn="ctr"/>
            <a:r>
              <a:rPr lang="ru-RU" sz="2800" b="1" dirty="0" smtClean="0"/>
              <a:t>0,5 г - 500 000 ЕД</a:t>
            </a:r>
          </a:p>
          <a:p>
            <a:pPr algn="ctr"/>
            <a:r>
              <a:rPr lang="ru-RU" sz="2800" b="1" dirty="0" smtClean="0"/>
              <a:t> 0,25 г - 250 000 ЕД</a:t>
            </a:r>
          </a:p>
          <a:p>
            <a:endParaRPr lang="ru-RU" dirty="0"/>
          </a:p>
        </p:txBody>
      </p:sp>
      <p:pic>
        <p:nvPicPr>
          <p:cNvPr id="5" name="Picture 1" descr="C:\Users\User\Desktop\benzilpenicilin.jpeg"/>
          <p:cNvPicPr>
            <a:picLocks noChangeAspect="1" noChangeArrowheads="1"/>
          </p:cNvPicPr>
          <p:nvPr/>
        </p:nvPicPr>
        <p:blipFill>
          <a:blip r:embed="rId2" cstate="print"/>
          <a:srcRect l="26030" r="24649"/>
          <a:stretch>
            <a:fillRect/>
          </a:stretch>
        </p:blipFill>
        <p:spPr bwMode="auto">
          <a:xfrm>
            <a:off x="6516216" y="980728"/>
            <a:ext cx="2232248" cy="4525963"/>
          </a:xfrm>
          <a:prstGeom prst="rect">
            <a:avLst/>
          </a:prstGeom>
          <a:noFill/>
        </p:spPr>
      </p:pic>
      <p:pic>
        <p:nvPicPr>
          <p:cNvPr id="6" name="Picture 2" descr="C:\Users\User\Desktop\60809-6-4-2-8-64286dffba5094ebbfbaf4d54820b2d68364d6bc_60809.jpeg"/>
          <p:cNvPicPr>
            <a:picLocks noChangeAspect="1" noChangeArrowheads="1"/>
          </p:cNvPicPr>
          <p:nvPr/>
        </p:nvPicPr>
        <p:blipFill>
          <a:blip r:embed="rId3" cstate="print"/>
          <a:srcRect l="26135" r="22953"/>
          <a:stretch>
            <a:fillRect/>
          </a:stretch>
        </p:blipFill>
        <p:spPr bwMode="auto">
          <a:xfrm>
            <a:off x="395536" y="980728"/>
            <a:ext cx="23042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806489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Федеральное агентство по техническому регулированию и метрологии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Национальный стандарт Российской Федерации ГОСТ </a:t>
            </a:r>
            <a:r>
              <a:rPr lang="ru-RU" sz="2400" dirty="0" smtClean="0">
                <a:latin typeface="+mj-lt"/>
              </a:rPr>
              <a:t>Р 52623.4-2015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 </a:t>
            </a:r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ТЕХНОЛОГИИ ВЫПОЛНЕНИЯ ПРОСТЫХ МЕДИЦИНСКИХ УСЛУГ ИНВАЗИВНЫХ ВМЕШАТЕЛЬСТВ</a:t>
            </a:r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+mj-lt"/>
              </a:rPr>
              <a:t>Дата введения - 2016-03-01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27168" cy="652934"/>
          </a:xfrm>
        </p:spPr>
        <p:txBody>
          <a:bodyPr/>
          <a:lstStyle/>
          <a:p>
            <a:r>
              <a:rPr lang="ru-RU" b="1" dirty="0" smtClean="0"/>
              <a:t>Правила разведения </a:t>
            </a:r>
            <a:r>
              <a:rPr lang="ru-RU" b="1" dirty="0" smtClean="0"/>
              <a:t> </a:t>
            </a:r>
            <a:r>
              <a:rPr lang="ru-RU" b="1" dirty="0" smtClean="0"/>
              <a:t>антибиотиков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66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6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Соотношение</a:t>
                      </a: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ингредиентов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/>
                        <a:t>Расчет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Соотношение ингредиентов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/>
                        <a:t>Расчет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/>
                        <a:t>1:1</a:t>
                      </a:r>
                      <a:endParaRPr lang="ru-RU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/>
                        <a:t>на 100 000 ЕД - 1 мл растворителя </a:t>
                      </a:r>
                      <a:endParaRPr lang="ru-RU" sz="2200" dirty="0" smtClean="0"/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250 </a:t>
                      </a:r>
                      <a:r>
                        <a:rPr lang="ru-RU" sz="2200" dirty="0"/>
                        <a:t>000 ЕД - 2,5 мл растворителя </a:t>
                      </a:r>
                      <a:endParaRPr lang="ru-RU" sz="2200" dirty="0" smtClean="0"/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500 </a:t>
                      </a:r>
                      <a:r>
                        <a:rPr lang="ru-RU" sz="2200" dirty="0"/>
                        <a:t>000 ЕД - 5,0 мл растворителя </a:t>
                      </a:r>
                      <a:endParaRPr lang="ru-RU" sz="2200" dirty="0" smtClean="0"/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1000 </a:t>
                      </a:r>
                      <a:r>
                        <a:rPr lang="ru-RU" sz="2200" dirty="0"/>
                        <a:t>000 ЕД - 10,0 мл растворителя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/>
                        <a:t>2:1</a:t>
                      </a:r>
                      <a:endParaRPr lang="ru-RU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/>
                        <a:t>на 100 000 ЕД - 0,5 мл растворителя </a:t>
                      </a:r>
                      <a:endParaRPr lang="ru-RU" sz="2200" dirty="0" smtClean="0"/>
                    </a:p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200 000</a:t>
                      </a:r>
                      <a:r>
                        <a:rPr lang="ru-RU" sz="2200" baseline="0" dirty="0" smtClean="0"/>
                        <a:t> ЕД</a:t>
                      </a:r>
                      <a:r>
                        <a:rPr lang="ru-RU" sz="2200" dirty="0" smtClean="0"/>
                        <a:t> -1,0 мл</a:t>
                      </a:r>
                      <a:r>
                        <a:rPr lang="ru-RU" sz="2200" baseline="0" dirty="0" smtClean="0"/>
                        <a:t> растворителя</a:t>
                      </a:r>
                      <a:endParaRPr lang="ru-RU" sz="2200" dirty="0" smtClean="0"/>
                    </a:p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500 </a:t>
                      </a:r>
                      <a:r>
                        <a:rPr lang="ru-RU" sz="2200" dirty="0"/>
                        <a:t>000 ЕД - 2,5 мл растворителя </a:t>
                      </a:r>
                      <a:endParaRPr lang="ru-RU" sz="2200" dirty="0" smtClean="0"/>
                    </a:p>
                    <a:p>
                      <a:pPr indent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/>
                        <a:t>1000 </a:t>
                      </a:r>
                      <a:r>
                        <a:rPr lang="ru-RU" sz="2200" dirty="0"/>
                        <a:t>000 ЕД - 5,0 мл растворителя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848873" cy="49356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16291"/>
                <a:gridCol w="2616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54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Стандартный способ 1:1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4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Граммы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Единицы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растворителя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3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0,1</a:t>
                      </a:r>
                      <a:r>
                        <a:rPr lang="ru-RU" b="1" baseline="0" dirty="0" smtClean="0"/>
                        <a:t>                       =               </a:t>
                      </a:r>
                      <a:r>
                        <a:rPr lang="ru-RU" b="1" dirty="0" smtClean="0"/>
                        <a:t>100000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мл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                        =</a:t>
                      </a:r>
                      <a:r>
                        <a:rPr lang="ru-RU" b="1" baseline="0" dirty="0" smtClean="0"/>
                        <a:t>               </a:t>
                      </a:r>
                      <a:r>
                        <a:rPr lang="ru-RU" b="1" dirty="0" smtClean="0"/>
                        <a:t>200000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0,3                        =</a:t>
                      </a:r>
                      <a:r>
                        <a:rPr lang="ru-RU" b="1" baseline="0" dirty="0" smtClean="0"/>
                        <a:t>               </a:t>
                      </a:r>
                      <a:r>
                        <a:rPr lang="ru-RU" b="1" dirty="0" smtClean="0"/>
                        <a:t>300000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0,4                       =               400000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                       </a:t>
                      </a:r>
                      <a:r>
                        <a:rPr lang="ru-RU" b="1" baseline="0" dirty="0" smtClean="0"/>
                        <a:t> =               </a:t>
                      </a:r>
                      <a:r>
                        <a:rPr lang="ru-RU" b="1" dirty="0" smtClean="0"/>
                        <a:t>500000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                    </a:t>
                      </a:r>
                      <a:r>
                        <a:rPr lang="ru-RU" b="1" baseline="0" dirty="0" smtClean="0"/>
                        <a:t>  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baseline="0" dirty="0" smtClean="0"/>
                        <a:t>=               </a:t>
                      </a:r>
                      <a:r>
                        <a:rPr lang="ru-RU" b="1" dirty="0" smtClean="0"/>
                        <a:t>600000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0,7</a:t>
                      </a:r>
                      <a:r>
                        <a:rPr lang="ru-RU" b="1" baseline="0" dirty="0" smtClean="0"/>
                        <a:t>                      =               </a:t>
                      </a:r>
                      <a:r>
                        <a:rPr lang="ru-RU" b="1" dirty="0" smtClean="0"/>
                        <a:t>700000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0,8             </a:t>
                      </a:r>
                      <a:r>
                        <a:rPr lang="ru-RU" b="1" baseline="0" dirty="0" smtClean="0"/>
                        <a:t>          =                </a:t>
                      </a:r>
                      <a:r>
                        <a:rPr lang="ru-RU" b="1" dirty="0" smtClean="0"/>
                        <a:t>800000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0,9          </a:t>
                      </a:r>
                      <a:r>
                        <a:rPr lang="ru-RU" b="1" baseline="0" dirty="0" smtClean="0"/>
                        <a:t>            =               </a:t>
                      </a:r>
                      <a:r>
                        <a:rPr lang="ru-RU" b="1" dirty="0" smtClean="0"/>
                        <a:t>900000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6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           =              </a:t>
                      </a:r>
                      <a:r>
                        <a:rPr lang="ru-RU" b="1" dirty="0" smtClean="0"/>
                        <a:t>1000000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разведения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700808"/>
          <a:ext cx="7416825" cy="48945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72275"/>
                <a:gridCol w="2472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51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Нестандартный способ 2:1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Единицы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Граммы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растворителя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100000</a:t>
                      </a:r>
                      <a:r>
                        <a:rPr lang="ru-RU" b="1" baseline="0" dirty="0" smtClean="0"/>
                        <a:t>            =                  </a:t>
                      </a:r>
                      <a:r>
                        <a:rPr lang="ru-RU" b="1" dirty="0" smtClean="0"/>
                        <a:t>0,1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=                 </a:t>
                      </a:r>
                      <a:r>
                        <a:rPr lang="ru-RU" b="1" dirty="0" smtClean="0"/>
                        <a:t>0,2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 =                 </a:t>
                      </a:r>
                      <a:r>
                        <a:rPr lang="ru-RU" b="1" dirty="0" smtClean="0"/>
                        <a:t>0,3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1,5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400000             </a:t>
                      </a:r>
                      <a:r>
                        <a:rPr lang="ru-RU" b="1" baseline="0" dirty="0" smtClean="0"/>
                        <a:t>=                 </a:t>
                      </a:r>
                      <a:r>
                        <a:rPr lang="ru-RU" b="1" dirty="0" smtClean="0"/>
                        <a:t>0,4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  =                </a:t>
                      </a:r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2,5</a:t>
                      </a:r>
                      <a:r>
                        <a:rPr lang="ru-RU" b="1" baseline="0" dirty="0" smtClean="0"/>
                        <a:t>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600000             =        </a:t>
                      </a:r>
                      <a:r>
                        <a:rPr lang="ru-RU" b="1" baseline="0" dirty="0" smtClean="0"/>
                        <a:t>         </a:t>
                      </a:r>
                      <a:r>
                        <a:rPr lang="ru-RU" b="1" dirty="0" smtClean="0"/>
                        <a:t>0,6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  =                </a:t>
                      </a:r>
                      <a:r>
                        <a:rPr lang="ru-RU" b="1" dirty="0" smtClean="0"/>
                        <a:t>0,7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   =                </a:t>
                      </a:r>
                      <a:r>
                        <a:rPr lang="ru-RU" b="1" dirty="0" smtClean="0"/>
                        <a:t>0,8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900000             =        </a:t>
                      </a:r>
                      <a:r>
                        <a:rPr lang="ru-RU" b="1" baseline="0" dirty="0" smtClean="0"/>
                        <a:t>        </a:t>
                      </a:r>
                      <a:r>
                        <a:rPr lang="ru-RU" b="1" dirty="0" smtClean="0"/>
                        <a:t>0,9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4,5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1000000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>          =                </a:t>
                      </a:r>
                      <a:r>
                        <a:rPr lang="ru-RU" b="1" dirty="0" smtClean="0"/>
                        <a:t>1,0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мл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разведения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 - медсестра процедурного кабинета терапевтического отделения.</a:t>
            </a:r>
          </a:p>
          <a:p>
            <a:r>
              <a:rPr lang="ru-RU" sz="2400" b="1" dirty="0" smtClean="0"/>
              <a:t>Пациенту  с лечебной целью назначены инъекции </a:t>
            </a:r>
            <a:r>
              <a:rPr lang="ru-RU" sz="2400" b="1" dirty="0" err="1" smtClean="0"/>
              <a:t>цефтриаксона</a:t>
            </a:r>
            <a:r>
              <a:rPr lang="ru-RU" sz="2400" b="1" dirty="0" smtClean="0"/>
              <a:t>  по 0,5 г внутримышечно 2 раза в сутки.</a:t>
            </a:r>
          </a:p>
          <a:p>
            <a:r>
              <a:rPr lang="ru-RU" sz="2400" b="1" dirty="0" smtClean="0"/>
              <a:t>У старшей медсестры получены флаконы по 1,0 г </a:t>
            </a:r>
          </a:p>
          <a:p>
            <a:endParaRPr lang="ru-RU" sz="24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42860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Решите ситуационную задачу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571876"/>
            <a:ext cx="52149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Определить: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1.Растворитель антибиотика.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2.Количество растворителя для разведения содержимого флакона.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3.Количество раствора антибиотика для инъекции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7890" name="Picture 2" descr="http://cdn.eapteka.ru/upload/offer_photo/234/002/2.jpg"/>
          <p:cNvPicPr>
            <a:picLocks noChangeAspect="1" noChangeArrowheads="1"/>
          </p:cNvPicPr>
          <p:nvPr/>
        </p:nvPicPr>
        <p:blipFill>
          <a:blip r:embed="rId2" cstate="print"/>
          <a:srcRect l="21146" t="3801" r="19941" b="4979"/>
          <a:stretch>
            <a:fillRect/>
          </a:stretch>
        </p:blipFill>
        <p:spPr bwMode="auto">
          <a:xfrm>
            <a:off x="6300192" y="3645024"/>
            <a:ext cx="176719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64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 - медсестра процедурного кабинета терапевтического отделения.</a:t>
            </a:r>
          </a:p>
          <a:p>
            <a:r>
              <a:rPr lang="ru-RU" sz="2400" b="1" dirty="0" smtClean="0"/>
              <a:t>Пациенту с диагнозом - плеврит назначены внутривенные инъекции антибиотика </a:t>
            </a:r>
            <a:r>
              <a:rPr lang="ru-RU" sz="2400" b="1" dirty="0" err="1" smtClean="0"/>
              <a:t>цефазолин</a:t>
            </a:r>
            <a:r>
              <a:rPr lang="ru-RU" sz="2400" b="1" dirty="0" smtClean="0"/>
              <a:t>  по 0,7 г 3 раза в сутки. У старшей медсестры получены флаконы антибиотика по 1,0г.</a:t>
            </a:r>
          </a:p>
          <a:p>
            <a:endParaRPr lang="ru-RU" sz="24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42860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Решите ситуационную задачу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573016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Определить: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Растворитель антибиотика.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2.Количество растворителя для разведения содержимого флакона.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3.Количество раствора антибиотика для инъекции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5842" name="Picture 2" descr="https://natalyland.ru/wp-content/uploads/c/7/5/c7570a9f12a3dc44bc410c900022dc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117776" cy="311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ЭТАЛОН ОТВЕТА НА СИТУАЦИОНННУЮ ЗАДАЧУ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142984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1.  Растворитель антибиотика  - 1 % раствор лидокаина -  при отсутствии аллергической реакции.</a:t>
            </a: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+mj-lt"/>
              </a:rPr>
              <a:t>Для разведения содержимого флакона необходимо  2 мл 2 % лидокаина + 2 мл воды для инъекций.</a:t>
            </a:r>
          </a:p>
          <a:p>
            <a:pPr marL="457200" indent="-457200"/>
            <a:r>
              <a:rPr lang="ru-RU" sz="2400" b="1" dirty="0" smtClean="0">
                <a:latin typeface="+mj-lt"/>
              </a:rPr>
              <a:t>3. В шприц для инъекции  необходимо набрать раствор антибиотика в количестве 2 мл (половина содержимого).</a:t>
            </a:r>
            <a:endParaRPr lang="ru-RU" sz="2400" b="1" dirty="0">
              <a:latin typeface="+mj-lt"/>
            </a:endParaRPr>
          </a:p>
        </p:txBody>
      </p:sp>
      <p:pic>
        <p:nvPicPr>
          <p:cNvPr id="36868" name="Picture 4" descr="https://xn----7sbatzcnpe0ae.xn--p1ai/sites/default/files/2022-07/%D0%BB%D0%B8%D0%B4%D0%BE%D0%BA%D0%B0%D0%B8%D0%BD.png"/>
          <p:cNvPicPr>
            <a:picLocks noChangeAspect="1" noChangeArrowheads="1"/>
          </p:cNvPicPr>
          <p:nvPr/>
        </p:nvPicPr>
        <p:blipFill>
          <a:blip r:embed="rId2" cstate="print"/>
          <a:srcRect l="12792" t="5430" r="7258" b="5523"/>
          <a:stretch>
            <a:fillRect/>
          </a:stretch>
        </p:blipFill>
        <p:spPr bwMode="auto">
          <a:xfrm>
            <a:off x="827584" y="1124744"/>
            <a:ext cx="2700300" cy="2952328"/>
          </a:xfrm>
          <a:prstGeom prst="rect">
            <a:avLst/>
          </a:prstGeom>
          <a:noFill/>
        </p:spPr>
      </p:pic>
      <p:pic>
        <p:nvPicPr>
          <p:cNvPr id="36870" name="Picture 6" descr="https://main-cdn.sbermegamarket.ru/hlr-system/13/06/82/13/89/43/0/100026516666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79207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ЭТАЛОН ОТВЕТА НА СИТУАЦИОНННУЮ ЗАДАЧУ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52736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1.  Растворитель антибиотика  - 0,9 % раствор хлорида натрия или вода для инъекций. </a:t>
            </a: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+mj-lt"/>
              </a:rPr>
              <a:t>Для разведения содержимого флакона необходимо  10 мл растворителя (разведение 1:1).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3238506" cy="21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500298" cy="33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5008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В шприц для инъекции  необходимо набрать раствор антибиотика в количестве 7 мл.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Деловая игра</a:t>
            </a:r>
            <a:endParaRPr lang="ru-RU" sz="32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На стационарном лечении вторые сутки. Жалобы на кашель с мокротой и слабость. Отличается эмоциональной лабильностью. В разговоре с медицинской сестрой сказала: «Я очень боюсь любых инъекций, плохо переношу боль. Какими шприцами Вы будете работать?  Вы можете внести инфекцию, заразить меня чем – то. Я  отказываюсь от инъекций, лучше буду получать это лекарство в таблетках. Я уверена, что смогу поправиться без уколов. Ведь есть же антибиотики в таблетках».</a:t>
            </a: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Объективные данные: сознание ясное, положение активное. Кожные покровы бледные, ЧДД – 20 в минуту, пульс – 80 ударов в минуту, А/Д – 130/90 </a:t>
            </a:r>
            <a:r>
              <a:rPr lang="ru-RU" sz="2400" b="1" dirty="0" err="1" smtClean="0">
                <a:latin typeface="+mj-lt"/>
              </a:rPr>
              <a:t>мм.рт.ст</a:t>
            </a:r>
            <a:r>
              <a:rPr lang="ru-RU" sz="2400" b="1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76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Беседа медработника с пациенткой:</a:t>
            </a:r>
          </a:p>
          <a:p>
            <a:r>
              <a:rPr lang="ru-RU" sz="2400" dirty="0" smtClean="0">
                <a:latin typeface="+mn-lt"/>
              </a:rPr>
              <a:t>- подчеркивается важность инъекций для улучшения самочувствия;</a:t>
            </a:r>
          </a:p>
          <a:p>
            <a:r>
              <a:rPr lang="ru-RU" sz="2400" dirty="0" smtClean="0">
                <a:latin typeface="+mn-lt"/>
              </a:rPr>
              <a:t>-подчеркивается относительная безболезненность инъекций, выполненных с помощью  одноразового шприца;</a:t>
            </a:r>
          </a:p>
          <a:p>
            <a:r>
              <a:rPr lang="ru-RU" sz="2400" dirty="0" smtClean="0">
                <a:latin typeface="+mn-lt"/>
              </a:rPr>
              <a:t>-при соблюдении стандарта не возможно внести инфекцию;</a:t>
            </a:r>
          </a:p>
          <a:p>
            <a:r>
              <a:rPr lang="ru-RU" sz="2400" dirty="0" smtClean="0">
                <a:latin typeface="+mn-lt"/>
              </a:rPr>
              <a:t>- стаж и опыт медсестры.</a:t>
            </a:r>
          </a:p>
          <a:p>
            <a:r>
              <a:rPr lang="ru-RU" sz="2400" dirty="0" smtClean="0">
                <a:latin typeface="+mn-lt"/>
              </a:rPr>
              <a:t>Психологическая подготовка к инъекции: «Ваши опасения напрасны. Поверьте мне.  Для инъекции я использую только одноразовые шприцы и иглы, поэтому вы можете не бояться никакой инфекции и </a:t>
            </a:r>
            <a:r>
              <a:rPr lang="ru-RU" sz="2400" dirty="0" err="1" smtClean="0">
                <a:latin typeface="+mn-lt"/>
              </a:rPr>
              <a:t>СПИДа</a:t>
            </a:r>
            <a:r>
              <a:rPr lang="ru-RU" sz="2400" dirty="0" smtClean="0">
                <a:latin typeface="+mn-lt"/>
              </a:rPr>
              <a:t>. Посмотрите, какая острая и тонкая иголочка – я обещаю Вам, что очень больно не будет. Я работаю процедурной медсестрой уже много лет. Чаще всего сам прокол кожи не болезненный, а вот введение лекарственного средства может причинить дискомфорт и болезненные ощущения. Но ведь </a:t>
            </a:r>
            <a:r>
              <a:rPr lang="ru-RU" sz="2400" dirty="0" smtClean="0">
                <a:latin typeface="+mn-lt"/>
              </a:rPr>
              <a:t> инъекция препарата </a:t>
            </a:r>
            <a:r>
              <a:rPr lang="ru-RU" sz="2400" dirty="0" smtClean="0">
                <a:latin typeface="+mn-lt"/>
              </a:rPr>
              <a:t>поможет победить Ваш недуг. Давайте попробуем ввести лекарство»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 </a:t>
            </a:r>
            <a:endParaRPr lang="ru-RU" b="1" dirty="0"/>
          </a:p>
        </p:txBody>
      </p:sp>
      <p:pic>
        <p:nvPicPr>
          <p:cNvPr id="4098" name="Picture 2" descr="C:\Users\User\Desktop\4ccdf55865d66323bc3d1453c1e15cad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929" y="1600200"/>
            <a:ext cx="60241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hto-takoe-parenteral-noe-vvedenie-lekarstvennyh-sredstv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8001000" cy="4000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0851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Парентеральный путь введения иначе называется инъекциями, от латинского слова </a:t>
            </a:r>
            <a:r>
              <a:rPr lang="en-US" sz="2400" b="1" dirty="0" err="1" smtClean="0">
                <a:solidFill>
                  <a:srgbClr val="C00000"/>
                </a:solidFill>
                <a:latin typeface="Georgia" pitchFamily="18" charset="0"/>
              </a:rPr>
              <a:t>inectio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– впрыскивание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4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468313" y="981075"/>
            <a:ext cx="4105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</a:p>
        </p:txBody>
      </p:sp>
      <p:pic>
        <p:nvPicPr>
          <p:cNvPr id="2253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48" r="32639" b="13516"/>
          <a:stretch>
            <a:fillRect/>
          </a:stretch>
        </p:blipFill>
        <p:spPr>
          <a:xfrm>
            <a:off x="4518034" y="1484784"/>
            <a:ext cx="3942771" cy="46379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861048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По определению ВОЗ,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«Безопасная инъекция» - это инъекция, которая не наносит вреда пациенту, не подвергает ненужному риску медицинского работника и не приводит к  накоплению отходов, которые опасны для других лиц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410" name="Picture 2" descr="https://kvd-moskva.ru/sites/default/files/shutterstock_51047506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600400" cy="2405067"/>
          </a:xfrm>
          <a:prstGeom prst="rect">
            <a:avLst/>
          </a:prstGeom>
          <a:noFill/>
        </p:spPr>
      </p:pic>
      <p:pic>
        <p:nvPicPr>
          <p:cNvPr id="5" name="Picture 2" descr="https://media.alephnews.ro/2020/12/vacci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888432" cy="23985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Georgia" pitchFamily="18" charset="0"/>
              </a:rPr>
              <a:t>По оценке Всемирной организации здравоохранения (ВОЗ) в мире ежегодно выполняют 8-12 млрд. инъекций, из них около 1 млрд. -  детям при вакцинации.</a:t>
            </a:r>
            <a:endParaRPr lang="ru-RU" sz="20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2840982" cy="2670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09439"/>
            <a:ext cx="3960440" cy="2640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Парентеральный </a:t>
            </a:r>
            <a:r>
              <a:rPr lang="ru-RU" sz="2400" dirty="0"/>
              <a:t>способ введения </a:t>
            </a:r>
            <a:r>
              <a:rPr lang="ru-RU" sz="2400" dirty="0" smtClean="0"/>
              <a:t> достаточно </a:t>
            </a:r>
            <a:r>
              <a:rPr lang="ru-RU" sz="2400" dirty="0" err="1" smtClean="0"/>
              <a:t>травматичен</a:t>
            </a:r>
            <a:r>
              <a:rPr lang="ru-RU" sz="2400" dirty="0"/>
              <a:t>. Следствием </a:t>
            </a:r>
            <a:r>
              <a:rPr lang="ru-RU" sz="2400" dirty="0" smtClean="0"/>
              <a:t>инъекции </a:t>
            </a:r>
            <a:r>
              <a:rPr lang="ru-RU" sz="2400" dirty="0"/>
              <a:t>могут стать местные разрывы капилляров, синяки, гематомы. Некоторые препараты плохо рассасываются, образуя в месте инъекции болезненное уплотнение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081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449190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6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новая  Microsoft Office PowerPoint — копия</Template>
  <TotalTime>1099</TotalTime>
  <Words>1581</Words>
  <Application>Microsoft Office PowerPoint</Application>
  <PresentationFormat>Экран (4:3)</PresentationFormat>
  <Paragraphs>257</Paragraphs>
  <Slides>60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Государственное бюджетное профессиональное образовательное учреждение «Северо-Осетинский медицинский колледж» Министерства здравоохранения РСО – Алания </vt:lpstr>
      <vt:lpstr>Цели урока: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Энтеральный путь введения</vt:lpstr>
      <vt:lpstr>Ректальный путь введения</vt:lpstr>
      <vt:lpstr>Пероральный путь введения</vt:lpstr>
      <vt:lpstr>Сублингвальный путь введения</vt:lpstr>
      <vt:lpstr>Ингаляционный путь введения</vt:lpstr>
      <vt:lpstr>Инъекция</vt:lpstr>
      <vt:lpstr>Инфузия</vt:lpstr>
      <vt:lpstr>Внутрикожная инъекция</vt:lpstr>
      <vt:lpstr>Подкожная инъекция</vt:lpstr>
      <vt:lpstr>Внутримышечная инъекция</vt:lpstr>
      <vt:lpstr>Внутривенная инъекция</vt:lpstr>
      <vt:lpstr>Дополните предложение:</vt:lpstr>
      <vt:lpstr>Дополните предложение:</vt:lpstr>
      <vt:lpstr>Дополните предложение:</vt:lpstr>
      <vt:lpstr>Дополните предложение:</vt:lpstr>
      <vt:lpstr>Дополните предложение: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Виды ампул</vt:lpstr>
      <vt:lpstr>Слайд 44</vt:lpstr>
      <vt:lpstr>Слайд 45</vt:lpstr>
      <vt:lpstr>Слайд 46</vt:lpstr>
      <vt:lpstr>Слайд 47</vt:lpstr>
      <vt:lpstr>Слайд 48</vt:lpstr>
      <vt:lpstr>Слайд 49</vt:lpstr>
      <vt:lpstr>Правила разведения  антибиотиков </vt:lpstr>
      <vt:lpstr>Таблица разведения</vt:lpstr>
      <vt:lpstr>Таблица разведения</vt:lpstr>
      <vt:lpstr>Слайд 53</vt:lpstr>
      <vt:lpstr>Слайд 54</vt:lpstr>
      <vt:lpstr>Слайд 55</vt:lpstr>
      <vt:lpstr>Слайд 56</vt:lpstr>
      <vt:lpstr>Слайд 57</vt:lpstr>
      <vt:lpstr>Слайд 58</vt:lpstr>
      <vt:lpstr>Рефлексия </vt:lpstr>
      <vt:lpstr>Слайд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100</cp:revision>
  <dcterms:created xsi:type="dcterms:W3CDTF">2023-05-20T06:53:51Z</dcterms:created>
  <dcterms:modified xsi:type="dcterms:W3CDTF">2023-05-28T10:44:10Z</dcterms:modified>
</cp:coreProperties>
</file>