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0"/>
  </p:notesMasterIdLst>
  <p:sldIdLst>
    <p:sldId id="256" r:id="rId2"/>
    <p:sldId id="278" r:id="rId3"/>
    <p:sldId id="282" r:id="rId4"/>
    <p:sldId id="279" r:id="rId5"/>
    <p:sldId id="277" r:id="rId6"/>
    <p:sldId id="281" r:id="rId7"/>
    <p:sldId id="257" r:id="rId8"/>
    <p:sldId id="258" r:id="rId9"/>
    <p:sldId id="259" r:id="rId10"/>
    <p:sldId id="260" r:id="rId11"/>
    <p:sldId id="261" r:id="rId12"/>
    <p:sldId id="262" r:id="rId13"/>
    <p:sldId id="265" r:id="rId14"/>
    <p:sldId id="266" r:id="rId15"/>
    <p:sldId id="269" r:id="rId16"/>
    <p:sldId id="274" r:id="rId17"/>
    <p:sldId id="275" r:id="rId18"/>
    <p:sldId id="276" r:id="rId1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71F4F-1890-4E76-AF08-9D9BD93D66C6}" type="datetimeFigureOut">
              <a:rPr lang="ru-RU" smtClean="0"/>
              <a:t>17.01.2024</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B9BECC-6ACB-4F12-A326-3AC7634AB4E2}" type="slidenum">
              <a:rPr lang="ru-RU" smtClean="0"/>
              <a:t>‹#›</a:t>
            </a:fld>
            <a:endParaRPr lang="ru-RU"/>
          </a:p>
        </p:txBody>
      </p:sp>
    </p:spTree>
    <p:extLst>
      <p:ext uri="{BB962C8B-B14F-4D97-AF65-F5344CB8AC3E}">
        <p14:creationId xmlns:p14="http://schemas.microsoft.com/office/powerpoint/2010/main" val="398436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88205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42668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4885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396129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71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61704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740480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41395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305261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DC24A9-CA8A-475D-BD34-90BD1C1F0416}" type="datetimeFigureOut">
              <a:rPr lang="ru-RU" smtClean="0"/>
              <a:t>17.01.2024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41195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CDC24A9-CA8A-475D-BD34-90BD1C1F0416}" type="datetimeFigureOut">
              <a:rPr lang="ru-RU" smtClean="0"/>
              <a:t>17.01.2024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30630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DC24A9-CA8A-475D-BD34-90BD1C1F0416}" type="datetimeFigureOut">
              <a:rPr lang="ru-RU" smtClean="0"/>
              <a:t>17.01.2024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41831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CDC24A9-CA8A-475D-BD34-90BD1C1F0416}" type="datetimeFigureOut">
              <a:rPr lang="ru-RU" smtClean="0"/>
              <a:t>17.01.2024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406667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C24A9-CA8A-475D-BD34-90BD1C1F0416}" type="datetimeFigureOut">
              <a:rPr lang="ru-RU" smtClean="0"/>
              <a:t>17.01.2024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310111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DC24A9-CA8A-475D-BD34-90BD1C1F0416}" type="datetimeFigureOut">
              <a:rPr lang="ru-RU" smtClean="0"/>
              <a:t>17.01.2024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22860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DC24A9-CA8A-475D-BD34-90BD1C1F0416}" type="datetimeFigureOut">
              <a:rPr lang="ru-RU" smtClean="0"/>
              <a:t>17.01.2024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30BF84-304B-4C76-B5BD-B58A838E2127}" type="slidenum">
              <a:rPr lang="ru-RU" smtClean="0"/>
              <a:t>‹#›</a:t>
            </a:fld>
            <a:endParaRPr lang="ru-RU"/>
          </a:p>
        </p:txBody>
      </p:sp>
    </p:spTree>
    <p:extLst>
      <p:ext uri="{BB962C8B-B14F-4D97-AF65-F5344CB8AC3E}">
        <p14:creationId xmlns:p14="http://schemas.microsoft.com/office/powerpoint/2010/main" val="117540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DC24A9-CA8A-475D-BD34-90BD1C1F0416}" type="datetimeFigureOut">
              <a:rPr lang="ru-RU" smtClean="0"/>
              <a:t>17.01.2024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30BF84-304B-4C76-B5BD-B58A838E2127}" type="slidenum">
              <a:rPr lang="ru-RU" smtClean="0"/>
              <a:t>‹#›</a:t>
            </a:fld>
            <a:endParaRPr lang="ru-RU"/>
          </a:p>
        </p:txBody>
      </p:sp>
    </p:spTree>
    <p:extLst>
      <p:ext uri="{BB962C8B-B14F-4D97-AF65-F5344CB8AC3E}">
        <p14:creationId xmlns:p14="http://schemas.microsoft.com/office/powerpoint/2010/main" val="40082894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58305"/>
            <a:ext cx="9864507" cy="5878532"/>
          </a:xfrm>
          <a:prstGeom prst="rect">
            <a:avLst/>
          </a:prstGeom>
        </p:spPr>
        <p:txBody>
          <a:bodyPr wrap="square">
            <a:spAutoFit/>
          </a:bodyPr>
          <a:lstStyle/>
          <a:p>
            <a:pPr algn="ctr"/>
            <a:r>
              <a:rPr lang="ru-RU" sz="4400" b="1" i="1" dirty="0" smtClean="0">
                <a:solidFill>
                  <a:srgbClr val="000000"/>
                </a:solidFill>
                <a:effectLst/>
                <a:latin typeface="Arial" panose="020B0604020202020204" pitchFamily="34" charset="0"/>
                <a:ea typeface="Calibri" panose="020F0502020204030204" pitchFamily="34" charset="0"/>
              </a:rPr>
              <a:t>Роль классного руководителя в становлении классного коллектива :приемы сплочения студенческого коллектива</a:t>
            </a:r>
          </a:p>
          <a:p>
            <a:endParaRPr lang="ru-RU" sz="4400" b="1" i="1" dirty="0">
              <a:solidFill>
                <a:srgbClr val="000000"/>
              </a:solidFill>
              <a:latin typeface="Arial" panose="020B0604020202020204" pitchFamily="34" charset="0"/>
            </a:endParaRPr>
          </a:p>
          <a:p>
            <a:endParaRPr lang="ru-RU" sz="4400" b="1" i="1" dirty="0" smtClean="0">
              <a:solidFill>
                <a:srgbClr val="000000"/>
              </a:solidFill>
              <a:latin typeface="Arial" panose="020B0604020202020204" pitchFamily="34" charset="0"/>
            </a:endParaRPr>
          </a:p>
          <a:p>
            <a:endParaRPr lang="ru-RU" sz="4400" b="1" i="1" dirty="0">
              <a:solidFill>
                <a:srgbClr val="000000"/>
              </a:solidFill>
              <a:latin typeface="Arial" panose="020B0604020202020204" pitchFamily="34" charset="0"/>
            </a:endParaRPr>
          </a:p>
          <a:p>
            <a:endParaRPr lang="ru-RU" sz="4400" b="1" i="1" dirty="0" smtClean="0">
              <a:solidFill>
                <a:srgbClr val="000000"/>
              </a:solidFill>
              <a:latin typeface="Arial" panose="020B0604020202020204" pitchFamily="34" charset="0"/>
            </a:endParaRPr>
          </a:p>
          <a:p>
            <a:r>
              <a:rPr lang="ru-RU" sz="2400" b="1" i="1" dirty="0" smtClean="0">
                <a:solidFill>
                  <a:srgbClr val="000000"/>
                </a:solidFill>
                <a:latin typeface="Arial" panose="020B0604020202020204" pitchFamily="34" charset="0"/>
              </a:rPr>
              <a:t>                                                           </a:t>
            </a:r>
            <a:r>
              <a:rPr lang="ru-RU" sz="2400" b="1" i="1" dirty="0" smtClean="0">
                <a:solidFill>
                  <a:srgbClr val="000000"/>
                </a:solidFill>
                <a:latin typeface="Arial" panose="020B0604020202020204" pitchFamily="34" charset="0"/>
              </a:rPr>
              <a:t> </a:t>
            </a:r>
            <a:r>
              <a:rPr lang="ru-RU" sz="2400" b="1" i="1" dirty="0" smtClean="0">
                <a:solidFill>
                  <a:srgbClr val="000000"/>
                </a:solidFill>
                <a:latin typeface="Arial" panose="020B0604020202020204" pitchFamily="34" charset="0"/>
              </a:rPr>
              <a:t>Докладчик: </a:t>
            </a:r>
            <a:r>
              <a:rPr lang="ru-RU" sz="2400" b="1" i="1" dirty="0" err="1" smtClean="0">
                <a:solidFill>
                  <a:srgbClr val="000000"/>
                </a:solidFill>
                <a:latin typeface="Arial" panose="020B0604020202020204" pitchFamily="34" charset="0"/>
              </a:rPr>
              <a:t>Караева</a:t>
            </a:r>
            <a:r>
              <a:rPr lang="ru-RU" sz="2400" b="1" i="1" dirty="0" smtClean="0">
                <a:solidFill>
                  <a:srgbClr val="000000"/>
                </a:solidFill>
                <a:latin typeface="Arial" panose="020B0604020202020204" pitchFamily="34" charset="0"/>
              </a:rPr>
              <a:t> М.С.</a:t>
            </a:r>
            <a:endParaRPr lang="ru-RU" sz="2400" dirty="0"/>
          </a:p>
        </p:txBody>
      </p:sp>
    </p:spTree>
    <p:extLst>
      <p:ext uri="{BB962C8B-B14F-4D97-AF65-F5344CB8AC3E}">
        <p14:creationId xmlns:p14="http://schemas.microsoft.com/office/powerpoint/2010/main" val="480297166"/>
      </p:ext>
    </p:extLst>
  </p:cSld>
  <p:clrMapOvr>
    <a:masterClrMapping/>
  </p:clrMapOvr>
  <mc:AlternateContent xmlns:mc="http://schemas.openxmlformats.org/markup-compatibility/2006" xmlns:p14="http://schemas.microsoft.com/office/powerpoint/2010/main">
    <mc:Choice Requires="p14">
      <p:transition p14:dur="250" advClick="0" advTm="14076">
        <p:cut/>
      </p:transition>
    </mc:Choice>
    <mc:Fallback xmlns="">
      <p:transition advClick="0" advTm="14076">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447" y="466165"/>
            <a:ext cx="6424364" cy="6001643"/>
          </a:xfrm>
          <a:prstGeom prst="rect">
            <a:avLst/>
          </a:prstGeom>
        </p:spPr>
        <p:txBody>
          <a:bodyPr wrap="square">
            <a:spAutoFit/>
          </a:bodyPr>
          <a:lstStyle/>
          <a:p>
            <a:r>
              <a:rPr lang="ru-RU" sz="2400" dirty="0">
                <a:solidFill>
                  <a:srgbClr val="00000A"/>
                </a:solidFill>
                <a:latin typeface="Calibri" panose="020F0502020204030204" pitchFamily="34" charset="0"/>
                <a:ea typeface="Calibri" panose="020F0502020204030204" pitchFamily="34" charset="0"/>
                <a:cs typeface="Times New Roman" panose="02020603050405020304" pitchFamily="18" charset="0"/>
              </a:rPr>
              <a:t>К</a:t>
            </a:r>
            <a:r>
              <a:rPr lang="ru-RU" sz="2400" dirty="0" smtClean="0">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лассный руководитель </a:t>
            </a:r>
            <a:r>
              <a:rPr lang="ru-RU" sz="2400" dirty="0">
                <a:solidFill>
                  <a:srgbClr val="00000A"/>
                </a:solidFill>
                <a:latin typeface="Calibri" panose="020F0502020204030204" pitchFamily="34" charset="0"/>
                <a:ea typeface="Calibri" panose="020F0502020204030204" pitchFamily="34" charset="0"/>
                <a:cs typeface="Times New Roman" panose="02020603050405020304" pitchFamily="18" charset="0"/>
              </a:rPr>
              <a:t>с</a:t>
            </a:r>
            <a:r>
              <a:rPr lang="ru-RU" sz="2400" dirty="0" smtClean="0">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троит свою работу на основе общих интересов обучающихся, равенства, терпимости друг к другу. Подбирает мероприятия, которые способствуют сплочению ребят, устанавливает социальные нормы. Это беседы, классные часы, имеющие нравственную тематику, направленные на установление социального статуса, соблюдение общепринятых норм поведения, этикета. Особенно сплачивают студенческий коллектив общие дела, коллективные экскурсии, походы в кино и т.д. В коллективе не должно быть места страхам, шантажу, подавлению более сильной личностью слабую. Это классным руководителем должно немедленно пресекаться.</a:t>
            </a:r>
            <a:endParaRPr lang="ru-RU" sz="2400" dirty="0"/>
          </a:p>
        </p:txBody>
      </p:sp>
      <p:pic>
        <p:nvPicPr>
          <p:cNvPr id="11266" name="Picture 2" descr="https://raduga-dobra.office-nko.ru/wp-content/uploads/2023/03/wpid-screenshot_2014-01-26-07-49-1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632" y="1875851"/>
            <a:ext cx="5020235" cy="355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31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0659" y="304800"/>
            <a:ext cx="9090724" cy="3046988"/>
          </a:xfrm>
          <a:prstGeom prst="rect">
            <a:avLst/>
          </a:prstGeom>
        </p:spPr>
        <p:txBody>
          <a:bodyPr wrap="square">
            <a:spAutoFit/>
          </a:bodyPr>
          <a:lstStyle/>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Чтобы студенту было комфортно в  коллективе, классный руководитель должен</a:t>
            </a:r>
            <a:r>
              <a:rPr lang="ru-RU" sz="2400" dirty="0">
                <a:solidFill>
                  <a:srgbClr val="00000A"/>
                </a:solidFill>
                <a:latin typeface="Times New Roman" panose="02020603050405020304" pitchFamily="18" charset="0"/>
                <a:ea typeface="Times New Roman" panose="02020603050405020304" pitchFamily="18" charset="0"/>
              </a:rPr>
              <a:t> </a:t>
            </a:r>
            <a:r>
              <a:rPr lang="ru-RU" sz="2400" dirty="0" smtClean="0">
                <a:solidFill>
                  <a:srgbClr val="00000A"/>
                </a:solidFill>
                <a:latin typeface="Times New Roman" panose="02020603050405020304" pitchFamily="18" charset="0"/>
                <a:ea typeface="Times New Roman" panose="02020603050405020304" pitchFamily="18" charset="0"/>
              </a:rPr>
              <a:t>обеспечить </a:t>
            </a:r>
            <a:r>
              <a:rPr lang="ru-RU" sz="2400" dirty="0">
                <a:solidFill>
                  <a:srgbClr val="00000A"/>
                </a:solidFill>
                <a:latin typeface="Times New Roman" panose="02020603050405020304" pitchFamily="18" charset="0"/>
                <a:ea typeface="Times New Roman" panose="02020603050405020304" pitchFamily="18" charset="0"/>
              </a:rPr>
              <a:t>поддержку студентам для развития их творческого потенциала</a:t>
            </a:r>
            <a:r>
              <a:rPr lang="ru-RU" sz="2400" b="1" dirty="0" smtClean="0">
                <a:solidFill>
                  <a:srgbClr val="00000A"/>
                </a:solidFill>
                <a:latin typeface="Arial" panose="020B0604020202020204" pitchFamily="34" charset="0"/>
                <a:ea typeface="Times New Roman" panose="02020603050405020304" pitchFamily="18" charset="0"/>
              </a:rPr>
              <a:t> ,</a:t>
            </a:r>
            <a:r>
              <a:rPr lang="ru-RU" sz="2400" dirty="0" smtClean="0">
                <a:solidFill>
                  <a:srgbClr val="00000A"/>
                </a:solidFill>
                <a:latin typeface="Arial" panose="020B0604020202020204" pitchFamily="34" charset="0"/>
                <a:ea typeface="Times New Roman" panose="02020603050405020304" pitchFamily="18" charset="0"/>
              </a:rPr>
              <a:t>создать условия для</a:t>
            </a: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 развития интеллектуальных, нравственных качеств у студентов. </a:t>
            </a:r>
          </a:p>
          <a:p>
            <a:pPr indent="450215" algn="just">
              <a:spcAft>
                <a:spcPts val="0"/>
              </a:spcAft>
            </a:pPr>
            <a:r>
              <a:rPr lang="ru-RU" sz="2400" dirty="0" smtClean="0">
                <a:solidFill>
                  <a:srgbClr val="00000A"/>
                </a:solidFill>
                <a:latin typeface="Times New Roman" panose="02020603050405020304" pitchFamily="18" charset="0"/>
                <a:ea typeface="Times New Roman" panose="02020603050405020304" pitchFamily="18" charset="0"/>
              </a:rPr>
              <a:t>-</a:t>
            </a:r>
            <a:r>
              <a:rPr lang="ru-RU" sz="2400" dirty="0" smtClean="0">
                <a:solidFill>
                  <a:srgbClr val="00000A"/>
                </a:solidFill>
                <a:effectLst/>
                <a:latin typeface="Times New Roman" panose="02020603050405020304" pitchFamily="18" charset="0"/>
                <a:ea typeface="Times New Roman" panose="02020603050405020304" pitchFamily="18" charset="0"/>
              </a:rPr>
              <a:t>  формирования навыков здорового образа жизни.</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 социальной адаптации каждого студента к современному обществу.</a:t>
            </a:r>
            <a:endParaRPr lang="ru-RU" sz="2400" dirty="0" smtClean="0">
              <a:effectLst/>
              <a:latin typeface="Times New Roman" panose="02020603050405020304" pitchFamily="18" charset="0"/>
              <a:ea typeface="Times New Roman" panose="02020603050405020304" pitchFamily="18" charset="0"/>
            </a:endParaRPr>
          </a:p>
        </p:txBody>
      </p:sp>
      <p:pic>
        <p:nvPicPr>
          <p:cNvPr id="8194" name="Picture 2" descr="https://mykaleidoscope.ru/x/uploads/posts/2022-10/1666333401_37-mykaleidoscope-ru-p-veselii-kollektiv-instagram-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947" y="3112560"/>
            <a:ext cx="5378824" cy="358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64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595" y="362687"/>
            <a:ext cx="8900159" cy="6001643"/>
          </a:xfrm>
          <a:prstGeom prst="rect">
            <a:avLst/>
          </a:prstGeom>
        </p:spPr>
        <p:txBody>
          <a:bodyPr wrap="square">
            <a:spAutoFit/>
          </a:bodyPr>
          <a:lstStyle/>
          <a:p>
            <a:pPr indent="450215" algn="just">
              <a:spcAft>
                <a:spcPts val="0"/>
              </a:spcAft>
            </a:pPr>
            <a:r>
              <a:rPr lang="ru-RU" sz="2400" b="1" dirty="0" smtClean="0">
                <a:solidFill>
                  <a:srgbClr val="00000A"/>
                </a:solidFill>
                <a:effectLst/>
                <a:latin typeface="Times New Roman" panose="02020603050405020304" pitchFamily="18" charset="0"/>
                <a:ea typeface="Times New Roman" panose="02020603050405020304" pitchFamily="18" charset="0"/>
              </a:rPr>
              <a:t>При этом, строя свою работу, классный руководитель опирается на доминирующие факторы сплочения коллектива  и принципы сотрудничества </a:t>
            </a:r>
            <a:r>
              <a:rPr lang="ru-RU" sz="2400" dirty="0" smtClean="0">
                <a:solidFill>
                  <a:srgbClr val="00000A"/>
                </a:solidFill>
                <a:effectLst/>
                <a:latin typeface="Times New Roman" panose="02020603050405020304" pitchFamily="18" charset="0"/>
                <a:ea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 общие интересы;</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 стремление приспособиться к новым условиям;</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 авторитет лидера;</a:t>
            </a:r>
            <a:endParaRPr lang="ru-RU" sz="2400" dirty="0" smtClean="0">
              <a:effectLst/>
              <a:latin typeface="Times New Roman" panose="02020603050405020304" pitchFamily="18" charset="0"/>
              <a:ea typeface="Times New Roman" panose="02020603050405020304" pitchFamily="18" charset="0"/>
            </a:endParaRPr>
          </a:p>
          <a:p>
            <a:pPr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      - наличие социальных норм;</a:t>
            </a:r>
          </a:p>
          <a:p>
            <a:pPr lvl="0" indent="450215" algn="just"/>
            <a:r>
              <a:rPr lang="ru-RU" sz="2400" dirty="0" smtClean="0">
                <a:solidFill>
                  <a:srgbClr val="00000A"/>
                </a:solidFill>
                <a:latin typeface="Times New Roman" panose="02020603050405020304" pitchFamily="18" charset="0"/>
                <a:ea typeface="Times New Roman" panose="02020603050405020304" pitchFamily="18" charset="0"/>
              </a:rPr>
              <a:t>- безусловное </a:t>
            </a:r>
            <a:r>
              <a:rPr lang="ru-RU" sz="2400" dirty="0">
                <a:solidFill>
                  <a:srgbClr val="00000A"/>
                </a:solidFill>
                <a:latin typeface="Times New Roman" panose="02020603050405020304" pitchFamily="18" charset="0"/>
                <a:ea typeface="Times New Roman" panose="02020603050405020304" pitchFamily="18" charset="0"/>
              </a:rPr>
              <a:t>принятие личности, её слабых и сильных сторон;</a:t>
            </a:r>
            <a:endParaRPr lang="ru-RU" sz="2400" dirty="0">
              <a:solidFill>
                <a:prstClr val="black"/>
              </a:solidFill>
              <a:latin typeface="Times New Roman" panose="02020603050405020304" pitchFamily="18" charset="0"/>
              <a:ea typeface="Times New Roman" panose="02020603050405020304" pitchFamily="18" charset="0"/>
            </a:endParaRPr>
          </a:p>
          <a:p>
            <a:pPr lvl="0" indent="450215" algn="just"/>
            <a:r>
              <a:rPr lang="ru-RU" sz="2400" dirty="0">
                <a:solidFill>
                  <a:srgbClr val="00000A"/>
                </a:solidFill>
                <a:latin typeface="Times New Roman" panose="02020603050405020304" pitchFamily="18" charset="0"/>
                <a:ea typeface="Times New Roman" panose="02020603050405020304" pitchFamily="18" charset="0"/>
              </a:rPr>
              <a:t>- беспристрастность в оценке поступков студентов;</a:t>
            </a:r>
            <a:endParaRPr lang="ru-RU" sz="2400" dirty="0">
              <a:solidFill>
                <a:prstClr val="black"/>
              </a:solidFill>
              <a:latin typeface="Times New Roman" panose="02020603050405020304" pitchFamily="18" charset="0"/>
              <a:ea typeface="Times New Roman" panose="02020603050405020304" pitchFamily="18" charset="0"/>
            </a:endParaRPr>
          </a:p>
          <a:p>
            <a:pPr lvl="0" indent="450215" algn="just"/>
            <a:r>
              <a:rPr lang="ru-RU" sz="2400" dirty="0">
                <a:solidFill>
                  <a:srgbClr val="00000A"/>
                </a:solidFill>
                <a:latin typeface="Times New Roman" panose="02020603050405020304" pitchFamily="18" charset="0"/>
                <a:ea typeface="Times New Roman" panose="02020603050405020304" pitchFamily="18" charset="0"/>
              </a:rPr>
              <a:t>- терпение в достижении результатов воздействия и терпимость в отношении к членам коллектива;</a:t>
            </a:r>
            <a:endParaRPr lang="ru-RU" sz="2400" dirty="0">
              <a:solidFill>
                <a:prstClr val="black"/>
              </a:solidFill>
              <a:latin typeface="Times New Roman" panose="02020603050405020304" pitchFamily="18" charset="0"/>
              <a:ea typeface="Times New Roman" panose="02020603050405020304" pitchFamily="18" charset="0"/>
            </a:endParaRPr>
          </a:p>
          <a:p>
            <a:pPr lvl="0" indent="450215" algn="just"/>
            <a:r>
              <a:rPr lang="ru-RU" sz="2400" dirty="0">
                <a:solidFill>
                  <a:srgbClr val="00000A"/>
                </a:solidFill>
                <a:latin typeface="Times New Roman" panose="02020603050405020304" pitchFamily="18" charset="0"/>
                <a:ea typeface="Times New Roman" panose="02020603050405020304" pitchFamily="18" charset="0"/>
              </a:rPr>
              <a:t>- диалогичность в общении;</a:t>
            </a:r>
            <a:endParaRPr lang="ru-RU" sz="2400" dirty="0">
              <a:solidFill>
                <a:prstClr val="black"/>
              </a:solidFill>
              <a:latin typeface="Times New Roman" panose="02020603050405020304" pitchFamily="18" charset="0"/>
              <a:ea typeface="Times New Roman" panose="02020603050405020304" pitchFamily="18" charset="0"/>
            </a:endParaRPr>
          </a:p>
          <a:p>
            <a:pPr lvl="0" indent="450215" algn="just"/>
            <a:r>
              <a:rPr lang="ru-RU" sz="2400" dirty="0">
                <a:solidFill>
                  <a:srgbClr val="00000A"/>
                </a:solidFill>
                <a:latin typeface="Times New Roman" panose="02020603050405020304" pitchFamily="18" charset="0"/>
                <a:ea typeface="Times New Roman" panose="02020603050405020304" pitchFamily="18" charset="0"/>
              </a:rPr>
              <a:t>- отсутствие </a:t>
            </a:r>
            <a:r>
              <a:rPr lang="ru-RU" sz="2400" dirty="0" smtClean="0">
                <a:solidFill>
                  <a:srgbClr val="00000A"/>
                </a:solidFill>
                <a:latin typeface="Times New Roman" panose="02020603050405020304" pitchFamily="18" charset="0"/>
                <a:ea typeface="Times New Roman" panose="02020603050405020304" pitchFamily="18" charset="0"/>
              </a:rPr>
              <a:t>страха;</a:t>
            </a:r>
            <a:endParaRPr lang="ru-RU" sz="2400" dirty="0">
              <a:solidFill>
                <a:prstClr val="black"/>
              </a:solidFill>
              <a:latin typeface="Times New Roman" panose="02020603050405020304" pitchFamily="18" charset="0"/>
              <a:ea typeface="Times New Roman" panose="02020603050405020304" pitchFamily="18" charset="0"/>
            </a:endParaRPr>
          </a:p>
          <a:p>
            <a:pPr lvl="0" indent="450215" algn="just"/>
            <a:r>
              <a:rPr lang="ru-RU" sz="2400" dirty="0">
                <a:solidFill>
                  <a:srgbClr val="00000A"/>
                </a:solidFill>
                <a:latin typeface="Times New Roman" panose="02020603050405020304" pitchFamily="18" charset="0"/>
                <a:ea typeface="Times New Roman" panose="02020603050405020304" pitchFamily="18" charset="0"/>
              </a:rPr>
              <a:t>- использование чувства юмора;</a:t>
            </a:r>
          </a:p>
          <a:p>
            <a:pPr marL="342900" indent="-342900" algn="just">
              <a:spcAft>
                <a:spcPts val="0"/>
              </a:spcAft>
              <a:buFontTx/>
              <a:buChar char="-"/>
            </a:pP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2268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885" y="236414"/>
            <a:ext cx="7837715" cy="6370975"/>
          </a:xfrm>
          <a:prstGeom prst="rect">
            <a:avLst/>
          </a:prstGeom>
        </p:spPr>
        <p:txBody>
          <a:bodyPr wrap="square">
            <a:spAutoFit/>
          </a:bodyPr>
          <a:lstStyle/>
          <a:p>
            <a:pPr indent="450215" algn="just">
              <a:spcAft>
                <a:spcPts val="0"/>
              </a:spcAft>
            </a:pPr>
            <a:r>
              <a:rPr lang="ru-RU" sz="1200" dirty="0" smtClean="0">
                <a:solidFill>
                  <a:srgbClr val="00000A"/>
                </a:solidFill>
                <a:effectLst/>
                <a:latin typeface="Times New Roman" panose="02020603050405020304" pitchFamily="18" charset="0"/>
                <a:ea typeface="Times New Roman" panose="02020603050405020304" pitchFamily="18" charset="0"/>
              </a:rPr>
              <a:t>  </a:t>
            </a:r>
            <a:r>
              <a:rPr lang="ru-RU" sz="2400" dirty="0" smtClean="0">
                <a:solidFill>
                  <a:srgbClr val="00000A"/>
                </a:solidFill>
                <a:effectLst/>
                <a:latin typeface="Times New Roman" panose="02020603050405020304" pitchFamily="18" charset="0"/>
                <a:ea typeface="Times New Roman" panose="02020603050405020304" pitchFamily="18" charset="0"/>
              </a:rPr>
              <a:t> Чтобы работа по формированию студенческого коллектива была  проведена успешно, классному руководителю необходимы :</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1.открытость деятельности классного руководителя: «Планируем вместе, анализируем вместе, радуемся вместе»;</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2.осуществление обратной связи: после каждого проведённого совместного дела классный руководитель организует беседу, анализ, что благоприятствует неформальным отношениям между членами коллектива;</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3. сотворчество (сотрудничество в творчестве);</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4. успешность (с использованием инструмента оценки);</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5. свобода выбора;</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6. целевая направленность на конкретный результат дела;</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7. привлекательность деятельности.</a:t>
            </a:r>
            <a:endParaRPr lang="ru-RU" sz="2400" dirty="0">
              <a:effectLst/>
              <a:latin typeface="Times New Roman" panose="02020603050405020304" pitchFamily="18" charset="0"/>
              <a:ea typeface="Times New Roman" panose="02020603050405020304" pitchFamily="18" charset="0"/>
            </a:endParaRPr>
          </a:p>
        </p:txBody>
      </p:sp>
      <p:pic>
        <p:nvPicPr>
          <p:cNvPr id="1028" name="Picture 4" descr="https://i.pinimg.com/originals/b3/63/56/b3635666cf8c718268b09afa6d960b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53" y="1801771"/>
            <a:ext cx="3736881" cy="373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55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myslide.ru/documents_7/4b291daa48156be80c95f6c9e54b9c7b/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2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0613" y="1003278"/>
            <a:ext cx="5827058" cy="4893647"/>
          </a:xfrm>
          <a:prstGeom prst="rect">
            <a:avLst/>
          </a:prstGeom>
        </p:spPr>
        <p:txBody>
          <a:bodyPr wrap="square">
            <a:spAutoFit/>
          </a:bodyPr>
          <a:lstStyle/>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Классный руководитель должен быть дирижером, руководить, управлять процессом становления коллектива, его формированием. Он не волен заставить дружить ребят, но помочь каждому раскрыться, показать свои лучшие стороны, которые могут привлечь к нему сверстников, - это ему под силу. Формирование и сплочение коллектива – это как восхождение к вершине. Одному туда никак не добраться. Только сообща можно штурмовать пик, именуемый «коллектив».</a:t>
            </a:r>
            <a:endParaRPr lang="ru-RU" sz="2400" b="1" dirty="0">
              <a:effectLst/>
              <a:latin typeface="Times New Roman" panose="02020603050405020304" pitchFamily="18" charset="0"/>
              <a:ea typeface="Times New Roman" panose="02020603050405020304" pitchFamily="18" charset="0"/>
            </a:endParaRPr>
          </a:p>
        </p:txBody>
      </p:sp>
      <p:pic>
        <p:nvPicPr>
          <p:cNvPr id="10248" name="Picture 8" descr="https://gas-kvas.com/uploads/posts/2023-02/1675317314_gas-kvas-com-p-komanda-risunok-art-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7671" y="3232705"/>
            <a:ext cx="5504329" cy="362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399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093" y="260745"/>
            <a:ext cx="8725221" cy="2463367"/>
          </a:xfrm>
          <a:prstGeom prst="rect">
            <a:avLst/>
          </a:prstGeom>
        </p:spPr>
        <p:txBody>
          <a:bodyPr wrap="square">
            <a:spAutoFit/>
          </a:bodyPr>
          <a:lstStyle/>
          <a:p>
            <a:pPr indent="450215" algn="just">
              <a:lnSpc>
                <a:spcPct val="107000"/>
              </a:lnSpc>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Не столь важно точно выделить главную функцию классного руководителя. Важно, чтобы студенты группы чувствовали доброжелательный настрой к ним со стороны классного руководителя, заинтересованность  его в совместной деятельности, тогда складываются доверительные отношения, которые ведут к конструктивной совместной деятельности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https://avatars.dzeninfra.ru/get-zen_brief/6919982/pub_625d5c2972982049e9eb4c45_625d6d468fc77d3004dfaaf2/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253" y="2878231"/>
            <a:ext cx="5302900" cy="397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107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3439" y="1153772"/>
            <a:ext cx="7180217" cy="4044184"/>
          </a:xfrm>
          <a:prstGeom prst="rect">
            <a:avLst/>
          </a:prstGeom>
        </p:spPr>
        <p:txBody>
          <a:bodyPr wrap="square">
            <a:spAutoFit/>
          </a:bodyPr>
          <a:lstStyle/>
          <a:p>
            <a:pPr indent="450215" algn="ctr">
              <a:lnSpc>
                <a:spcPct val="107000"/>
              </a:lnSpc>
              <a:spcAft>
                <a:spcPts val="0"/>
              </a:spcAft>
            </a:pPr>
            <a:r>
              <a:rPr lang="ru-RU" sz="2000" b="1"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Список использованной литературы</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000" dirty="0" err="1"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Каманин</a:t>
            </a: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О.Н., Создание детского общественного объединения / О. Н. </a:t>
            </a:r>
            <a:r>
              <a:rPr lang="ru-RU" sz="2000" dirty="0" err="1"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Камакин</a:t>
            </a: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 Справочник классного руководителя. - 2009. - №12. - с.33-40.</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2.                  Нечаев, М.П., Имидж классного руководителя / М.П. Нечаев // Справочник классного руководителя. - 2008. - №9. - с.33-35.</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3.                  Макаренко, А.С, Педагогические сочинения, т.1./ А.С. Макаренко - М.: Педагогика, 1983.-386с.</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4.                  Сухомлинский В.А., Как воспитать настоящего человека / В.А. Сухомлинский -М.: Педагогика, 1990. - 286с.</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2000" dirty="0" err="1"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News</a:t>
            </a: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ru-RU" sz="2000" dirty="0" err="1"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September</a:t>
            </a:r>
            <a:r>
              <a:rPr lang="ru-RU" sz="2000" dirty="0"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smtClean="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ru</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235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6422" y="2416374"/>
            <a:ext cx="7368988" cy="717761"/>
          </a:xfrm>
          <a:prstGeom prst="rect">
            <a:avLst/>
          </a:prstGeom>
        </p:spPr>
        <p:txBody>
          <a:bodyPr wrap="square">
            <a:spAutoFit/>
          </a:bodyPr>
          <a:lstStyle/>
          <a:p>
            <a:pPr>
              <a:lnSpc>
                <a:spcPct val="107000"/>
              </a:lnSpc>
              <a:spcAft>
                <a:spcPts val="800"/>
              </a:spcAft>
            </a:pPr>
            <a:r>
              <a:rPr lang="ru-RU" sz="400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Благодарю </a:t>
            </a:r>
            <a:r>
              <a:rPr lang="ru-RU" sz="400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за внимание!</a:t>
            </a:r>
            <a:endParaRPr lang="ru-RU" sz="4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105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5203" y="315795"/>
            <a:ext cx="8767482" cy="2105000"/>
          </a:xfrm>
          <a:prstGeom prst="rect">
            <a:avLst/>
          </a:prstGeom>
        </p:spPr>
        <p:txBody>
          <a:bodyPr wrap="square">
            <a:spAutoFit/>
          </a:bodyPr>
          <a:lstStyle/>
          <a:p>
            <a:pPr lvl="0">
              <a:lnSpc>
                <a:spcPct val="107000"/>
              </a:lnSpc>
              <a:spcAft>
                <a:spcPts val="800"/>
              </a:spcAft>
            </a:pPr>
            <a:r>
              <a:rPr lang="ru-RU"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u-RU" sz="2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Неизгладимый след в душе ребёнка оставляет чуткость и заботливость, проявленная классным руководителем. Но ещё сильнее чуткость и заботливость коллектива. Задача воспитания заключается в том, чтобы каждый ребёнок пережил чувство благодарности коллективу за чуткость,  помощь  , поддержку». </a:t>
            </a:r>
            <a:r>
              <a:rPr lang="ru-RU" sz="16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ru-RU" sz="16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ru-RU"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u-RU"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В.А.Сухомлинский</a:t>
            </a:r>
            <a:endParaRPr lang="ru-RU" dirty="0"/>
          </a:p>
        </p:txBody>
      </p:sp>
      <p:pic>
        <p:nvPicPr>
          <p:cNvPr id="2050" name="Picture 2" descr="https://razoom.mgutm.ru/pluginfile.php/976/course/overviewfiles/Depositphotos_49939947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203" y="2420795"/>
            <a:ext cx="6379027" cy="42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8923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730" y="340660"/>
            <a:ext cx="6096000" cy="4834144"/>
          </a:xfrm>
          <a:prstGeom prst="rect">
            <a:avLst/>
          </a:prstGeom>
        </p:spPr>
        <p:txBody>
          <a:bodyPr wrap="square">
            <a:spAutoFit/>
          </a:bodyPr>
          <a:lstStyle/>
          <a:p>
            <a:pPr>
              <a:lnSpc>
                <a:spcPct val="107000"/>
              </a:lnSpc>
              <a:spcAft>
                <a:spcPts val="800"/>
              </a:spcAft>
            </a:pPr>
            <a:r>
              <a:rPr lang="ru-RU" dirty="0">
                <a:solidFill>
                  <a:srgbClr val="000000"/>
                </a:solidFill>
                <a:latin typeface="Arial" panose="020B0604020202020204" pitchFamily="34" charset="0"/>
                <a:ea typeface="Calibri" panose="020F0502020204030204" pitchFamily="34" charset="0"/>
                <a:cs typeface="Times New Roman" panose="02020603050405020304" pitchFamily="18" charset="0"/>
              </a:rPr>
              <a:t>Студенчество - это пора в жизни молодых людей, которой присущ юношеский максимализм, готовность отстаивать свои убеждения и увлекаться новыми идеями. Для того, чтобы убедить в чём-то студентов нужно затратить большие усилия, но приняв какую-то идею, студенты становятся самыми ярыми её приверженцами, даже если эта идея по своей сути ошибочна. Воспитывать, а тем более перевоспитывать студентов крайне сложно, ещё и потому, что период студенчества приходится на время, когда человек начинает ощущать себя достаточно взрослым, чтобы самостоятельно принимать любые решения, но между тем, он недостаточно рассудителен, чтобы воспринимать дельные советы более осведомлённых людей, считая это вмешательством в его личные дела.. </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prv3.lori-images.net/-hands-0010566199-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2495549"/>
            <a:ext cx="5095875"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3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9117" y="679269"/>
            <a:ext cx="6508377" cy="5727337"/>
          </a:xfrm>
          <a:prstGeom prst="rect">
            <a:avLst/>
          </a:prstGeom>
        </p:spPr>
        <p:txBody>
          <a:bodyPr wrap="square">
            <a:spAutoFit/>
          </a:bodyPr>
          <a:lstStyle/>
          <a:p>
            <a:pPr lvl="0">
              <a:lnSpc>
                <a:spcPct val="107000"/>
              </a:lnSpc>
              <a:spcAft>
                <a:spcPts val="800"/>
              </a:spcAft>
            </a:pPr>
            <a:r>
              <a:rPr lang="ru-R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В этой ситуации для педагога может стать подспорьем воспитательная роль </a:t>
            </a:r>
            <a:r>
              <a:rPr lang="ru-RU"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студенческого коллектива.</a:t>
            </a:r>
          </a:p>
          <a:p>
            <a:pPr lvl="0">
              <a:lnSpc>
                <a:spcPct val="107000"/>
              </a:lnSpc>
              <a:spcAft>
                <a:spcPts val="800"/>
              </a:spcAft>
            </a:pPr>
            <a:r>
              <a:rPr lang="ru-RU"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По </a:t>
            </a:r>
            <a:r>
              <a:rPr lang="ru-R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своей сути, студенчество в достаточной мере организованная и очень инициативная социальная группа, и если преподаватель сможет с самого начала направить её энергию в нужном направлении, дать правильные ценностные ориентиры, то уже сам студенческий коллектив будет оказывать положительное влияние на окончательное становление студента как личности, как профессионала, как достойного члена общества.</a:t>
            </a:r>
            <a:endParaRPr lang="ru-R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2" descr="https://thumbs.dreamstime.com/b/%C3%B0%C2%BA%C3%B1%E2%82%AC%C3%B0%C2%B0co%C3%B1%E2%80%A1%C3%B0%C2%BD%C3%B1%E2%80%B9%C3%B0%C2%B5-%C3%B0%C2%BF%C3%B0%C2%B8%C3%B0%C2%BA%C3%B1%E2%80%9Ao%C3%B0%C2%B3%C3%B1%E2%82%AC%C3%B0%C2%B0%C3%B0%C2%BC%C3%B0%C2%BC%C3%B1%E2%80%B9-%C3%B0%C2%BB%C3%B1%C5%BE%C3%B0-%C3%B0%C2%B5%C3%B0%C2%B9-%C3%B0%C2%B0%C3%B0%C2%B1%C3%B1%C2%81%C3%B1%E2%80%9A%C3%B1%E2%82%AC%C3%B0%C2%B0%C3%B0%C2%BA%C3%B1%E2%80%9A%C3%B0%C2%BD%C3%B1%E2%80%B9%C3%B0%C2%B5-%C3%B0%C2%BFo%C3%B0%C2%BA%C3%B0%C2%B0%C3%B0%C2%B7%C3%B1%E2%80%B9%C3%B0%C2%B2%C3%B0%C2%B0%C3%B1%C2%8F-%C3%B0-%C3%B0%C2%B8%C3%B0%C2%B0%C3%B0%C2%B3%C3%B1%E2%82%AC%C3%B0%C2%B0%C3%B0%C2%BC%C3%B0%C2%BC%C3%B0%C2%B0%C3%B0%C2%BC-1391998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https://prv1.lori-images.net/people-frame-0009940713-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2863668"/>
            <a:ext cx="4505325"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2472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5812" y="460752"/>
            <a:ext cx="6185648" cy="5993836"/>
          </a:xfrm>
          <a:prstGeom prst="rect">
            <a:avLst/>
          </a:prstGeom>
        </p:spPr>
        <p:txBody>
          <a:bodyPr wrap="square">
            <a:spAutoFit/>
          </a:bodyPr>
          <a:lstStyle/>
          <a:p>
            <a:pPr>
              <a:lnSpc>
                <a:spcPct val="107000"/>
              </a:lnSpc>
              <a:spcAft>
                <a:spcPts val="800"/>
              </a:spcAft>
            </a:pPr>
            <a:r>
              <a:rPr lang="ru-RU"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Характерной </a:t>
            </a:r>
            <a:r>
              <a:rPr lang="ru-R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чертой нравственного развития в этом возрасте является усиление сознательных мотивов поведения. Заметно укрепляются те качества, которых не хватало в полной мере в старших классах - целеустремлённость, инициатива, умение владеть собой. Повышается интерес к моральным проблемам, происходит оценка своего места в мире и ставятся вопросы связанные с </a:t>
            </a:r>
            <a:r>
              <a:rPr lang="ru-RU"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целью бытия</a:t>
            </a:r>
            <a:r>
              <a:rPr lang="ru-RU" sz="24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 </a:t>
            </a:r>
            <a:r>
              <a:rPr lang="ru-R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вообще и своего предназначения в частности.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https://cdn.culture.ru/images/e62b15a0-d168-515e-9220-4e562db9f2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494" y="2420472"/>
            <a:ext cx="4697506" cy="428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822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1672" y="412376"/>
            <a:ext cx="7010400" cy="4893647"/>
          </a:xfrm>
          <a:prstGeom prst="rect">
            <a:avLst/>
          </a:prstGeom>
        </p:spPr>
        <p:txBody>
          <a:bodyPr wrap="square">
            <a:spAutoFit/>
          </a:bodyPr>
          <a:lstStyle/>
          <a:p>
            <a:pPr indent="450215" algn="just">
              <a:spcAft>
                <a:spcPts val="0"/>
              </a:spcAft>
            </a:pPr>
            <a:r>
              <a:rPr lang="ru-RU" sz="1200" dirty="0" smtClean="0">
                <a:solidFill>
                  <a:srgbClr val="00000A"/>
                </a:solidFill>
                <a:effectLst/>
                <a:latin typeface="Times New Roman" panose="02020603050405020304" pitchFamily="18" charset="0"/>
                <a:ea typeface="Times New Roman" panose="02020603050405020304" pitchFamily="18" charset="0"/>
              </a:rPr>
              <a:t> </a:t>
            </a:r>
            <a:r>
              <a:rPr lang="ru-RU" sz="2400" dirty="0" smtClean="0">
                <a:solidFill>
                  <a:srgbClr val="00000A"/>
                </a:solidFill>
                <a:effectLst/>
                <a:latin typeface="Times New Roman" panose="02020603050405020304" pitchFamily="18" charset="0"/>
                <a:ea typeface="Times New Roman" panose="02020603050405020304" pitchFamily="18" charset="0"/>
              </a:rPr>
              <a:t>  Классный руководитель играет главную роль и в формировании коллектива, и в организации его воздействия на личность студента. Работа по формированию коллектива должна проводиться последовательно, целенаправленно и не просто по  плану (определённой фиксации проделанного), а комплексно в рамках целостной воспитательной деятельности. Именно она и должна стать фундаментом формирования коллектива и личности в работе классного руководителя. И если мы это научимся делать, тогда не только с практической точки зрения, многие наши проблемы будут решены.</a:t>
            </a:r>
            <a:endParaRPr lang="ru-RU" sz="2400" dirty="0">
              <a:effectLst/>
              <a:latin typeface="Times New Roman" panose="02020603050405020304" pitchFamily="18" charset="0"/>
              <a:ea typeface="Times New Roman" panose="02020603050405020304" pitchFamily="18" charset="0"/>
            </a:endParaRPr>
          </a:p>
        </p:txBody>
      </p:sp>
      <p:pic>
        <p:nvPicPr>
          <p:cNvPr id="12290" name="Picture 2" descr="https://topuch.com/vospitatelenoj-raboti-v3/405379_html_f4d2a1b5afa7b3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0307" y="2492187"/>
            <a:ext cx="4141694" cy="436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9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470212" y="786287"/>
            <a:ext cx="8749552" cy="264368"/>
          </a:xfrm>
          <a:prstGeom prst="rect">
            <a:avLst/>
          </a:prstGeom>
        </p:spPr>
        <p:txBody>
          <a:bodyPr wrap="square">
            <a:spAutoFit/>
          </a:bodyPr>
          <a:lstStyle/>
          <a:p>
            <a:pPr>
              <a:lnSpc>
                <a:spcPct val="107000"/>
              </a:lnSpc>
              <a:spcAft>
                <a:spcPts val="800"/>
              </a:spcAft>
            </a:pPr>
            <a:r>
              <a:rPr lang="ru-RU"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u-RU"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340659" y="521734"/>
            <a:ext cx="6813176" cy="6001643"/>
          </a:xfrm>
          <a:prstGeom prst="rect">
            <a:avLst/>
          </a:prstGeom>
        </p:spPr>
        <p:txBody>
          <a:bodyPr wrap="square">
            <a:spAutoFit/>
          </a:bodyPr>
          <a:lstStyle/>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Большую роль в социальном становлении студентов играют отношения, которые складываются со сверстниками. От этих отношений зависит возможность адаптации и раскрытие потенциала каждого студента. Любая группа имеет доминирующий фактор сплочения (общие интересы группы, стремление приспособиться в специфических условиях, авторитет лидера, наличие социальных норм и т.д.), в зависимости от каждого фактора группа имеет свою траекторию развития и то качество, которое отличает её от других групп. Но всем нам понятно, что группа не может сложиться как коллектив в первый момент своего существования. Это длительный процесс.</a:t>
            </a:r>
            <a:endParaRPr lang="ru-RU" sz="2400" dirty="0" smtClean="0">
              <a:effectLst/>
              <a:latin typeface="Times New Roman" panose="02020603050405020304" pitchFamily="18" charset="0"/>
              <a:ea typeface="Times New Roman" panose="02020603050405020304" pitchFamily="18" charset="0"/>
            </a:endParaRPr>
          </a:p>
          <a:p>
            <a:pPr indent="450215" algn="just">
              <a:spcAft>
                <a:spcPts val="0"/>
              </a:spcAft>
            </a:pPr>
            <a:r>
              <a:rPr lang="ru-RU" sz="2400" dirty="0" smtClean="0">
                <a:solidFill>
                  <a:srgbClr val="00000A"/>
                </a:solidFill>
                <a:effectLst/>
                <a:latin typeface="Times New Roman" panose="02020603050405020304" pitchFamily="18" charset="0"/>
                <a:ea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endParaRPr>
          </a:p>
        </p:txBody>
      </p:sp>
      <p:pic>
        <p:nvPicPr>
          <p:cNvPr id="9218" name="Picture 2" descr="https://www.atomic-energy.ru/files/images/2022/09/zswmpvvoax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3498">
            <a:off x="7315200" y="1511092"/>
            <a:ext cx="4759234" cy="45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46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9247" y="699247"/>
            <a:ext cx="6544235" cy="5262979"/>
          </a:xfrm>
          <a:prstGeom prst="rect">
            <a:avLst/>
          </a:prstGeom>
        </p:spPr>
        <p:txBody>
          <a:bodyPr wrap="square">
            <a:spAutoFit/>
          </a:bodyPr>
          <a:lstStyle/>
          <a:p>
            <a:pPr indent="450215" algn="just">
              <a:spcAft>
                <a:spcPts val="0"/>
              </a:spcAft>
            </a:pPr>
            <a:r>
              <a:rPr lang="ru-RU" sz="1200" dirty="0" smtClean="0">
                <a:solidFill>
                  <a:srgbClr val="00000A"/>
                </a:solidFill>
                <a:effectLst/>
                <a:latin typeface="Times New Roman" panose="02020603050405020304" pitchFamily="18" charset="0"/>
                <a:ea typeface="Times New Roman" panose="02020603050405020304" pitchFamily="18" charset="0"/>
              </a:rPr>
              <a:t> </a:t>
            </a:r>
            <a:r>
              <a:rPr lang="ru-RU" sz="2400" dirty="0" smtClean="0">
                <a:solidFill>
                  <a:srgbClr val="00000A"/>
                </a:solidFill>
                <a:effectLst/>
                <a:latin typeface="Times New Roman" panose="02020603050405020304" pitchFamily="18" charset="0"/>
                <a:ea typeface="Times New Roman" panose="02020603050405020304" pitchFamily="18" charset="0"/>
              </a:rPr>
              <a:t>  Коллектив - это большая воспитательная сила, так как он способен удовлетворять духовные потребности студентов в общении, самоутверждении, самовыражении. Коллектив даёт возможность каждому студенту приобрести необходимый опыт общественной жизни и развивать свои лучшие индивидуальные качества. Коллектив, как живой организм, рождается, развивается, живёт. Коллектив сплачивается в процессе совместной деятельности и общения. В нём возникают, прежде всего, деловые отношения - отношения ответственности-зависимости. Они являются основными в коллективе.</a:t>
            </a:r>
            <a:endParaRPr lang="ru-RU" sz="2400" dirty="0">
              <a:effectLst/>
              <a:latin typeface="Times New Roman" panose="02020603050405020304" pitchFamily="18" charset="0"/>
              <a:ea typeface="Times New Roman" panose="02020603050405020304" pitchFamily="18" charset="0"/>
            </a:endParaRPr>
          </a:p>
        </p:txBody>
      </p:sp>
      <p:pic>
        <p:nvPicPr>
          <p:cNvPr id="5122" name="Picture 2" descr="https://fsd.multiurok.ru/html/2022/03/25/s_623d7a75f38b4/phpUQSaIy_splochenie-kollektiva_html_ad6e4b0e758a67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329" y="2259107"/>
            <a:ext cx="5584211" cy="430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98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246" y="110281"/>
            <a:ext cx="9134759" cy="3046988"/>
          </a:xfrm>
          <a:prstGeom prst="rect">
            <a:avLst/>
          </a:prstGeom>
        </p:spPr>
        <p:txBody>
          <a:bodyPr wrap="square">
            <a:spAutoFit/>
          </a:bodyPr>
          <a:lstStyle/>
          <a:p>
            <a:pPr indent="450215" algn="just">
              <a:spcAft>
                <a:spcPts val="0"/>
              </a:spcAft>
            </a:pPr>
            <a:r>
              <a:rPr lang="ru-RU" sz="1200" dirty="0" smtClean="0">
                <a:solidFill>
                  <a:srgbClr val="00000A"/>
                </a:solidFill>
                <a:effectLst/>
                <a:latin typeface="Times New Roman" panose="02020603050405020304" pitchFamily="18" charset="0"/>
                <a:ea typeface="Times New Roman" panose="02020603050405020304" pitchFamily="18" charset="0"/>
              </a:rPr>
              <a:t> </a:t>
            </a:r>
            <a:r>
              <a:rPr lang="ru-RU" sz="2400" dirty="0" smtClean="0">
                <a:solidFill>
                  <a:srgbClr val="00000A"/>
                </a:solidFill>
                <a:effectLst/>
                <a:latin typeface="Times New Roman" panose="02020603050405020304" pitchFamily="18" charset="0"/>
                <a:ea typeface="Times New Roman" panose="02020603050405020304" pitchFamily="18" charset="0"/>
              </a:rPr>
              <a:t>  Классный руководитель  должен поддерживать, стимулировать и незаметно корректировать все виды отношений в группе, имея в виду их стержень - деловые связи студентов. В группе должен быть актив (группа студентов), на который всегда можно опереться, и через который классный руководитель может влиять на остальных студентов. Это не значит, что эти студенты находятся у классного руководителя на «особом положении», но в коллективе они должны пользоваться уважением.</a:t>
            </a:r>
            <a:endParaRPr lang="ru-RU" sz="2400" dirty="0">
              <a:effectLst/>
              <a:latin typeface="Times New Roman" panose="02020603050405020304" pitchFamily="18" charset="0"/>
              <a:ea typeface="Times New Roman" panose="02020603050405020304" pitchFamily="18" charset="0"/>
            </a:endParaRPr>
          </a:p>
        </p:txBody>
      </p:sp>
      <p:pic>
        <p:nvPicPr>
          <p:cNvPr id="4098" name="Picture 2" descr="https://sneg.top/uploads/posts/2023-04/1682136090_sneg-top-p-komandnaya-rabota-kartinki-instagram-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4228">
            <a:off x="4227298" y="3167748"/>
            <a:ext cx="4484913" cy="325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08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652</TotalTime>
  <Words>673</Words>
  <Application>Microsoft Office PowerPoint</Application>
  <PresentationFormat>Широкоэкранный</PresentationFormat>
  <Paragraphs>53</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Times New Roman</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Somk-Rada</cp:lastModifiedBy>
  <cp:revision>40</cp:revision>
  <cp:lastPrinted>2024-01-16T16:18:48Z</cp:lastPrinted>
  <dcterms:created xsi:type="dcterms:W3CDTF">2024-01-14T09:52:48Z</dcterms:created>
  <dcterms:modified xsi:type="dcterms:W3CDTF">2024-01-17T07:31:16Z</dcterms:modified>
</cp:coreProperties>
</file>