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2" r:id="rId3"/>
    <p:sldId id="259" r:id="rId4"/>
    <p:sldId id="260" r:id="rId5"/>
    <p:sldId id="265" r:id="rId6"/>
    <p:sldId id="263" r:id="rId7"/>
    <p:sldId id="264" r:id="rId8"/>
    <p:sldId id="261" r:id="rId9"/>
    <p:sldId id="270" r:id="rId10"/>
    <p:sldId id="27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4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1/31/2024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15127" y="1281383"/>
            <a:ext cx="8361229" cy="1844202"/>
          </a:xfrm>
        </p:spPr>
        <p:txBody>
          <a:bodyPr/>
          <a:lstStyle/>
          <a:p>
            <a:r>
              <a:rPr lang="ru-RU" sz="2800" dirty="0" smtClean="0"/>
              <a:t>«Формирование общих и профессиональных компетенций на дисциплине «анатомия и физиология человека»»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1418" y="4349471"/>
            <a:ext cx="9058296" cy="1086237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Корнаева </a:t>
            </a:r>
            <a:r>
              <a:rPr lang="ru-RU" dirty="0"/>
              <a:t>А</a:t>
            </a:r>
            <a:r>
              <a:rPr lang="ru-RU" dirty="0" smtClean="0"/>
              <a:t>льбина Геннадьевна</a:t>
            </a:r>
          </a:p>
          <a:p>
            <a:r>
              <a:rPr lang="ru-RU" dirty="0" smtClean="0"/>
              <a:t>преподаватель </a:t>
            </a:r>
            <a:r>
              <a:rPr lang="ru-RU" dirty="0"/>
              <a:t>анатомии и физиологии</a:t>
            </a:r>
          </a:p>
          <a:p>
            <a:r>
              <a:rPr lang="ru-RU" dirty="0"/>
              <a:t>ГБПОУ Северо-Осетинский </a:t>
            </a:r>
            <a:r>
              <a:rPr lang="ru-RU" dirty="0" smtClean="0"/>
              <a:t>медицинский </a:t>
            </a:r>
            <a:r>
              <a:rPr lang="ru-RU" dirty="0"/>
              <a:t>колледж Министерства здравоохранения РСО Алания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3499" y="0"/>
            <a:ext cx="1946981" cy="1557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402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15128" y="2171700"/>
            <a:ext cx="8361229" cy="686280"/>
          </a:xfrm>
        </p:spPr>
        <p:txBody>
          <a:bodyPr/>
          <a:lstStyle/>
          <a:p>
            <a:r>
              <a:rPr lang="ru-RU" sz="3200" dirty="0"/>
              <a:t>СПАСИБО ЗА ВНИМАНИЕ!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79584" y="3892779"/>
            <a:ext cx="6831673" cy="1086237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Корнаева Альбина Геннадьевна</a:t>
            </a:r>
          </a:p>
          <a:p>
            <a:r>
              <a:rPr lang="ru-RU" dirty="0" smtClean="0"/>
              <a:t>преподаватель </a:t>
            </a:r>
            <a:r>
              <a:rPr lang="ru-RU" dirty="0"/>
              <a:t>анатомии и физиологии</a:t>
            </a:r>
          </a:p>
          <a:p>
            <a:r>
              <a:rPr lang="ru-RU" dirty="0"/>
              <a:t>ГБПОУ Северо-Осетинский </a:t>
            </a:r>
          </a:p>
          <a:p>
            <a:r>
              <a:rPr lang="ru-RU" dirty="0"/>
              <a:t>медицинский колледж Министерства здравоохранения РСО Алания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0" y="88363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941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74650" y="2072065"/>
            <a:ext cx="8923830" cy="2655383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	</a:t>
            </a:r>
            <a:r>
              <a:rPr lang="ru-RU" dirty="0"/>
              <a:t>Развитие профессиональной компетентности – это динамичный процесс усвоения и модернизации профессионального опыта, ведущий к развитию индивидуальных профессиональных качеств, накоплению профессионального опыта, предполагающий непрерывное развитие и самосовершенствование.</a:t>
            </a:r>
          </a:p>
          <a:p>
            <a:pPr algn="just"/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8964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775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74650" y="2072065"/>
            <a:ext cx="8923830" cy="2655383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	«Анатомия и физиология человека» является одной из фундаментальных дисциплин при подготовке медицинских специалистов, призванная обеспечить формирование у студентов базисных знаний о строении тела человека и функционирования органов и систем.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8964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573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27217" y="1939477"/>
            <a:ext cx="9144000" cy="3023221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	</a:t>
            </a:r>
            <a:r>
              <a:rPr lang="ru-RU" sz="2800" dirty="0"/>
              <a:t>Цель дисциплины «анатомия и физиология» – развитие профессиональной компетенции на основе формирования у студентов на базе системного и функционального подхода, топографо-анатомических принципов знаний и умений по анатомии и топографии органов и тканей человеческого тела.</a:t>
            </a:r>
          </a:p>
          <a:p>
            <a:pPr algn="just"/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8964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356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9318567" y="8877160"/>
            <a:ext cx="90608" cy="45719"/>
          </a:xfrm>
        </p:spPr>
        <p:txBody>
          <a:bodyPr>
            <a:normAutofit fontScale="25000" lnSpcReduction="20000"/>
          </a:bodyPr>
          <a:lstStyle/>
          <a:p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0" y="21278"/>
            <a:ext cx="829128" cy="664522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046667"/>
              </p:ext>
            </p:extLst>
          </p:nvPr>
        </p:nvGraphicFramePr>
        <p:xfrm>
          <a:off x="1506584" y="1193074"/>
          <a:ext cx="8830490" cy="45197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1693">
                  <a:extLst>
                    <a:ext uri="{9D8B030D-6E8A-4147-A177-3AD203B41FA5}">
                      <a16:colId xmlns:a16="http://schemas.microsoft.com/office/drawing/2014/main" val="4056307019"/>
                    </a:ext>
                  </a:extLst>
                </a:gridCol>
                <a:gridCol w="3537835">
                  <a:extLst>
                    <a:ext uri="{9D8B030D-6E8A-4147-A177-3AD203B41FA5}">
                      <a16:colId xmlns:a16="http://schemas.microsoft.com/office/drawing/2014/main" val="1183261045"/>
                    </a:ext>
                  </a:extLst>
                </a:gridCol>
                <a:gridCol w="3660962">
                  <a:extLst>
                    <a:ext uri="{9D8B030D-6E8A-4147-A177-3AD203B41FA5}">
                      <a16:colId xmlns:a16="http://schemas.microsoft.com/office/drawing/2014/main" val="3258678048"/>
                    </a:ext>
                  </a:extLst>
                </a:gridCol>
              </a:tblGrid>
              <a:tr h="3930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Код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ПК, ОК, ЛР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57" marR="288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Умения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57" marR="2885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Знания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57" marR="28857" marT="0" marB="0"/>
                </a:tc>
                <a:extLst>
                  <a:ext uri="{0D108BD9-81ED-4DB2-BD59-A6C34878D82A}">
                    <a16:rowId xmlns:a16="http://schemas.microsoft.com/office/drawing/2014/main" val="3997042442"/>
                  </a:ext>
                </a:extLst>
              </a:tr>
              <a:tr h="41267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100" dirty="0">
                          <a:effectLst/>
                        </a:rPr>
                        <a:t>ОК 01,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100" dirty="0">
                          <a:effectLst/>
                        </a:rPr>
                        <a:t>ОК 02,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100" dirty="0">
                          <a:effectLst/>
                        </a:rPr>
                        <a:t>ОК 08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100" dirty="0">
                          <a:effectLst/>
                        </a:rPr>
                        <a:t>ПК 3.1.,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100" dirty="0">
                          <a:effectLst/>
                        </a:rPr>
                        <a:t>ПК 3.2.,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100" dirty="0">
                          <a:effectLst/>
                        </a:rPr>
                        <a:t>ПК 3.3.,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100" dirty="0">
                          <a:effectLst/>
                        </a:rPr>
                        <a:t>ПК 4,1.,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100" dirty="0">
                          <a:effectLst/>
                        </a:rPr>
                        <a:t>ПК 4.2.,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100" dirty="0">
                          <a:effectLst/>
                        </a:rPr>
                        <a:t>ПК 4.3.,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100" dirty="0">
                          <a:effectLst/>
                        </a:rPr>
                        <a:t>ПК 4.5.,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100" dirty="0">
                          <a:effectLst/>
                        </a:rPr>
                        <a:t>ПК 4.6.,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100" dirty="0">
                          <a:effectLst/>
                        </a:rPr>
                        <a:t>ПК 5.1.,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100" dirty="0">
                          <a:effectLst/>
                        </a:rPr>
                        <a:t>ПК 5.2.,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100" dirty="0">
                          <a:effectLst/>
                        </a:rPr>
                        <a:t>ПК 5.3.,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100" dirty="0">
                          <a:effectLst/>
                        </a:rPr>
                        <a:t>ПК 5.4.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ЛР 6,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ЛР 7,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ЛР 9,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ЛР 13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57" marR="288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 применять знания о строении и функциях органов и систем организма человека при оказании сестринской помощи и сестринского ухода за пациентами.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857" marR="288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 строение человеческого тела и функциональные системы человека, их регуляция и само регуляция при взаимодействии с внешней средой.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 основная медицинская терминология;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-строение, местоположение и функции органов тела человека;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-физиологические характеристики основных процессов жизнедеятельности организма </a:t>
                      </a:r>
                      <a:r>
                        <a:rPr lang="ru-RU" sz="1800" dirty="0" smtClean="0">
                          <a:effectLst/>
                        </a:rPr>
                        <a:t>человека.</a:t>
                      </a:r>
                      <a:endParaRPr lang="ru-RU" sz="1800" dirty="0">
                        <a:effectLst/>
                      </a:endParaRPr>
                    </a:p>
                  </a:txBody>
                  <a:tcPr marL="28857" marR="28857" marT="0" marB="0"/>
                </a:tc>
                <a:extLst>
                  <a:ext uri="{0D108BD9-81ED-4DB2-BD59-A6C34878D82A}">
                    <a16:rowId xmlns:a16="http://schemas.microsoft.com/office/drawing/2014/main" val="3945323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1176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3482" y="1857181"/>
            <a:ext cx="9143286" cy="2513651"/>
          </a:xfrm>
        </p:spPr>
        <p:txBody>
          <a:bodyPr>
            <a:normAutofit/>
          </a:bodyPr>
          <a:lstStyle/>
          <a:p>
            <a:r>
              <a:rPr lang="ru-RU" sz="2400" dirty="0"/>
              <a:t>Цели, определяемые для курса </a:t>
            </a:r>
          </a:p>
          <a:p>
            <a:r>
              <a:rPr lang="ru-RU" sz="2400" dirty="0"/>
              <a:t>«Анатомии и физиологии человека»:</a:t>
            </a:r>
          </a:p>
          <a:p>
            <a:pPr algn="l"/>
            <a:endParaRPr lang="ru-RU" sz="2400" dirty="0"/>
          </a:p>
          <a:p>
            <a:pPr algn="l"/>
            <a:r>
              <a:rPr lang="ru-RU" sz="2400" dirty="0"/>
              <a:t>1) изучить строение человека;</a:t>
            </a:r>
          </a:p>
          <a:p>
            <a:pPr algn="l"/>
            <a:r>
              <a:rPr lang="ru-RU" sz="2400" dirty="0"/>
              <a:t>2) выявить связи строения с выполняемыми функциями.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7252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898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1857181"/>
            <a:ext cx="9267444" cy="3181163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	</a:t>
            </a:r>
            <a:r>
              <a:rPr lang="ru-RU" sz="2400" dirty="0" err="1"/>
              <a:t>Межпредметные</a:t>
            </a:r>
            <a:r>
              <a:rPr lang="ru-RU" sz="2400" dirty="0"/>
              <a:t> связи – это связи между отдельными дисциплинами, реализуемые в процессе работы, обеспечивающие восприятие студентами учебного материала и позволяющие создать у них комплексное, целостное представление о предметах и явлениях.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0" y="97507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85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1328407"/>
            <a:ext cx="8883396" cy="542569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«Занятие-конкурс», «Деловые игры» для достижения обеспечения развития обучающихся и повышение качества их образования.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960" y="2230304"/>
            <a:ext cx="3302924" cy="425475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0252" y="2230304"/>
            <a:ext cx="3546970" cy="34128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58108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614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737360"/>
            <a:ext cx="9340596" cy="4023360"/>
          </a:xfrm>
        </p:spPr>
        <p:txBody>
          <a:bodyPr>
            <a:noAutofit/>
          </a:bodyPr>
          <a:lstStyle/>
          <a:p>
            <a:r>
              <a:rPr lang="ru-RU" b="1" dirty="0"/>
              <a:t>Заключение</a:t>
            </a:r>
            <a:endParaRPr lang="ru-RU" dirty="0"/>
          </a:p>
          <a:p>
            <a:r>
              <a:rPr lang="ru-RU" dirty="0" smtClean="0"/>
              <a:t>Использование </a:t>
            </a:r>
            <a:r>
              <a:rPr lang="ru-RU" dirty="0"/>
              <a:t>клинических деловых игр и решение клинико-анатомических задач в образовательном процессе позволяет активизировать мыслительную и познавательную деятельность студентов, творческую самостоятельность и в итоге приводит к лучшему освоению профессиональных компетенций образовательных стандартов.</a:t>
            </a:r>
          </a:p>
          <a:p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0" y="106651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81467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100</TotalTime>
  <Words>208</Words>
  <Application>Microsoft Office PowerPoint</Application>
  <PresentationFormat>Широкоэкранный</PresentationFormat>
  <Paragraphs>52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Franklin Gothic Book</vt:lpstr>
      <vt:lpstr>Times New Roman</vt:lpstr>
      <vt:lpstr>Crop</vt:lpstr>
      <vt:lpstr>«Формирование общих и профессиональных компетенций на дисциплине «анатомия и физиология человека»»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Gabeev</dc:creator>
  <cp:lastModifiedBy>PC</cp:lastModifiedBy>
  <cp:revision>18</cp:revision>
  <dcterms:created xsi:type="dcterms:W3CDTF">2023-01-15T14:42:45Z</dcterms:created>
  <dcterms:modified xsi:type="dcterms:W3CDTF">2024-01-31T09:10:46Z</dcterms:modified>
</cp:coreProperties>
</file>