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69" r:id="rId4"/>
    <p:sldId id="268" r:id="rId5"/>
    <p:sldId id="267" r:id="rId6"/>
    <p:sldId id="265" r:id="rId7"/>
    <p:sldId id="276" r:id="rId8"/>
    <p:sldId id="277" r:id="rId9"/>
    <p:sldId id="278" r:id="rId10"/>
    <p:sldId id="256" r:id="rId11"/>
    <p:sldId id="257" r:id="rId12"/>
    <p:sldId id="275" r:id="rId13"/>
    <p:sldId id="271" r:id="rId14"/>
    <p:sldId id="272" r:id="rId15"/>
    <p:sldId id="270" r:id="rId16"/>
    <p:sldId id="273" r:id="rId17"/>
    <p:sldId id="266" r:id="rId18"/>
    <p:sldId id="279" r:id="rId19"/>
    <p:sldId id="264" r:id="rId20"/>
    <p:sldId id="263" r:id="rId21"/>
    <p:sldId id="262" r:id="rId22"/>
    <p:sldId id="261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A86A9-B266-44D3-80F5-A0C3A9A0A3EC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CA6CBBC9-D3D2-47FF-BA42-BEE2BCA98FD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правильная организация развития профессионально - познавательной активности  </a:t>
          </a:r>
          <a:endParaRPr lang="ru-RU" b="1" dirty="0">
            <a:solidFill>
              <a:schemeClr val="tx1"/>
            </a:solidFill>
          </a:endParaRPr>
        </a:p>
      </dgm:t>
    </dgm:pt>
    <dgm:pt modelId="{16F48DCB-99C9-42A2-8E2B-6EABC617C1B3}" type="parTrans" cxnId="{E4D6AB29-08C4-4911-8E33-B774F27DFAF1}">
      <dgm:prSet/>
      <dgm:spPr/>
      <dgm:t>
        <a:bodyPr/>
        <a:lstStyle/>
        <a:p>
          <a:endParaRPr lang="ru-RU"/>
        </a:p>
      </dgm:t>
    </dgm:pt>
    <dgm:pt modelId="{EB756CE8-2DB4-40CE-BBFA-E4D118AAFE79}" type="sibTrans" cxnId="{E4D6AB29-08C4-4911-8E33-B774F27DFAF1}">
      <dgm:prSet/>
      <dgm:spPr/>
      <dgm:t>
        <a:bodyPr/>
        <a:lstStyle/>
        <a:p>
          <a:endParaRPr lang="ru-RU"/>
        </a:p>
      </dgm:t>
    </dgm:pt>
    <dgm:pt modelId="{44FF2475-992B-4D0A-9EA9-F791F170F42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результат работы преподавателя </a:t>
          </a:r>
          <a:endParaRPr lang="ru-RU" dirty="0">
            <a:solidFill>
              <a:schemeClr val="tx1"/>
            </a:solidFill>
          </a:endParaRPr>
        </a:p>
      </dgm:t>
    </dgm:pt>
    <dgm:pt modelId="{A929CA43-B4A0-4A5E-912C-3C786B753E09}" type="parTrans" cxnId="{23B4D4C0-61D7-4408-A660-17163FACF743}">
      <dgm:prSet/>
      <dgm:spPr/>
      <dgm:t>
        <a:bodyPr/>
        <a:lstStyle/>
        <a:p>
          <a:endParaRPr lang="ru-RU"/>
        </a:p>
      </dgm:t>
    </dgm:pt>
    <dgm:pt modelId="{6A72584D-42E0-4ADA-A724-2FE3007380D8}" type="sibTrans" cxnId="{23B4D4C0-61D7-4408-A660-17163FACF743}">
      <dgm:prSet/>
      <dgm:spPr/>
      <dgm:t>
        <a:bodyPr/>
        <a:lstStyle/>
        <a:p>
          <a:endParaRPr lang="ru-RU"/>
        </a:p>
      </dgm:t>
    </dgm:pt>
    <dgm:pt modelId="{013F20B2-7361-45F5-9216-6B6E4DC5C7B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успешность студентов</a:t>
          </a:r>
          <a:endParaRPr lang="ru-RU" dirty="0">
            <a:solidFill>
              <a:schemeClr val="tx1"/>
            </a:solidFill>
          </a:endParaRPr>
        </a:p>
      </dgm:t>
    </dgm:pt>
    <dgm:pt modelId="{32876DBA-FC5E-43AB-B26D-6956B180FF45}" type="parTrans" cxnId="{66598F39-FF1F-4856-AFC2-2F73C3899978}">
      <dgm:prSet/>
      <dgm:spPr/>
      <dgm:t>
        <a:bodyPr/>
        <a:lstStyle/>
        <a:p>
          <a:endParaRPr lang="ru-RU"/>
        </a:p>
      </dgm:t>
    </dgm:pt>
    <dgm:pt modelId="{104DA98B-A48C-48C6-8366-A7BA4DF5D875}" type="sibTrans" cxnId="{66598F39-FF1F-4856-AFC2-2F73C3899978}">
      <dgm:prSet/>
      <dgm:spPr/>
      <dgm:t>
        <a:bodyPr/>
        <a:lstStyle/>
        <a:p>
          <a:endParaRPr lang="ru-RU"/>
        </a:p>
      </dgm:t>
    </dgm:pt>
    <dgm:pt modelId="{0A049F27-E026-4035-9218-B7CDB80F3297}" type="pres">
      <dgm:prSet presAssocID="{3A0A86A9-B266-44D3-80F5-A0C3A9A0A3EC}" presName="Name0" presStyleCnt="0">
        <dgm:presLayoutVars>
          <dgm:dir/>
          <dgm:animLvl val="lvl"/>
          <dgm:resizeHandles val="exact"/>
        </dgm:presLayoutVars>
      </dgm:prSet>
      <dgm:spPr/>
    </dgm:pt>
    <dgm:pt modelId="{83C7BC18-2E0A-46EF-9D3F-62E10E93DB97}" type="pres">
      <dgm:prSet presAssocID="{CA6CBBC9-D3D2-47FF-BA42-BEE2BCA98FD4}" presName="parTxOnly" presStyleLbl="node1" presStyleIdx="0" presStyleCnt="3" custScaleX="138953" custScaleY="1690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B1DE4-A8E6-4402-AD90-23D29136931B}" type="pres">
      <dgm:prSet presAssocID="{EB756CE8-2DB4-40CE-BBFA-E4D118AAFE79}" presName="parTxOnlySpace" presStyleCnt="0"/>
      <dgm:spPr/>
    </dgm:pt>
    <dgm:pt modelId="{FED54270-AB7B-4FE5-829A-C95B821D07C4}" type="pres">
      <dgm:prSet presAssocID="{44FF2475-992B-4D0A-9EA9-F791F170F42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6F7F5-352B-4B37-82F4-948323D61733}" type="pres">
      <dgm:prSet presAssocID="{6A72584D-42E0-4ADA-A724-2FE3007380D8}" presName="parTxOnlySpace" presStyleCnt="0"/>
      <dgm:spPr/>
    </dgm:pt>
    <dgm:pt modelId="{0B88960D-D791-4A49-A9C7-FEAA23484EEB}" type="pres">
      <dgm:prSet presAssocID="{013F20B2-7361-45F5-9216-6B6E4DC5C7B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7914FB-0A76-4A23-881E-62A4572946C8}" type="presOf" srcId="{CA6CBBC9-D3D2-47FF-BA42-BEE2BCA98FD4}" destId="{83C7BC18-2E0A-46EF-9D3F-62E10E93DB97}" srcOrd="0" destOrd="0" presId="urn:microsoft.com/office/officeart/2005/8/layout/chevron1"/>
    <dgm:cxn modelId="{E4D6AB29-08C4-4911-8E33-B774F27DFAF1}" srcId="{3A0A86A9-B266-44D3-80F5-A0C3A9A0A3EC}" destId="{CA6CBBC9-D3D2-47FF-BA42-BEE2BCA98FD4}" srcOrd="0" destOrd="0" parTransId="{16F48DCB-99C9-42A2-8E2B-6EABC617C1B3}" sibTransId="{EB756CE8-2DB4-40CE-BBFA-E4D118AAFE79}"/>
    <dgm:cxn modelId="{23B4D4C0-61D7-4408-A660-17163FACF743}" srcId="{3A0A86A9-B266-44D3-80F5-A0C3A9A0A3EC}" destId="{44FF2475-992B-4D0A-9EA9-F791F170F42A}" srcOrd="1" destOrd="0" parTransId="{A929CA43-B4A0-4A5E-912C-3C786B753E09}" sibTransId="{6A72584D-42E0-4ADA-A724-2FE3007380D8}"/>
    <dgm:cxn modelId="{65A91771-8F6D-4C09-A862-10580B6893CF}" type="presOf" srcId="{013F20B2-7361-45F5-9216-6B6E4DC5C7BD}" destId="{0B88960D-D791-4A49-A9C7-FEAA23484EEB}" srcOrd="0" destOrd="0" presId="urn:microsoft.com/office/officeart/2005/8/layout/chevron1"/>
    <dgm:cxn modelId="{8023360F-0294-4A5F-A7C8-FC992F86A446}" type="presOf" srcId="{44FF2475-992B-4D0A-9EA9-F791F170F42A}" destId="{FED54270-AB7B-4FE5-829A-C95B821D07C4}" srcOrd="0" destOrd="0" presId="urn:microsoft.com/office/officeart/2005/8/layout/chevron1"/>
    <dgm:cxn modelId="{68087D77-65E4-49C3-BB30-53934A3EF4D1}" type="presOf" srcId="{3A0A86A9-B266-44D3-80F5-A0C3A9A0A3EC}" destId="{0A049F27-E026-4035-9218-B7CDB80F3297}" srcOrd="0" destOrd="0" presId="urn:microsoft.com/office/officeart/2005/8/layout/chevron1"/>
    <dgm:cxn modelId="{66598F39-FF1F-4856-AFC2-2F73C3899978}" srcId="{3A0A86A9-B266-44D3-80F5-A0C3A9A0A3EC}" destId="{013F20B2-7361-45F5-9216-6B6E4DC5C7BD}" srcOrd="2" destOrd="0" parTransId="{32876DBA-FC5E-43AB-B26D-6956B180FF45}" sibTransId="{104DA98B-A48C-48C6-8366-A7BA4DF5D875}"/>
    <dgm:cxn modelId="{77E9AC0C-FEAA-4DF5-AC63-3CF1D11436BE}" type="presParOf" srcId="{0A049F27-E026-4035-9218-B7CDB80F3297}" destId="{83C7BC18-2E0A-46EF-9D3F-62E10E93DB97}" srcOrd="0" destOrd="0" presId="urn:microsoft.com/office/officeart/2005/8/layout/chevron1"/>
    <dgm:cxn modelId="{2E99B885-9551-4E1F-81C6-1B18892E3B9D}" type="presParOf" srcId="{0A049F27-E026-4035-9218-B7CDB80F3297}" destId="{89DB1DE4-A8E6-4402-AD90-23D29136931B}" srcOrd="1" destOrd="0" presId="urn:microsoft.com/office/officeart/2005/8/layout/chevron1"/>
    <dgm:cxn modelId="{8F6B0229-A90C-443C-AB42-B74AE2F747D1}" type="presParOf" srcId="{0A049F27-E026-4035-9218-B7CDB80F3297}" destId="{FED54270-AB7B-4FE5-829A-C95B821D07C4}" srcOrd="2" destOrd="0" presId="urn:microsoft.com/office/officeart/2005/8/layout/chevron1"/>
    <dgm:cxn modelId="{185FDDAB-4222-410D-BCFA-712DF05BBB36}" type="presParOf" srcId="{0A049F27-E026-4035-9218-B7CDB80F3297}" destId="{4256F7F5-352B-4B37-82F4-948323D61733}" srcOrd="3" destOrd="0" presId="urn:microsoft.com/office/officeart/2005/8/layout/chevron1"/>
    <dgm:cxn modelId="{83CFEFE9-8D3A-4639-A993-A233EE79EEF1}" type="presParOf" srcId="{0A049F27-E026-4035-9218-B7CDB80F3297}" destId="{0B88960D-D791-4A49-A9C7-FEAA23484EE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75E8F9-F3F1-48BA-93FA-FCC5816B26FE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28DA8012-AB1E-420B-BBC5-C0392441B9E9}">
      <dgm:prSet phldrT="[Текст]" custT="1"/>
      <dgm:spPr/>
      <dgm:t>
        <a:bodyPr/>
        <a:lstStyle/>
        <a:p>
          <a:r>
            <a:rPr lang="ru-RU" sz="2200" b="1" dirty="0" smtClean="0">
              <a:solidFill>
                <a:schemeClr val="tx1"/>
              </a:solidFill>
            </a:rPr>
            <a:t>Работа преподавателя  по стимулированию  у студентов профессионально – познавательной деятельности немыслима без опоры  на активность студентов</a:t>
          </a:r>
          <a:endParaRPr lang="ru-RU" sz="2200" b="1" dirty="0">
            <a:solidFill>
              <a:schemeClr val="tx1"/>
            </a:solidFill>
          </a:endParaRPr>
        </a:p>
      </dgm:t>
    </dgm:pt>
    <dgm:pt modelId="{6ADC624F-5C1D-4308-98BE-EDDFF9C0BBEF}" type="parTrans" cxnId="{32E563CB-912A-4879-942C-AA69455BE7E7}">
      <dgm:prSet/>
      <dgm:spPr/>
      <dgm:t>
        <a:bodyPr/>
        <a:lstStyle/>
        <a:p>
          <a:endParaRPr lang="ru-RU"/>
        </a:p>
      </dgm:t>
    </dgm:pt>
    <dgm:pt modelId="{3C10192F-74B7-4F46-90A7-37D661C484B3}" type="sibTrans" cxnId="{32E563CB-912A-4879-942C-AA69455BE7E7}">
      <dgm:prSet/>
      <dgm:spPr/>
      <dgm:t>
        <a:bodyPr/>
        <a:lstStyle/>
        <a:p>
          <a:endParaRPr lang="ru-RU"/>
        </a:p>
      </dgm:t>
    </dgm:pt>
    <dgm:pt modelId="{AD80C43F-6748-4213-8FCA-62D73E76EB6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Управление активностью студентов называют </a:t>
          </a:r>
          <a:r>
            <a:rPr lang="ru-RU" sz="2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активизацией</a:t>
          </a:r>
          <a:endParaRPr lang="ru-RU" sz="2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0897DD-864D-472A-A168-8E53F3478ED7}" type="parTrans" cxnId="{F74ED239-E3AE-4DF2-9AC3-A416E3258A34}">
      <dgm:prSet/>
      <dgm:spPr/>
      <dgm:t>
        <a:bodyPr/>
        <a:lstStyle/>
        <a:p>
          <a:endParaRPr lang="ru-RU"/>
        </a:p>
      </dgm:t>
    </dgm:pt>
    <dgm:pt modelId="{0783A2AA-DF64-4E06-A11A-4CC0E42F2348}" type="sibTrans" cxnId="{F74ED239-E3AE-4DF2-9AC3-A416E3258A34}">
      <dgm:prSet/>
      <dgm:spPr/>
      <dgm:t>
        <a:bodyPr/>
        <a:lstStyle/>
        <a:p>
          <a:endParaRPr lang="ru-RU"/>
        </a:p>
      </dgm:t>
    </dgm:pt>
    <dgm:pt modelId="{7CFD05BB-7275-414A-AB32-1EB4323F19C6}">
      <dgm:prSet phldrT="[Текст]" custT="1"/>
      <dgm:spPr/>
      <dgm:t>
        <a:bodyPr/>
        <a:lstStyle/>
        <a:p>
          <a:r>
            <a:rPr lang="ru-RU" sz="2300" b="1" dirty="0" smtClean="0">
              <a:solidFill>
                <a:schemeClr val="tx1"/>
              </a:solidFill>
            </a:rPr>
            <a:t>Активизацию определяют как постоянно текущий процесс побуждения учащихся к энергичному, целенаправленному учению, к преодолению пассивной и стереотипной деятельности</a:t>
          </a:r>
          <a:endParaRPr lang="ru-RU" sz="2300" b="1" dirty="0">
            <a:solidFill>
              <a:schemeClr val="tx1"/>
            </a:solidFill>
          </a:endParaRPr>
        </a:p>
      </dgm:t>
    </dgm:pt>
    <dgm:pt modelId="{D9481A28-6A09-4C51-99D4-7B4BCBC2272C}" type="parTrans" cxnId="{B36A1BB1-DD7A-43F9-87A1-5DB79E63CAEB}">
      <dgm:prSet/>
      <dgm:spPr/>
      <dgm:t>
        <a:bodyPr/>
        <a:lstStyle/>
        <a:p>
          <a:endParaRPr lang="ru-RU"/>
        </a:p>
      </dgm:t>
    </dgm:pt>
    <dgm:pt modelId="{4D117A23-FDC4-4BD4-8488-D5D26D08343E}" type="sibTrans" cxnId="{B36A1BB1-DD7A-43F9-87A1-5DB79E63CAEB}">
      <dgm:prSet/>
      <dgm:spPr/>
      <dgm:t>
        <a:bodyPr/>
        <a:lstStyle/>
        <a:p>
          <a:endParaRPr lang="ru-RU"/>
        </a:p>
      </dgm:t>
    </dgm:pt>
    <dgm:pt modelId="{D024441D-0450-4C4C-B953-CCB7628FF28F}" type="pres">
      <dgm:prSet presAssocID="{C175E8F9-F3F1-48BA-93FA-FCC5816B26FE}" presName="CompostProcess" presStyleCnt="0">
        <dgm:presLayoutVars>
          <dgm:dir/>
          <dgm:resizeHandles val="exact"/>
        </dgm:presLayoutVars>
      </dgm:prSet>
      <dgm:spPr/>
    </dgm:pt>
    <dgm:pt modelId="{E0D32ECC-B101-4846-8B6D-EDAE3CB45161}" type="pres">
      <dgm:prSet presAssocID="{C175E8F9-F3F1-48BA-93FA-FCC5816B26FE}" presName="arrow" presStyleLbl="bgShp" presStyleIdx="0" presStyleCnt="1"/>
      <dgm:spPr/>
    </dgm:pt>
    <dgm:pt modelId="{3DB8004D-0E15-4EB3-A747-381692D1C467}" type="pres">
      <dgm:prSet presAssocID="{C175E8F9-F3F1-48BA-93FA-FCC5816B26FE}" presName="linearProcess" presStyleCnt="0"/>
      <dgm:spPr/>
    </dgm:pt>
    <dgm:pt modelId="{9CF1BC93-8966-4614-85CB-6AE3DA4EDD7D}" type="pres">
      <dgm:prSet presAssocID="{28DA8012-AB1E-420B-BBC5-C0392441B9E9}" presName="textNode" presStyleLbl="node1" presStyleIdx="0" presStyleCnt="3" custScaleX="108874" custScaleY="172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B0A8A-3A9E-4BA9-AA19-F2175CE9CFE9}" type="pres">
      <dgm:prSet presAssocID="{3C10192F-74B7-4F46-90A7-37D661C484B3}" presName="sibTrans" presStyleCnt="0"/>
      <dgm:spPr/>
    </dgm:pt>
    <dgm:pt modelId="{91C87A41-CDAD-44F3-9C38-9AAC159A3146}" type="pres">
      <dgm:prSet presAssocID="{AD80C43F-6748-4213-8FCA-62D73E76EB6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573A5-65CF-4F4E-AD93-653F0A6D7FD4}" type="pres">
      <dgm:prSet presAssocID="{0783A2AA-DF64-4E06-A11A-4CC0E42F2348}" presName="sibTrans" presStyleCnt="0"/>
      <dgm:spPr/>
    </dgm:pt>
    <dgm:pt modelId="{7BF673B1-B027-4ADA-A811-855C66CB9F6F}" type="pres">
      <dgm:prSet presAssocID="{7CFD05BB-7275-414A-AB32-1EB4323F19C6}" presName="textNode" presStyleLbl="node1" presStyleIdx="2" presStyleCnt="3" custScaleY="206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E563CB-912A-4879-942C-AA69455BE7E7}" srcId="{C175E8F9-F3F1-48BA-93FA-FCC5816B26FE}" destId="{28DA8012-AB1E-420B-BBC5-C0392441B9E9}" srcOrd="0" destOrd="0" parTransId="{6ADC624F-5C1D-4308-98BE-EDDFF9C0BBEF}" sibTransId="{3C10192F-74B7-4F46-90A7-37D661C484B3}"/>
    <dgm:cxn modelId="{F74ED239-E3AE-4DF2-9AC3-A416E3258A34}" srcId="{C175E8F9-F3F1-48BA-93FA-FCC5816B26FE}" destId="{AD80C43F-6748-4213-8FCA-62D73E76EB6E}" srcOrd="1" destOrd="0" parTransId="{9B0897DD-864D-472A-A168-8E53F3478ED7}" sibTransId="{0783A2AA-DF64-4E06-A11A-4CC0E42F2348}"/>
    <dgm:cxn modelId="{379B9934-15E0-4CCA-A473-183B44711099}" type="presOf" srcId="{7CFD05BB-7275-414A-AB32-1EB4323F19C6}" destId="{7BF673B1-B027-4ADA-A811-855C66CB9F6F}" srcOrd="0" destOrd="0" presId="urn:microsoft.com/office/officeart/2005/8/layout/hProcess9"/>
    <dgm:cxn modelId="{E9D199D4-F705-44F9-8423-D6A47D120453}" type="presOf" srcId="{C175E8F9-F3F1-48BA-93FA-FCC5816B26FE}" destId="{D024441D-0450-4C4C-B953-CCB7628FF28F}" srcOrd="0" destOrd="0" presId="urn:microsoft.com/office/officeart/2005/8/layout/hProcess9"/>
    <dgm:cxn modelId="{1E40BA8C-3310-4363-B601-88EF0FA3B8A9}" type="presOf" srcId="{28DA8012-AB1E-420B-BBC5-C0392441B9E9}" destId="{9CF1BC93-8966-4614-85CB-6AE3DA4EDD7D}" srcOrd="0" destOrd="0" presId="urn:microsoft.com/office/officeart/2005/8/layout/hProcess9"/>
    <dgm:cxn modelId="{B36A1BB1-DD7A-43F9-87A1-5DB79E63CAEB}" srcId="{C175E8F9-F3F1-48BA-93FA-FCC5816B26FE}" destId="{7CFD05BB-7275-414A-AB32-1EB4323F19C6}" srcOrd="2" destOrd="0" parTransId="{D9481A28-6A09-4C51-99D4-7B4BCBC2272C}" sibTransId="{4D117A23-FDC4-4BD4-8488-D5D26D08343E}"/>
    <dgm:cxn modelId="{19B32EAE-3600-4819-9D27-2B1DED9320F7}" type="presOf" srcId="{AD80C43F-6748-4213-8FCA-62D73E76EB6E}" destId="{91C87A41-CDAD-44F3-9C38-9AAC159A3146}" srcOrd="0" destOrd="0" presId="urn:microsoft.com/office/officeart/2005/8/layout/hProcess9"/>
    <dgm:cxn modelId="{3033654B-6A59-48E9-92F6-4264EAB09B6C}" type="presParOf" srcId="{D024441D-0450-4C4C-B953-CCB7628FF28F}" destId="{E0D32ECC-B101-4846-8B6D-EDAE3CB45161}" srcOrd="0" destOrd="0" presId="urn:microsoft.com/office/officeart/2005/8/layout/hProcess9"/>
    <dgm:cxn modelId="{01BBD41F-B4A8-4DD3-9F26-9DDEA2A5DB81}" type="presParOf" srcId="{D024441D-0450-4C4C-B953-CCB7628FF28F}" destId="{3DB8004D-0E15-4EB3-A747-381692D1C467}" srcOrd="1" destOrd="0" presId="urn:microsoft.com/office/officeart/2005/8/layout/hProcess9"/>
    <dgm:cxn modelId="{818DCF2D-5164-44EF-8743-951663CAA6AE}" type="presParOf" srcId="{3DB8004D-0E15-4EB3-A747-381692D1C467}" destId="{9CF1BC93-8966-4614-85CB-6AE3DA4EDD7D}" srcOrd="0" destOrd="0" presId="urn:microsoft.com/office/officeart/2005/8/layout/hProcess9"/>
    <dgm:cxn modelId="{57A5A174-00F7-40E5-A498-79E91C047C11}" type="presParOf" srcId="{3DB8004D-0E15-4EB3-A747-381692D1C467}" destId="{59FB0A8A-3A9E-4BA9-AA19-F2175CE9CFE9}" srcOrd="1" destOrd="0" presId="urn:microsoft.com/office/officeart/2005/8/layout/hProcess9"/>
    <dgm:cxn modelId="{2AA28CCB-FF35-47EA-9DBE-D740BAE1B66A}" type="presParOf" srcId="{3DB8004D-0E15-4EB3-A747-381692D1C467}" destId="{91C87A41-CDAD-44F3-9C38-9AAC159A3146}" srcOrd="2" destOrd="0" presId="urn:microsoft.com/office/officeart/2005/8/layout/hProcess9"/>
    <dgm:cxn modelId="{7E4D61FE-8A6A-4BC6-BC10-92D5789E6118}" type="presParOf" srcId="{3DB8004D-0E15-4EB3-A747-381692D1C467}" destId="{697573A5-65CF-4F4E-AD93-653F0A6D7FD4}" srcOrd="3" destOrd="0" presId="urn:microsoft.com/office/officeart/2005/8/layout/hProcess9"/>
    <dgm:cxn modelId="{7E6911D4-AD0E-49EC-A75C-6CBDF8E1FB0E}" type="presParOf" srcId="{3DB8004D-0E15-4EB3-A747-381692D1C467}" destId="{7BF673B1-B027-4ADA-A811-855C66CB9F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C7BC18-2E0A-46EF-9D3F-62E10E93DB97}">
      <dsp:nvSpPr>
        <dsp:cNvPr id="0" name=""/>
        <dsp:cNvSpPr/>
      </dsp:nvSpPr>
      <dsp:spPr>
        <a:xfrm>
          <a:off x="704" y="1289937"/>
          <a:ext cx="3904797" cy="19003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правильная организация развития профессионально - познавательной активности  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704" y="1289937"/>
        <a:ext cx="3904797" cy="1900396"/>
      </dsp:txXfrm>
    </dsp:sp>
    <dsp:sp modelId="{FED54270-AB7B-4FE5-829A-C95B821D07C4}">
      <dsp:nvSpPr>
        <dsp:cNvPr id="0" name=""/>
        <dsp:cNvSpPr/>
      </dsp:nvSpPr>
      <dsp:spPr>
        <a:xfrm>
          <a:off x="3624485" y="1678104"/>
          <a:ext cx="2810156" cy="1124062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результат работы преподавателя 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3624485" y="1678104"/>
        <a:ext cx="2810156" cy="1124062"/>
      </dsp:txXfrm>
    </dsp:sp>
    <dsp:sp modelId="{0B88960D-D791-4A49-A9C7-FEAA23484EEB}">
      <dsp:nvSpPr>
        <dsp:cNvPr id="0" name=""/>
        <dsp:cNvSpPr/>
      </dsp:nvSpPr>
      <dsp:spPr>
        <a:xfrm>
          <a:off x="6153626" y="1678104"/>
          <a:ext cx="2810156" cy="1124062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успешность студентов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6153626" y="1678104"/>
        <a:ext cx="2810156" cy="11240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D32ECC-B101-4846-8B6D-EDAE3CB45161}">
      <dsp:nvSpPr>
        <dsp:cNvPr id="0" name=""/>
        <dsp:cNvSpPr/>
      </dsp:nvSpPr>
      <dsp:spPr>
        <a:xfrm>
          <a:off x="637270" y="0"/>
          <a:ext cx="7222402" cy="612068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1BC93-8966-4614-85CB-6AE3DA4EDD7D}">
      <dsp:nvSpPr>
        <dsp:cNvPr id="0" name=""/>
        <dsp:cNvSpPr/>
      </dsp:nvSpPr>
      <dsp:spPr>
        <a:xfrm>
          <a:off x="59315" y="945363"/>
          <a:ext cx="2734464" cy="42299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Работа преподавателя  по стимулированию  у студентов профессионально – познавательной деятельности немыслима без опоры  на активность студентов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59315" y="945363"/>
        <a:ext cx="2734464" cy="4229952"/>
      </dsp:txXfrm>
    </dsp:sp>
    <dsp:sp modelId="{91C87A41-CDAD-44F3-9C38-9AAC159A3146}">
      <dsp:nvSpPr>
        <dsp:cNvPr id="0" name=""/>
        <dsp:cNvSpPr/>
      </dsp:nvSpPr>
      <dsp:spPr>
        <a:xfrm>
          <a:off x="3104117" y="1836204"/>
          <a:ext cx="2511586" cy="2448272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Управление активностью студентов называют </a:t>
          </a:r>
          <a:r>
            <a:rPr lang="ru-RU" sz="2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активизацией</a:t>
          </a:r>
          <a:endParaRPr lang="ru-RU" sz="2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4117" y="1836204"/>
        <a:ext cx="2511586" cy="2448272"/>
      </dsp:txXfrm>
    </dsp:sp>
    <dsp:sp modelId="{7BF673B1-B027-4ADA-A811-855C66CB9F6F}">
      <dsp:nvSpPr>
        <dsp:cNvPr id="0" name=""/>
        <dsp:cNvSpPr/>
      </dsp:nvSpPr>
      <dsp:spPr>
        <a:xfrm>
          <a:off x="5926042" y="534482"/>
          <a:ext cx="2511586" cy="5051715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</a:rPr>
            <a:t>Активизацию определяют как постоянно текущий процесс побуждения учащихся к энергичному, целенаправленному учению, к преодолению пассивной и стереотипной деятельности</a:t>
          </a:r>
          <a:endParaRPr lang="ru-RU" sz="2300" b="1" kern="1200" dirty="0">
            <a:solidFill>
              <a:schemeClr val="tx1"/>
            </a:solidFill>
          </a:endParaRPr>
        </a:p>
      </dsp:txBody>
      <dsp:txXfrm>
        <a:off x="5926042" y="534482"/>
        <a:ext cx="2511586" cy="505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ёё\Desktop\Доклад на методический семинар 2018\Картинки\20171218_153818.jpg"/>
          <p:cNvPicPr>
            <a:picLocks noChangeAspect="1" noChangeArrowheads="1"/>
          </p:cNvPicPr>
          <p:nvPr/>
        </p:nvPicPr>
        <p:blipFill>
          <a:blip r:embed="rId2" cstate="print"/>
          <a:srcRect t="13105" b="13136"/>
          <a:stretch>
            <a:fillRect/>
          </a:stretch>
        </p:blipFill>
        <p:spPr bwMode="auto">
          <a:xfrm>
            <a:off x="0" y="0"/>
            <a:ext cx="3384376" cy="18722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3848" y="332656"/>
            <a:ext cx="59401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ГОСУДАРСТВЕННОЕ БЮДЖЕТНОЕ ОБРАЗОВАТЕЛЬНОЕ УЧРЕЖДЕНИЕ СРЕДНЕГО ПРОФЕССИОНАЛЬНОГО ОБРАЗОВАНИЯ                                                                              «СЕВЕРО-ОСЕТИНСКИЙ МЕДИЦИНСКИЙ КОЛЛЕДЖ»                                        МИНИСТЕРСТВА ЗДРАВООХРАНЕНИЯ РЕСПУБЛИКИ СЕВЕРНАЯ ОСЕТИЯ-АЛАНИЯ</a:t>
            </a:r>
            <a:endParaRPr lang="ru-RU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275856" y="1916832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Доклад на методический семинар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3356992"/>
            <a:ext cx="8784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«ФОРМЫ УЧЕБНЫХ ЗАНЯТИЙ, РАЗВИВАЮЩИХ                   У СТУДЕНТОВ ПРОФЕССИОНАЛЬНО- ПОЗНАВАТЕЛЬНУЮ АКТИВНОСТЬ»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5229200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err="1" smtClean="0"/>
              <a:t>Засеева</a:t>
            </a:r>
            <a:r>
              <a:rPr lang="ru-RU" sz="4000" b="1" i="1" dirty="0" smtClean="0"/>
              <a:t> И.В.</a:t>
            </a:r>
            <a:endParaRPr lang="ru-RU" sz="40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602128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Владикавказ 2018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332656"/>
            <a:ext cx="84969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17  ноября </a:t>
            </a:r>
            <a:r>
              <a:rPr lang="ru-RU" sz="2800" b="1" dirty="0" smtClean="0">
                <a:solidFill>
                  <a:schemeClr val="bg1"/>
                </a:solidFill>
              </a:rPr>
              <a:t>в мире отмечается Международный день недоношенных детей. Он был учрежден в 2011г. по инициативе Европейского фонда по уходу за новорожденными детьми</a:t>
            </a:r>
          </a:p>
          <a:p>
            <a:endParaRPr lang="ru-RU" dirty="0"/>
          </a:p>
        </p:txBody>
      </p:sp>
      <p:pic>
        <p:nvPicPr>
          <p:cNvPr id="8" name="Содержимое 7" descr="C:\Users\User\AppData\Local\Microsoft\Windows\Temporary Internet Files\Content.Word\20170103_091820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92896"/>
            <a:ext cx="3354614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AppData\Local\Microsoft\Windows\Temporary Internet Files\Content.Word\20170103_09173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6"/>
            <a:ext cx="3374145" cy="391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ЁЁЁ\Рабочий стол\2CFF418700000578-3257320-This_image_of_Charles_born_at_26_weeks_is_part_of_Les_Premas_The-m-34_1443793344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548680"/>
            <a:ext cx="4453620" cy="58234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37444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Ежегодно во всем мире около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млн. детей рождаются недоношенными</a:t>
            </a:r>
            <a:r>
              <a:rPr lang="ru-RU" sz="2400" b="1" dirty="0" smtClean="0">
                <a:solidFill>
                  <a:schemeClr val="bg1"/>
                </a:solidFill>
              </a:rPr>
              <a:t>, в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среднем это каждый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10-й ребенок </a:t>
            </a:r>
            <a:r>
              <a:rPr lang="ru-RU" sz="2400" b="1" dirty="0" smtClean="0">
                <a:solidFill>
                  <a:schemeClr val="bg1"/>
                </a:solidFill>
              </a:rPr>
              <a:t>из рождающихся. Более одного млн. из этих детей  умирают вскоре после рождения, а многие страдают от различных видов физической и неврологической  инвалидности или испытывают проблемы в обучении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rdkbalania.ru/images/otdelenia/7_otdel/sotr1/7_otd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9792" y="2324843"/>
            <a:ext cx="6044208" cy="4533157"/>
          </a:xfrm>
          <a:prstGeom prst="rect">
            <a:avLst/>
          </a:prstGeom>
          <a:noFill/>
        </p:spPr>
      </p:pic>
      <p:pic>
        <p:nvPicPr>
          <p:cNvPr id="1026" name="Picture 2" descr="C:\Users\ёё\Desktop\2_RDKB-Vladikavk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355975" cy="300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ёё\Desktop\Доклад на методический семинар 2018\Картинки\20180107_22012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86977" cy="3428999"/>
          </a:xfrm>
          <a:prstGeom prst="rect">
            <a:avLst/>
          </a:prstGeom>
          <a:noFill/>
        </p:spPr>
      </p:pic>
      <p:pic>
        <p:nvPicPr>
          <p:cNvPr id="6" name="Picture 2" descr="C:\Users\ёё\Desktop\Доклад на методический семинар 2018\Картинки\IMG-20180106-WA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612" y="2708920"/>
            <a:ext cx="5132388" cy="3849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267744" y="332656"/>
            <a:ext cx="4896544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67744" y="47667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Специальные средства имитационного обучения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2492896"/>
            <a:ext cx="2376264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2492896"/>
            <a:ext cx="2376264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11760" y="3717032"/>
            <a:ext cx="1944216" cy="7920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6056" y="3789040"/>
            <a:ext cx="1728192" cy="7200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55776" y="386104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фантом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20072" y="38610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муляж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04248" y="2564904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тренажер</a:t>
            </a:r>
            <a:endParaRPr lang="ru-RU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1560" y="270892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симулятор </a:t>
            </a:r>
            <a:endParaRPr lang="ru-RU" sz="2800" b="1" dirty="0"/>
          </a:p>
        </p:txBody>
      </p:sp>
      <p:cxnSp>
        <p:nvCxnSpPr>
          <p:cNvPr id="18" name="Прямая со стрелкой 17"/>
          <p:cNvCxnSpPr>
            <a:stCxn id="6" idx="2"/>
            <a:endCxn id="9" idx="0"/>
          </p:cNvCxnSpPr>
          <p:nvPr/>
        </p:nvCxnSpPr>
        <p:spPr>
          <a:xfrm rot="16200000" flipH="1">
            <a:off x="5814138" y="530678"/>
            <a:ext cx="864096" cy="3060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  <a:endCxn id="12" idx="0"/>
          </p:cNvCxnSpPr>
          <p:nvPr/>
        </p:nvCxnSpPr>
        <p:spPr>
          <a:xfrm rot="16200000" flipH="1">
            <a:off x="4247964" y="2096852"/>
            <a:ext cx="2160240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2"/>
            <a:endCxn id="11" idx="0"/>
          </p:cNvCxnSpPr>
          <p:nvPr/>
        </p:nvCxnSpPr>
        <p:spPr>
          <a:xfrm rot="5400000">
            <a:off x="3005826" y="2006842"/>
            <a:ext cx="2088232" cy="13321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2"/>
            <a:endCxn id="8" idx="0"/>
          </p:cNvCxnSpPr>
          <p:nvPr/>
        </p:nvCxnSpPr>
        <p:spPr>
          <a:xfrm rot="5400000">
            <a:off x="2717794" y="494674"/>
            <a:ext cx="864096" cy="31323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860"/>
          <a:stretch>
            <a:fillRect/>
          </a:stretch>
        </p:blipFill>
        <p:spPr bwMode="auto">
          <a:xfrm rot="5400000">
            <a:off x="47867" y="4352733"/>
            <a:ext cx="2371368" cy="15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6606838" y="4058458"/>
            <a:ext cx="2731410" cy="204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 t="22003" b="12351"/>
          <a:stretch>
            <a:fillRect/>
          </a:stretch>
        </p:blipFill>
        <p:spPr bwMode="auto">
          <a:xfrm>
            <a:off x="3347864" y="4941168"/>
            <a:ext cx="2585260" cy="127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ёё\Desktop\Доклад на методический семинар 2018\Картинки\20180106_095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3463" t="11769" r="783" b="19818"/>
          <a:stretch>
            <a:fillRect/>
          </a:stretch>
        </p:blipFill>
        <p:spPr bwMode="auto">
          <a:xfrm>
            <a:off x="0" y="833432"/>
            <a:ext cx="9144000" cy="4899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ёё\Desktop\Доклад на методический семинар 2018\Картинки\20180106_095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416" b="21365"/>
          <a:stretch>
            <a:fillRect/>
          </a:stretch>
        </p:blipFill>
        <p:spPr bwMode="auto">
          <a:xfrm>
            <a:off x="0" y="1196752"/>
            <a:ext cx="9143999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ёё\Desktop\Доклад на методический семинар 2018\Картинки\20180104_222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l="3463" t="6996" r="4657" b="8681"/>
          <a:stretch>
            <a:fillRect/>
          </a:stretch>
        </p:blipFill>
        <p:spPr bwMode="auto">
          <a:xfrm>
            <a:off x="0" y="332656"/>
            <a:ext cx="9144000" cy="6108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ёё\Desktop\Доклад на методический семинар 2018\Картинки\20180104_222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t="6996" b="7090"/>
          <a:stretch>
            <a:fillRect/>
          </a:stretch>
        </p:blipFill>
        <p:spPr bwMode="auto">
          <a:xfrm>
            <a:off x="1" y="57304"/>
            <a:ext cx="9144000" cy="589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ёё\Desktop\Доклад на методический семинар 2018\Картинки\20180104_222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8587" b="3908"/>
          <a:stretch>
            <a:fillRect/>
          </a:stretch>
        </p:blipFill>
        <p:spPr bwMode="auto">
          <a:xfrm>
            <a:off x="323528" y="332656"/>
            <a:ext cx="8558184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404664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Познавательная деятельность личности </a:t>
            </a:r>
            <a:r>
              <a:rPr lang="ru-RU" sz="2800" b="1" dirty="0" smtClean="0"/>
              <a:t>– это сознательная деятельность, направленная на приобретение информации, формирование знаний и опыта. </a:t>
            </a:r>
            <a:endParaRPr lang="ru-RU" sz="2800" b="1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0" y="1556792"/>
          <a:ext cx="8964488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ёё\Desktop\Доклад на методический семинар 2018\Картинки\20180104_222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t="10178"/>
          <a:stretch>
            <a:fillRect/>
          </a:stretch>
        </p:blipFill>
        <p:spPr bwMode="auto">
          <a:xfrm>
            <a:off x="539552" y="282635"/>
            <a:ext cx="7984097" cy="5378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ёё\Desktop\Доклад на методический семинар 2018\Картинки\20180104_223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1077" t="3814" r="5850" b="10272"/>
          <a:stretch>
            <a:fillRect/>
          </a:stretch>
        </p:blipFill>
        <p:spPr bwMode="auto">
          <a:xfrm>
            <a:off x="395536" y="260647"/>
            <a:ext cx="8352928" cy="5782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683568" y="0"/>
            <a:ext cx="7848872" cy="6525344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9672" y="1052736"/>
            <a:ext cx="66247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Стимулирование преподавателем профессионально - познавательной активности у студентов на лекциях и особенно практических занятиях, способствует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прочному усвоению знаний</a:t>
            </a:r>
            <a:r>
              <a:rPr lang="ru-RU" sz="2600" b="1" dirty="0" smtClean="0"/>
              <a:t>,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повышает интерес к занятию</a:t>
            </a:r>
            <a:r>
              <a:rPr lang="ru-RU" sz="2600" b="1" dirty="0" smtClean="0"/>
              <a:t>, что сопряжено с положительными эмоциями и дает эмоционально- интеллектуальный отклик на обучение, способствует развитию творческих и коммуникативных способностей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69269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5" descr="E:\Мои студенты\IMG-20170411-WA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043608" y="260648"/>
            <a:ext cx="7488832" cy="60486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07704" y="1124744"/>
            <a:ext cx="64807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Формирование профессионально – познавательной активности у студентов предполагает использование такой системы методов, которая  направлена главным образом  не на изложение преподавателем готовых знаний, их запоминание и воспроизведение, а на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самостоятельное  овладение учащимися  знаниями и умениями в процессе активной мыслительной и практической деятельности</a:t>
            </a:r>
          </a:p>
          <a:p>
            <a:pPr algn="ctr"/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188640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55776" y="404664"/>
            <a:ext cx="4176464" cy="10801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27784" y="404664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Методы активного обучения </a:t>
            </a:r>
            <a:endParaRPr lang="ru-RU" sz="32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2132856"/>
            <a:ext cx="3672408" cy="2808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0032" y="2132856"/>
            <a:ext cx="3744416" cy="37444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2204864"/>
            <a:ext cx="34563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Имитационные методы</a:t>
            </a:r>
          </a:p>
          <a:p>
            <a:pPr algn="ctr"/>
            <a:r>
              <a:rPr lang="ru-RU" sz="2200" b="1" dirty="0" smtClean="0"/>
              <a:t>позволяют осознанно, в обстановке, моделирующей реальную, выполнять определенные действия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4048" y="2492896"/>
            <a:ext cx="3528392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err="1" smtClean="0"/>
              <a:t>Неимитационные</a:t>
            </a:r>
            <a:r>
              <a:rPr lang="ru-RU" sz="3000" b="1" dirty="0" smtClean="0"/>
              <a:t> методы</a:t>
            </a:r>
          </a:p>
          <a:p>
            <a:pPr algn="ctr"/>
            <a:r>
              <a:rPr lang="ru-RU" sz="2400" b="1" dirty="0" smtClean="0"/>
              <a:t>характеризуются отсутствием модели изучаемого процесса, коммуникациями в режиме «вопрос–ответ»</a:t>
            </a:r>
            <a:endParaRPr lang="ru-RU" sz="3000" b="1" dirty="0"/>
          </a:p>
        </p:txBody>
      </p:sp>
      <p:cxnSp>
        <p:nvCxnSpPr>
          <p:cNvPr id="11" name="Прямая со стрелкой 10"/>
          <p:cNvCxnSpPr>
            <a:stCxn id="3" idx="2"/>
            <a:endCxn id="5" idx="0"/>
          </p:cNvCxnSpPr>
          <p:nvPr/>
        </p:nvCxnSpPr>
        <p:spPr>
          <a:xfrm rot="16200000" flipH="1">
            <a:off x="5362637" y="763253"/>
            <a:ext cx="650974" cy="208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2"/>
            <a:endCxn id="4" idx="0"/>
          </p:cNvCxnSpPr>
          <p:nvPr/>
        </p:nvCxnSpPr>
        <p:spPr>
          <a:xfrm rot="5400000">
            <a:off x="3112387" y="601235"/>
            <a:ext cx="650974" cy="24122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395536" y="5517232"/>
            <a:ext cx="1800200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27784" y="5517232"/>
            <a:ext cx="1800200" cy="1008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95536" y="558924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игровые методы</a:t>
            </a:r>
            <a:endParaRPr lang="ru-RU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99792" y="5589240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неигровые методы</a:t>
            </a:r>
            <a:endParaRPr lang="ru-RU" sz="2400" b="1" dirty="0"/>
          </a:p>
        </p:txBody>
      </p:sp>
      <p:cxnSp>
        <p:nvCxnSpPr>
          <p:cNvPr id="37" name="Прямая со стрелкой 36"/>
          <p:cNvCxnSpPr>
            <a:stCxn id="4" idx="2"/>
            <a:endCxn id="21" idx="0"/>
          </p:cNvCxnSpPr>
          <p:nvPr/>
        </p:nvCxnSpPr>
        <p:spPr>
          <a:xfrm rot="16200000" flipH="1">
            <a:off x="2591780" y="4581128"/>
            <a:ext cx="576064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1479723" y="4793085"/>
            <a:ext cx="603934" cy="9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404664"/>
            <a:ext cx="8280920" cy="165618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55576" y="620688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 smtClean="0"/>
              <a:t>Приемы, активизирующие деятельность </a:t>
            </a:r>
            <a:r>
              <a:rPr lang="ru-RU" sz="2400" b="1" i="1" dirty="0" smtClean="0"/>
              <a:t>студентов </a:t>
            </a:r>
            <a:r>
              <a:rPr lang="ru-RU" sz="2400" b="1" i="1" dirty="0" smtClean="0"/>
              <a:t>на этапе восприятия и сопутствующие  пробуждению интереса к изучаемому материалу:</a:t>
            </a:r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76872"/>
            <a:ext cx="86409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200" b="1" dirty="0" smtClean="0"/>
              <a:t>прием значимости – </a:t>
            </a:r>
            <a:r>
              <a:rPr lang="ru-RU" sz="2200" dirty="0" smtClean="0"/>
              <a:t>создание установки на необходимость изучения материала в связи с его профессиональной ценностью;</a:t>
            </a:r>
          </a:p>
          <a:p>
            <a:pPr lvl="0"/>
            <a:endParaRPr lang="ru-RU" sz="2200" b="1" dirty="0" smtClean="0"/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/>
              <a:t>прием динамичности – </a:t>
            </a:r>
            <a:r>
              <a:rPr lang="ru-RU" sz="2200" dirty="0" smtClean="0"/>
              <a:t>создание установки на изучение процессов и явлений в динамике и развитии;</a:t>
            </a:r>
          </a:p>
          <a:p>
            <a:pPr lvl="0"/>
            <a:endParaRPr lang="ru-RU" sz="2200" b="1" dirty="0" smtClean="0"/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/>
              <a:t>прием новизны </a:t>
            </a:r>
            <a:r>
              <a:rPr lang="ru-RU" sz="2200" dirty="0" smtClean="0"/>
              <a:t>– включение в содержание учебного материала интересных сведений, фактов, исторических данных;</a:t>
            </a:r>
          </a:p>
          <a:p>
            <a:pPr lvl="0"/>
            <a:endParaRPr lang="ru-RU" sz="2200" b="1" dirty="0" smtClean="0"/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/>
              <a:t>прием </a:t>
            </a:r>
            <a:r>
              <a:rPr lang="ru-RU" sz="2200" b="1" dirty="0" err="1" smtClean="0"/>
              <a:t>семантизации</a:t>
            </a:r>
            <a:r>
              <a:rPr lang="ru-RU" sz="2200" b="1" dirty="0" smtClean="0"/>
              <a:t> </a:t>
            </a:r>
            <a:r>
              <a:rPr lang="ru-RU" sz="2200" dirty="0" smtClean="0"/>
              <a:t>в основе лежит возбуждение интереса благодаря раскрытию смыслового значения слов, что крайне полезно при формировании терминологического словаря в медицине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404664"/>
            <a:ext cx="8280920" cy="165618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55576" y="83671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 smtClean="0"/>
              <a:t>приемы активации деятельности  </a:t>
            </a:r>
            <a:r>
              <a:rPr lang="ru-RU" sz="2400" b="1" i="1" dirty="0" smtClean="0"/>
              <a:t>студентов </a:t>
            </a:r>
            <a:r>
              <a:rPr lang="ru-RU" sz="2400" b="1" i="1" dirty="0" smtClean="0"/>
              <a:t>на этапе усвоения  изучаемого материала:</a:t>
            </a:r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76872"/>
            <a:ext cx="86409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400" b="1" dirty="0" smtClean="0"/>
              <a:t>эвристический прием </a:t>
            </a:r>
            <a:r>
              <a:rPr lang="ru-RU" sz="2400" dirty="0" smtClean="0"/>
              <a:t>– задаются трудные вопросы и с помощью наводящих вопросов приводят к ответу или обсуждение спорных вопросов, что позволяет развить у студентов умение доказывать и обосновывать свои суждения;</a:t>
            </a:r>
          </a:p>
          <a:p>
            <a:pPr lvl="0"/>
            <a:endParaRPr lang="ru-RU" sz="2200" b="1" dirty="0" smtClean="0"/>
          </a:p>
          <a:p>
            <a:pPr lvl="0"/>
            <a:endParaRPr lang="ru-RU" sz="2200" b="1" dirty="0" smtClean="0"/>
          </a:p>
          <a:p>
            <a:pPr lvl="0">
              <a:buFont typeface="Wingdings" pitchFamily="2" charset="2"/>
              <a:buChar char="Ø"/>
            </a:pPr>
            <a:r>
              <a:rPr lang="ru-RU" sz="2400" b="1" dirty="0" smtClean="0"/>
              <a:t>исследовательский прием </a:t>
            </a:r>
            <a:r>
              <a:rPr lang="ru-RU" sz="2400" dirty="0" smtClean="0"/>
              <a:t>– учащиеся на основе проведенных наблюдений, опытов, анализа литературы, решения задач должны сформулировать вывод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404664"/>
            <a:ext cx="8280920" cy="165618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55576" y="83671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 smtClean="0"/>
              <a:t>прием </a:t>
            </a:r>
            <a:r>
              <a:rPr lang="ru-RU" sz="2400" b="1" i="1" dirty="0" smtClean="0"/>
              <a:t>активации познавательной деятельности на этапе воспроизведения полученных знаний:</a:t>
            </a:r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27687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400" b="1" dirty="0" smtClean="0"/>
              <a:t>прием натурализации </a:t>
            </a:r>
            <a:r>
              <a:rPr lang="ru-RU" sz="2400" dirty="0" smtClean="0"/>
              <a:t>– выполнение заданий с использованием натуральных объектов (пациентов)</a:t>
            </a:r>
            <a:endParaRPr lang="ru-RU" sz="2200" b="1" dirty="0" smtClean="0"/>
          </a:p>
        </p:txBody>
      </p:sp>
      <p:pic>
        <p:nvPicPr>
          <p:cNvPr id="3074" name="Picture 2" descr="http://krasnoyarsk.rfn.ru/p/m_8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3648405" cy="2736304"/>
          </a:xfrm>
          <a:prstGeom prst="rect">
            <a:avLst/>
          </a:prstGeom>
          <a:noFill/>
        </p:spPr>
      </p:pic>
      <p:pic>
        <p:nvPicPr>
          <p:cNvPr id="3076" name="Picture 4" descr="http://medyn-zarya.ru/media/IMG_8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3993654" cy="2662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188640"/>
            <a:ext cx="8280920" cy="151216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55576" y="548681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 smtClean="0"/>
              <a:t>приемы активации деятельности  </a:t>
            </a:r>
            <a:r>
              <a:rPr lang="ru-RU" sz="2400" b="1" i="1" dirty="0" smtClean="0"/>
              <a:t>студентов </a:t>
            </a:r>
            <a:r>
              <a:rPr lang="ru-RU" sz="2400" b="1" i="1" dirty="0" smtClean="0"/>
              <a:t>на этапе усвоения  изучаемого материала: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200" dirty="0" smtClean="0"/>
              <a:t>использование различных вариантов оценки работы </a:t>
            </a:r>
            <a:r>
              <a:rPr lang="ru-RU" sz="2200" dirty="0" smtClean="0"/>
              <a:t>студентов </a:t>
            </a:r>
            <a:r>
              <a:rPr lang="ru-RU" sz="2200" dirty="0" smtClean="0"/>
              <a:t>(преподаватель, студенты – эксперты);</a:t>
            </a:r>
          </a:p>
          <a:p>
            <a:pPr lvl="0"/>
            <a:endParaRPr lang="ru-RU" sz="2200" dirty="0" smtClean="0"/>
          </a:p>
          <a:p>
            <a:pPr lvl="0">
              <a:buFont typeface="Wingdings" pitchFamily="2" charset="2"/>
              <a:buChar char="Ø"/>
            </a:pPr>
            <a:r>
              <a:rPr lang="ru-RU" sz="2200" dirty="0" smtClean="0"/>
              <a:t>задания распределять с учетом индивидуальных особенностей, иначе слабым </a:t>
            </a:r>
            <a:r>
              <a:rPr lang="ru-RU" sz="2200" dirty="0" smtClean="0"/>
              <a:t>студентам </a:t>
            </a:r>
            <a:r>
              <a:rPr lang="ru-RU" sz="2200" dirty="0" smtClean="0"/>
              <a:t>будет не интересно выполнять сложные задания, а сильным – простые;</a:t>
            </a:r>
          </a:p>
          <a:p>
            <a:pPr lvl="0">
              <a:buFont typeface="Wingdings" pitchFamily="2" charset="2"/>
              <a:buChar char="Ø"/>
            </a:pPr>
            <a:endParaRPr lang="ru-RU" sz="2200" dirty="0" smtClean="0"/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давать творческие домашние задания</a:t>
            </a:r>
            <a:endParaRPr lang="ru-RU" sz="2200" b="1" dirty="0" smtClean="0"/>
          </a:p>
          <a:p>
            <a:pPr lvl="0"/>
            <a:endParaRPr lang="ru-RU" sz="2200" b="1" dirty="0" smtClean="0"/>
          </a:p>
        </p:txBody>
      </p:sp>
      <p:pic>
        <p:nvPicPr>
          <p:cNvPr id="5" name="Picture 1" descr="C:\Users\ёё\Desktop\img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581128"/>
            <a:ext cx="2504604" cy="1878453"/>
          </a:xfrm>
          <a:prstGeom prst="rect">
            <a:avLst/>
          </a:prstGeom>
          <a:noFill/>
        </p:spPr>
      </p:pic>
      <p:pic>
        <p:nvPicPr>
          <p:cNvPr id="35842" name="Picture 2" descr="C:\Users\ёё\Desktop\Слайд2_1.JPG"/>
          <p:cNvPicPr>
            <a:picLocks noChangeAspect="1" noChangeArrowheads="1"/>
          </p:cNvPicPr>
          <p:nvPr/>
        </p:nvPicPr>
        <p:blipFill>
          <a:blip r:embed="rId3" cstate="print"/>
          <a:srcRect b="6951"/>
          <a:stretch>
            <a:fillRect/>
          </a:stretch>
        </p:blipFill>
        <p:spPr bwMode="auto">
          <a:xfrm>
            <a:off x="5436096" y="4293096"/>
            <a:ext cx="3347864" cy="2336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535</Words>
  <Application>Microsoft Office PowerPoint</Application>
  <PresentationFormat>Экран (4:3)</PresentationFormat>
  <Paragraphs>50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ёё</dc:creator>
  <cp:lastModifiedBy>ЁЁЁ</cp:lastModifiedBy>
  <cp:revision>39</cp:revision>
  <dcterms:created xsi:type="dcterms:W3CDTF">2018-01-06T06:56:03Z</dcterms:created>
  <dcterms:modified xsi:type="dcterms:W3CDTF">2018-01-10T06:02:12Z</dcterms:modified>
</cp:coreProperties>
</file>