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2" r:id="rId5"/>
    <p:sldId id="261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5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E130-FA1B-4250-9B93-51BAB475CA1A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0A69EDD4-C255-4103-90AE-93C895E32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45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E130-FA1B-4250-9B93-51BAB475CA1A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A69EDD4-C255-4103-90AE-93C895E32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015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E130-FA1B-4250-9B93-51BAB475CA1A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A69EDD4-C255-4103-90AE-93C895E32EC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2791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E130-FA1B-4250-9B93-51BAB475CA1A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A69EDD4-C255-4103-90AE-93C895E32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669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E130-FA1B-4250-9B93-51BAB475CA1A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A69EDD4-C255-4103-90AE-93C895E32EC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6855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E130-FA1B-4250-9B93-51BAB475CA1A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A69EDD4-C255-4103-90AE-93C895E32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953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E130-FA1B-4250-9B93-51BAB475CA1A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9EDD4-C255-4103-90AE-93C895E32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675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E130-FA1B-4250-9B93-51BAB475CA1A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9EDD4-C255-4103-90AE-93C895E32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191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E130-FA1B-4250-9B93-51BAB475CA1A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9EDD4-C255-4103-90AE-93C895E32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533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E130-FA1B-4250-9B93-51BAB475CA1A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A69EDD4-C255-4103-90AE-93C895E32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9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E130-FA1B-4250-9B93-51BAB475CA1A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A69EDD4-C255-4103-90AE-93C895E32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312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E130-FA1B-4250-9B93-51BAB475CA1A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A69EDD4-C255-4103-90AE-93C895E32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305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E130-FA1B-4250-9B93-51BAB475CA1A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9EDD4-C255-4103-90AE-93C895E32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66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E130-FA1B-4250-9B93-51BAB475CA1A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9EDD4-C255-4103-90AE-93C895E32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230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E130-FA1B-4250-9B93-51BAB475CA1A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9EDD4-C255-4103-90AE-93C895E32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563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E130-FA1B-4250-9B93-51BAB475CA1A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A69EDD4-C255-4103-90AE-93C895E32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145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2E130-FA1B-4250-9B93-51BAB475CA1A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A69EDD4-C255-4103-90AE-93C895E32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676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rokinana.narod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orcid.org/0000-0003-2251-9930%3c/a%3e%3c/di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F72C9-7C2C-48CE-9C30-5032816B68A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336675" y="2212975"/>
            <a:ext cx="7807325" cy="2649538"/>
          </a:xfrm>
        </p:spPr>
        <p:txBody>
          <a:bodyPr>
            <a:normAutofit/>
          </a:bodyPr>
          <a:lstStyle/>
          <a:p>
            <a:pPr algn="ctr"/>
            <a:r>
              <a:rPr lang="ru-RU" sz="225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ЭЛЕКТОРОННОЕ ПОРТФОЛИО ПРЕПОДАВАТЕЛЯ КАК РЕЗУЛЬТАТ ОРГАНИЗАЦИИ ПРОЕКТНО-ИССЛЕДОВАТЕЛЬСКОЙ ДЕЯТЕЛЬНОСТИ ПЕДАГОГА И СТУДЕНТА СОМК</a:t>
            </a:r>
            <a:endParaRPr lang="ru-RU" dirty="0"/>
          </a:p>
        </p:txBody>
      </p:sp>
      <p:pic>
        <p:nvPicPr>
          <p:cNvPr id="4" name="Рисунок 3" descr="Описание: Описание: Описание: Описание: 20180208_151159">
            <a:extLst>
              <a:ext uri="{FF2B5EF4-FFF2-40B4-BE49-F238E27FC236}">
                <a16:creationId xmlns:a16="http://schemas.microsoft.com/office/drawing/2014/main" id="{6CBB633D-DA25-4830-A9EF-EDD2326A72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55" y="251210"/>
            <a:ext cx="1271136" cy="13512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715084" y="419627"/>
            <a:ext cx="7050506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b="1" cap="al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b="1" cap="al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«Северо-Осетинский медицинский колледж»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b="1" cap="al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Министерства здравоохранения РСО-Алания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4792" y="6150543"/>
            <a:ext cx="3311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Владикавказ 2022 г.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54B4F2-13AF-44EC-967E-68FB3F40F8A1}"/>
              </a:ext>
            </a:extLst>
          </p:cNvPr>
          <p:cNvSpPr txBox="1"/>
          <p:nvPr/>
        </p:nvSpPr>
        <p:spPr>
          <a:xfrm>
            <a:off x="3922888" y="4763911"/>
            <a:ext cx="48427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преподаватель общеобразовательной ЦМК,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А.В. Алборова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25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1547E-31AB-4DFD-824E-E548D9022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519" y="232224"/>
            <a:ext cx="8431481" cy="12808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Внеурочная деятельность преподавателя: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2D62D8C8-FCC9-4220-B328-5C4C0277EE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216" y="3721981"/>
            <a:ext cx="3228784" cy="31360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9" r="3098"/>
          <a:stretch/>
        </p:blipFill>
        <p:spPr>
          <a:xfrm>
            <a:off x="334937" y="4283522"/>
            <a:ext cx="3373897" cy="25357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0" t="10778" r="29740"/>
          <a:stretch/>
        </p:blipFill>
        <p:spPr>
          <a:xfrm>
            <a:off x="2541319" y="872669"/>
            <a:ext cx="4001985" cy="341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386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78ACB2F-231C-40A1-9BF1-AB41BE30629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42900"/>
            <a:ext cx="4781550" cy="147478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33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Учебно-методическая база</a:t>
            </a:r>
            <a:br>
              <a:rPr lang="ru-RU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35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55" y="1051868"/>
            <a:ext cx="3538070" cy="471742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5" r="19798"/>
          <a:stretch/>
        </p:blipFill>
        <p:spPr>
          <a:xfrm>
            <a:off x="6341424" y="272526"/>
            <a:ext cx="2802576" cy="62761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68" r="823" b="30909"/>
          <a:stretch/>
        </p:blipFill>
        <p:spPr>
          <a:xfrm rot="1844054">
            <a:off x="2867673" y="2684831"/>
            <a:ext cx="4268934" cy="28422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06426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B91AD-685A-407C-AB2F-EB3138556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279" y="299821"/>
            <a:ext cx="7886700" cy="80989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Выводы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9F276E-5B82-45BB-8B36-91846BBBC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689" y="1109711"/>
            <a:ext cx="7540977" cy="560717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Таким образом, наличие своего портфолио, бумажного или электронного, является очень удобным в использовании, накопления своего опыта, достижений и различных наработок как в профессиональной деятельности, так и в области личных интересов, а также достижений своих студентов. Основным плюсом Электронное портфолио является удобство доступа и использования, получения обратной связи от коллег в виде отзывов и рекомендаций. Мы можем размещать портфолио на каком-либо педагогическом сайте, находящемся в свободном доступе интернет-пространства, а также страничке сайта колледжа, повысив тем самым посещаемость сайта и усилить профессиональную ориентацию выпускников школ.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16456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B3DED1-202B-4EC9-AB9A-3478B6963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154" y="101600"/>
            <a:ext cx="6807201" cy="4086577"/>
          </a:xfrm>
        </p:spPr>
        <p:txBody>
          <a:bodyPr>
            <a:normAutofit/>
          </a:bodyPr>
          <a:lstStyle/>
          <a:p>
            <a:pPr algn="ctr"/>
            <a:r>
              <a:rPr lang="ru-RU" sz="8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FFB6B9-BCEC-48A0-A52F-7C4DF62FB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223" y="3222873"/>
            <a:ext cx="3177062" cy="305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2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A0A89-5ACA-4593-B38F-083DD87C3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475" y="308315"/>
            <a:ext cx="6589199" cy="752841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портфолио?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D72204-55D0-4271-B524-5C21249EE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3422" y="1061156"/>
            <a:ext cx="5428490" cy="5623995"/>
          </a:xfrm>
        </p:spPr>
        <p:txBody>
          <a:bodyPr>
            <a:noAutofit/>
          </a:bodyPr>
          <a:lstStyle/>
          <a:p>
            <a:pPr marL="0" indent="337661"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Портфолио – это набор материалов, демонстрирующий возможности преподавателя, его стратегию и тактику профессионального поведения и предназначенный для оценки уровня его профессионализма.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37661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Портфолио – форма оценивания личностных достижений и образовательных результатов в различных видах образовательной деятельности за определенный период времени.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широком смысле портфолио – это упорядоченный, грамотно оформленный набор достижений деловой личности, занятой в любой сфере профессиональной деятельности. Портфолио преподавателя показывает уровень подготовленности педагога и уровень активности в учебных и внеучебных видах деятельности.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C380A8-3B81-45A8-9D9A-E718048A9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5210" y="2354927"/>
            <a:ext cx="3980868" cy="298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10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6B7E27-BEA2-47AE-9468-E9EEFEA24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40445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портфолио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69DCF9-7537-4D44-BF96-05936FDB1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0043" y="1264555"/>
            <a:ext cx="7533372" cy="3777622"/>
          </a:xfrm>
        </p:spPr>
        <p:txBody>
          <a:bodyPr>
            <a:normAutofit/>
          </a:bodyPr>
          <a:lstStyle/>
          <a:p>
            <a:pPr marL="0" indent="337661" algn="just">
              <a:lnSpc>
                <a:spcPct val="11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Электронное портфолио педагога – это веб-базированный ресурс, сайт, который отражает индивидуальность и профессиональные достижения владельца.</a:t>
            </a:r>
          </a:p>
          <a:p>
            <a:pPr marL="0" indent="337661">
              <a:lnSpc>
                <a:spcPct val="11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преподавателя должно быть некое "досье успехов", в котором отражается все интересное и достойное из того, что происходит в его преподавательской жизни. Таким досье может стать страничка преподавателя на сайте или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портфолио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337661">
              <a:lnSpc>
                <a:spcPct val="110000"/>
              </a:lnSpc>
              <a:spcBef>
                <a:spcPts val="0"/>
              </a:spcBef>
            </a:pPr>
            <a:endParaRPr lang="ru-RU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3"/>
          <a:srcRect l="1" t="10114" r="94" b="14012"/>
          <a:stretch/>
        </p:blipFill>
        <p:spPr>
          <a:xfrm>
            <a:off x="2675467" y="3826041"/>
            <a:ext cx="5011965" cy="289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81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E011C1-9F1E-4AE1-8350-12096EFB2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88409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портфолио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F124B0-63E8-4E67-B849-04DF5F559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201" y="1508203"/>
            <a:ext cx="7063333" cy="5162103"/>
          </a:xfrm>
        </p:spPr>
        <p:txBody>
          <a:bodyPr>
            <a:normAutofit lnSpcReduction="10000"/>
          </a:bodyPr>
          <a:lstStyle/>
          <a:p>
            <a:pPr marL="0" indent="337661">
              <a:lnSpc>
                <a:spcPct val="110000"/>
              </a:lnSpc>
              <a:spcBef>
                <a:spcPts val="0"/>
              </a:spcBef>
            </a:pPr>
            <a:r>
              <a:rPr lang="ru-RU" sz="225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Главное назначение портфолио </a:t>
            </a:r>
            <a:r>
              <a:rPr lang="ru-RU" sz="22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продемонстрировать наиболее значимые результаты практической деятельности для оценки своей профессиональной компетенции, такие как реализованные проекты, участия в олимпиадах и конкурсах, проведённые педагогом исследования.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22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337661">
              <a:lnSpc>
                <a:spcPct val="110000"/>
              </a:lnSpc>
              <a:spcBef>
                <a:spcPts val="0"/>
              </a:spcBef>
            </a:pPr>
            <a:r>
              <a:rPr lang="ru-RU" sz="22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Портфолио позволяет педагогу проанализировать, обобщить и систематизировать результаты своей работы, объективно оценить свои возможности и спланировать действия по преодолению трудностей и достижению более высоких результатов. Несомненный плюс данного вида портфолио – удобство хранения и использования информации.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4021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5B9236-2C98-4C11-9AF5-C3050E1A8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1351" y="213756"/>
            <a:ext cx="4912426" cy="1280890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Формы хранения портфолио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70730D-739A-447B-A7FF-63C0408E4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2852" y="4482935"/>
            <a:ext cx="4912425" cy="21613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300" b="1" dirty="0">
                <a:solidFill>
                  <a:srgbClr val="C00000"/>
                </a:solidFill>
              </a:rPr>
              <a:t>Ссылка на сайт преподавателя </a:t>
            </a:r>
            <a:r>
              <a:rPr lang="en-US" sz="135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&lt;div </a:t>
            </a:r>
            <a:r>
              <a:rPr lang="en-US" sz="135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itemscope</a:t>
            </a:r>
            <a:r>
              <a:rPr lang="en-US" sz="135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lang="en-US" sz="135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itemtype</a:t>
            </a:r>
            <a:r>
              <a:rPr lang="en-US" sz="135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="https://schema.org/Person"&gt;&lt;a itemprop="</a:t>
            </a:r>
            <a:r>
              <a:rPr lang="en-US" sz="135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sameAs</a:t>
            </a:r>
            <a:r>
              <a:rPr lang="en-US" sz="135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" content="https://orcid.org/0000-0003-2251-9930" </a:t>
            </a:r>
            <a:r>
              <a:rPr lang="en-US" sz="135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href</a:t>
            </a:r>
            <a:r>
              <a:rPr lang="en-US" sz="135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="https://orcid.org/0000-0003-2251-9930" target="</a:t>
            </a:r>
            <a:r>
              <a:rPr lang="en-US" sz="135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orcid.widget</a:t>
            </a:r>
            <a:r>
              <a:rPr lang="en-US" sz="135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" </a:t>
            </a:r>
            <a:r>
              <a:rPr lang="en-US" sz="135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rel</a:t>
            </a:r>
            <a:r>
              <a:rPr lang="en-US" sz="135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="me </a:t>
            </a:r>
            <a:r>
              <a:rPr lang="en-US" sz="135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noopener</a:t>
            </a:r>
            <a:r>
              <a:rPr lang="en-US" sz="135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lang="en-US" sz="135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noreferrer</a:t>
            </a:r>
            <a:r>
              <a:rPr lang="en-US" sz="135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" style="</a:t>
            </a:r>
            <a:r>
              <a:rPr lang="en-US" sz="135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vertical-align:top</a:t>
            </a:r>
            <a:r>
              <a:rPr lang="en-US" sz="135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;"&gt;&lt; </a:t>
            </a:r>
            <a:r>
              <a:rPr lang="en-US" sz="135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img</a:t>
            </a:r>
            <a:r>
              <a:rPr lang="en-US" sz="135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lang="en-US" sz="135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src</a:t>
            </a:r>
            <a:r>
              <a:rPr lang="en-US" sz="135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="https://orcid.org/sites/default/files/images/orcid_16x16.png" style="width:1em;margin-right:.5em;" alt="ORCID </a:t>
            </a:r>
            <a:r>
              <a:rPr lang="en-US" sz="135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iD</a:t>
            </a:r>
            <a:r>
              <a:rPr lang="en-US" sz="135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icon"&gt;</a:t>
            </a:r>
            <a:r>
              <a:rPr lang="en-US" sz="135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https://orcid.org/0000-0003-2251-9930&lt;/a&gt;&lt;/div</a:t>
            </a:r>
            <a:r>
              <a:rPr lang="en-US" sz="135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&gt; </a:t>
            </a: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0" b="7533"/>
          <a:stretch/>
        </p:blipFill>
        <p:spPr>
          <a:xfrm>
            <a:off x="348723" y="128863"/>
            <a:ext cx="3482668" cy="67291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19" b="30737"/>
          <a:stretch/>
        </p:blipFill>
        <p:spPr>
          <a:xfrm>
            <a:off x="4164542" y="2030678"/>
            <a:ext cx="2514316" cy="2339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20" b="36969"/>
          <a:stretch/>
        </p:blipFill>
        <p:spPr>
          <a:xfrm>
            <a:off x="6678858" y="1494647"/>
            <a:ext cx="2445901" cy="156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85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C02FEB-5599-401B-B62D-18A717315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572" y="318205"/>
            <a:ext cx="6589199" cy="128089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портфолио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71" y="4330208"/>
            <a:ext cx="3489846" cy="24691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814" y="920143"/>
            <a:ext cx="3499803" cy="24762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75" y="4381994"/>
            <a:ext cx="3416652" cy="241736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/>
          <a:srcRect l="25374" t="17663" r="1412" b="15151"/>
          <a:stretch/>
        </p:blipFill>
        <p:spPr>
          <a:xfrm>
            <a:off x="129174" y="920143"/>
            <a:ext cx="3712080" cy="26187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800" y="2317261"/>
            <a:ext cx="2352226" cy="330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35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8A004-FC5D-486D-8421-F8F117124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089" y="482595"/>
            <a:ext cx="6589199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75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портфолио: </a:t>
            </a:r>
            <a:br>
              <a:rPr lang="ru-RU" sz="3675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75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Общие сведения о преподавателе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BB3EC7-5832-4783-8A9E-F74580126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1597" y="2291136"/>
            <a:ext cx="4927087" cy="3777622"/>
          </a:xfrm>
        </p:spPr>
        <p:txBody>
          <a:bodyPr>
            <a:normAutofit fontScale="92500" lnSpcReduction="10000"/>
          </a:bodyPr>
          <a:lstStyle/>
          <a:p>
            <a:pPr indent="0">
              <a:lnSpc>
                <a:spcPct val="150000"/>
              </a:lnSpc>
              <a:buNone/>
            </a:pPr>
            <a:r>
              <a:rPr lang="ru-RU" sz="22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1.1. Фамилия Имя и Отчество преподавателя</a:t>
            </a:r>
            <a:r>
              <a:rPr lang="ru-RU" sz="22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0" algn="just">
              <a:lnSpc>
                <a:spcPct val="150000"/>
              </a:lnSpc>
              <a:buNone/>
            </a:pPr>
            <a:r>
              <a:rPr lang="ru-RU" sz="22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1.2. Образование. </a:t>
            </a:r>
          </a:p>
          <a:p>
            <a:pPr indent="0" algn="just">
              <a:lnSpc>
                <a:spcPct val="150000"/>
              </a:lnSpc>
              <a:buNone/>
            </a:pPr>
            <a:r>
              <a:rPr lang="ru-RU" sz="22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1.3. Повышение квалификации.</a:t>
            </a:r>
          </a:p>
          <a:p>
            <a:pPr indent="0">
              <a:lnSpc>
                <a:spcPct val="150000"/>
              </a:lnSpc>
              <a:buNone/>
            </a:pPr>
            <a:r>
              <a:rPr lang="ru-RU" sz="22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1.4. Награды, грамоты, благодарственные письма. </a:t>
            </a:r>
          </a:p>
          <a:p>
            <a:pPr indent="0" algn="just">
              <a:lnSpc>
                <a:spcPct val="150000"/>
              </a:lnSpc>
              <a:buNone/>
            </a:pPr>
            <a:r>
              <a:rPr lang="ru-RU" sz="22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1.5. </a:t>
            </a:r>
            <a:r>
              <a:rPr lang="ru-RU" sz="22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Копии </a:t>
            </a:r>
            <a:r>
              <a:rPr lang="ru-RU" sz="2250" dirty="0">
                <a:latin typeface="Times New Roman" panose="02020603050405020304" pitchFamily="18" charset="0"/>
                <a:ea typeface="Calibri" panose="020F0502020204030204" pitchFamily="34" charset="0"/>
              </a:rPr>
              <a:t>документов</a:t>
            </a:r>
            <a:endParaRPr lang="ru-RU" sz="105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7139" t="17518" r="23810" b="8197"/>
          <a:stretch/>
        </p:blipFill>
        <p:spPr>
          <a:xfrm>
            <a:off x="7396098" y="4410429"/>
            <a:ext cx="1571519" cy="23167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4D0FAE-A58B-4DB3-BEBF-61B07BB46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33" y="1632689"/>
            <a:ext cx="3604501" cy="509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18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5FEFD-975C-483A-BED6-AB196C78D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628" y="442325"/>
            <a:ext cx="8100483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3675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педагогической деятельности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478029"/>
              </p:ext>
            </p:extLst>
          </p:nvPr>
        </p:nvGraphicFramePr>
        <p:xfrm>
          <a:off x="237534" y="1802748"/>
          <a:ext cx="4334466" cy="35549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0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505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УСПЕВАЕМОСТЬ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0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 курсам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 отделениям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48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I/9 -</a:t>
                      </a:r>
                      <a:r>
                        <a:rPr lang="ru-RU" sz="2000" dirty="0">
                          <a:effectLst/>
                        </a:rPr>
                        <a:t>81,8%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</a:t>
                      </a:r>
                      <a:r>
                        <a:rPr lang="ru-RU" sz="2000" dirty="0">
                          <a:effectLst/>
                        </a:rPr>
                        <a:t>  – 88,3%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II</a:t>
                      </a:r>
                      <a:r>
                        <a:rPr lang="ru-RU" sz="2000" dirty="0">
                          <a:effectLst/>
                        </a:rPr>
                        <a:t>  – 95,1%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III</a:t>
                      </a:r>
                      <a:r>
                        <a:rPr lang="ru-RU" sz="2000" dirty="0">
                          <a:effectLst/>
                        </a:rPr>
                        <a:t>  – 92,9%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IV</a:t>
                      </a:r>
                      <a:r>
                        <a:rPr lang="ru-RU" sz="2000" dirty="0">
                          <a:effectLst/>
                        </a:rPr>
                        <a:t>  –79,5%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с/д   – 94,8 %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л/д   – 64,0%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ак</a:t>
                      </a:r>
                      <a:r>
                        <a:rPr lang="ru-RU" sz="2000" dirty="0">
                          <a:effectLst/>
                        </a:rPr>
                        <a:t>/д    – 93,5%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фарм.  – 100%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ф/лаб.  – 90%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626517"/>
              </p:ext>
            </p:extLst>
          </p:nvPr>
        </p:nvGraphicFramePr>
        <p:xfrm>
          <a:off x="4763911" y="2299648"/>
          <a:ext cx="4155200" cy="35549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0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4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885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</a:rPr>
                        <a:t>ПОСЕЩАЕМОСТЬ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8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 курсам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 отделениям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18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I/9 -9</a:t>
                      </a:r>
                      <a:r>
                        <a:rPr lang="ru-RU" sz="2000" dirty="0">
                          <a:effectLst/>
                        </a:rPr>
                        <a:t>4,8%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</a:t>
                      </a:r>
                      <a:r>
                        <a:rPr lang="ru-RU" sz="2000" dirty="0">
                          <a:effectLst/>
                        </a:rPr>
                        <a:t>  – 94,6 %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II</a:t>
                      </a:r>
                      <a:r>
                        <a:rPr lang="ru-RU" sz="2000" dirty="0">
                          <a:effectLst/>
                        </a:rPr>
                        <a:t>  – 95,2%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III</a:t>
                      </a:r>
                      <a:r>
                        <a:rPr lang="ru-RU" sz="2000" dirty="0">
                          <a:effectLst/>
                        </a:rPr>
                        <a:t>  – 93,1%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IV</a:t>
                      </a:r>
                      <a:r>
                        <a:rPr lang="ru-RU" sz="2000" dirty="0">
                          <a:effectLst/>
                        </a:rPr>
                        <a:t>  –91,0%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с/д   – 93,5 %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л/д   – 94,5%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ак</a:t>
                      </a:r>
                      <a:r>
                        <a:rPr lang="ru-RU" sz="2000" dirty="0">
                          <a:effectLst/>
                        </a:rPr>
                        <a:t>/д    – 95,7%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фарм.  – 93,7%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ф/лаб.  – 96,2%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493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750FA0-2627-48E1-9F03-0558650E6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915" y="143326"/>
            <a:ext cx="8505085" cy="64044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Учебно-методическая деятельность: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80" y="2413660"/>
            <a:ext cx="3321133" cy="2490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160" y="4346370"/>
            <a:ext cx="3348840" cy="25116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82" y="878774"/>
            <a:ext cx="3253837" cy="244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5274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316</TotalTime>
  <Words>657</Words>
  <Application>Microsoft Office PowerPoint</Application>
  <PresentationFormat>Экран (4:3)</PresentationFormat>
  <Paragraphs>61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 3</vt:lpstr>
      <vt:lpstr>Легкий дым</vt:lpstr>
      <vt:lpstr>ЭЛЕКТОРОННОЕ ПОРТФОЛИО ПРЕПОДАВАТЕЛЯ КАК РЕЗУЛЬТАТ ОРГАНИЗАЦИИ ПРОЕКТНО-ИССЛЕДОВАТЕЛЬСКОЙ ДЕЯТЕЛЬНОСТИ ПЕДАГОГА И СТУДЕНТА СОМК</vt:lpstr>
      <vt:lpstr>Что такое портфолио?</vt:lpstr>
      <vt:lpstr>Электронное портфолио</vt:lpstr>
      <vt:lpstr>Цель портфолио</vt:lpstr>
      <vt:lpstr> Формы хранения портфолио</vt:lpstr>
      <vt:lpstr>Виды портфолио</vt:lpstr>
      <vt:lpstr>Структура портфолио:  1. Общие сведения о преподавателе</vt:lpstr>
      <vt:lpstr>2. Результаты педагогической деятельности</vt:lpstr>
      <vt:lpstr>3. Учебно-методическая деятельность:</vt:lpstr>
      <vt:lpstr>4. Внеурочная деятельность преподавателя: </vt:lpstr>
      <vt:lpstr>5. Учебно-методическая база </vt:lpstr>
      <vt:lpstr>Выводы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ЭЛЕКТОРОННОЕ ПОРТФОЛИО ПРЕПОДАВАТЕЛЯ КАК РЕЗУЛЬТАТ ОРГАНИЗАЦИИ ПРОЕКТНО-ИССЛЕДОВАТЕЛЬСКОЙ ДЕЯТЕЛЬНОСТИ ПЕДАГОГА И СТУДЕНТА СОМК</dc:title>
  <dc:creator>alanianar@live.com</dc:creator>
  <cp:lastModifiedBy>alanianar@live.com</cp:lastModifiedBy>
  <cp:revision>15</cp:revision>
  <dcterms:created xsi:type="dcterms:W3CDTF">2022-01-16T07:56:46Z</dcterms:created>
  <dcterms:modified xsi:type="dcterms:W3CDTF">2022-03-25T16:37:48Z</dcterms:modified>
</cp:coreProperties>
</file>