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18"/>
  </p:notesMasterIdLst>
  <p:sldIdLst>
    <p:sldId id="257" r:id="rId3"/>
    <p:sldId id="258" r:id="rId4"/>
    <p:sldId id="271" r:id="rId5"/>
    <p:sldId id="269" r:id="rId6"/>
    <p:sldId id="270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3" d="100"/>
          <a:sy n="83" d="100"/>
        </p:scale>
        <p:origin x="480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161500C-8F6A-4928-AE7F-BD2FD7E9397C}" type="datetimeFigureOut">
              <a:rPr lang="ru-RU" smtClean="0"/>
              <a:t>30.03.2022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B46D754-228F-4AEF-A1E3-2D214984BB4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728022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46D754-228F-4AEF-A1E3-2D214984BB49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855053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FC3C27-274D-428A-8A35-8A0B1D304755}" type="datetimeFigureOut">
              <a:rPr lang="ru-RU" smtClean="0"/>
              <a:t>30.03.2022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0E18C-3E2A-4263-943A-47E95159710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207129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FC3C27-274D-428A-8A35-8A0B1D304755}" type="datetimeFigureOut">
              <a:rPr lang="ru-RU" smtClean="0"/>
              <a:t>30.03.2022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0E18C-3E2A-4263-943A-47E95159710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312432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FC3C27-274D-428A-8A35-8A0B1D304755}" type="datetimeFigureOut">
              <a:rPr lang="ru-RU" smtClean="0"/>
              <a:t>30.03.2022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0E18C-3E2A-4263-943A-47E95159710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2285408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>
              <a:alphaModFix amt="45000"/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-44450" ty="38100" sx="85000" sy="85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307870" y="1275025"/>
            <a:ext cx="9576263" cy="4307950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11" name="Rectangle 10"/>
          <p:cNvSpPr/>
          <p:nvPr/>
        </p:nvSpPr>
        <p:spPr>
          <a:xfrm>
            <a:off x="1450848" y="1385316"/>
            <a:ext cx="9290304" cy="4087368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15" name="Rectangle 14"/>
          <p:cNvSpPr/>
          <p:nvPr/>
        </p:nvSpPr>
        <p:spPr>
          <a:xfrm>
            <a:off x="5059680" y="1267730"/>
            <a:ext cx="2072640" cy="64008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4" name="Group 3"/>
          <p:cNvGrpSpPr/>
          <p:nvPr/>
        </p:nvGrpSpPr>
        <p:grpSpPr>
          <a:xfrm>
            <a:off x="5181600" y="1267731"/>
            <a:ext cx="1828800" cy="548640"/>
            <a:chOff x="5318306" y="1386268"/>
            <a:chExt cx="1567331" cy="645295"/>
          </a:xfrm>
        </p:grpSpPr>
        <p:cxnSp>
          <p:nvCxnSpPr>
            <p:cNvPr id="17" name="Straight Connector 16"/>
            <p:cNvCxnSpPr/>
            <p:nvPr/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61708" y="2091263"/>
            <a:ext cx="9068587" cy="2590800"/>
          </a:xfrm>
        </p:spPr>
        <p:txBody>
          <a:bodyPr tIns="45720" bIns="45720" anchor="ctr">
            <a:noAutofit/>
          </a:bodyPr>
          <a:lstStyle>
            <a:lvl1pPr algn="ctr">
              <a:lnSpc>
                <a:spcPct val="83000"/>
              </a:lnSpc>
              <a:defRPr lang="en-US" sz="6200" b="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62100" y="4682062"/>
            <a:ext cx="9070848" cy="502920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1400" spc="8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400"/>
            </a:lvl2pPr>
            <a:lvl3pPr marL="914400" indent="0" algn="ctr">
              <a:buNone/>
              <a:defRPr sz="1400"/>
            </a:lvl3pPr>
            <a:lvl4pPr marL="1371600" indent="0" algn="ctr">
              <a:buNone/>
              <a:defRPr sz="1400"/>
            </a:lvl4pPr>
            <a:lvl5pPr marL="1828800" indent="0" algn="ctr">
              <a:buNone/>
              <a:defRPr sz="1400"/>
            </a:lvl5pPr>
            <a:lvl6pPr marL="2286000" indent="0" algn="ctr">
              <a:buNone/>
              <a:defRPr sz="1400"/>
            </a:lvl6pPr>
            <a:lvl7pPr marL="2743200" indent="0" algn="ctr">
              <a:buNone/>
              <a:defRPr sz="1400"/>
            </a:lvl7pPr>
            <a:lvl8pPr marL="3200400" indent="0" algn="ctr">
              <a:buNone/>
              <a:defRPr sz="1400"/>
            </a:lvl8pPr>
            <a:lvl9pPr marL="3657600" indent="0" algn="ctr">
              <a:buNone/>
              <a:defRPr sz="14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20" name="Date Placeholder 19"/>
          <p:cNvSpPr>
            <a:spLocks noGrp="1"/>
          </p:cNvSpPr>
          <p:nvPr>
            <p:ph type="dt" sz="half" idx="10"/>
          </p:nvPr>
        </p:nvSpPr>
        <p:spPr>
          <a:xfrm>
            <a:off x="5242560" y="1327188"/>
            <a:ext cx="1706880" cy="457200"/>
          </a:xfrm>
        </p:spPr>
        <p:txBody>
          <a:bodyPr/>
          <a:lstStyle>
            <a:lvl1pPr algn="ctr">
              <a:defRPr sz="1100" spc="0" baseline="0">
                <a:solidFill>
                  <a:schemeClr val="tx1"/>
                </a:solidFill>
                <a:latin typeface="+mn-lt"/>
              </a:defRPr>
            </a:lvl1pPr>
          </a:lstStyle>
          <a:p>
            <a:pPr defTabSz="457200"/>
            <a:fld id="{B4C71EC6-210F-42DE-9C53-41977AD35B3D}" type="datetimeFigureOut">
              <a:rPr lang="ru-RU" smtClean="0">
                <a:solidFill>
                  <a:prstClr val="black"/>
                </a:solidFill>
              </a:rPr>
              <a:pPr defTabSz="457200"/>
              <a:t>30.03.2022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>
          <a:xfrm>
            <a:off x="1473249" y="5211060"/>
            <a:ext cx="5905500" cy="228600"/>
          </a:xfrm>
        </p:spPr>
        <p:txBody>
          <a:bodyPr/>
          <a:lstStyle>
            <a:lvl1pPr algn="l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defTabSz="457200"/>
            <a:endParaRPr lang="ru-RU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2"/>
          </p:nvPr>
        </p:nvSpPr>
        <p:spPr>
          <a:xfrm>
            <a:off x="8606921" y="5212080"/>
            <a:ext cx="2111881" cy="22860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defTabSz="457200"/>
            <a:fld id="{B19B0651-EE4F-4900-A07F-96A6BFA9D0F0}" type="slidenum">
              <a:rPr lang="ru-RU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 defTabSz="457200"/>
              <a:t>‹#›</a:t>
            </a:fld>
            <a:endParaRPr lang="ru-RU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901876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457200"/>
            <a:fld id="{B4C71EC6-210F-42DE-9C53-41977AD35B3D}" type="datetimeFigureOut">
              <a:rPr lang="ru-RU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 defTabSz="457200"/>
              <a:t>30.03.2022</a:t>
            </a:fld>
            <a:endParaRPr lang="ru-RU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457200"/>
            <a:endParaRPr lang="ru-RU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457200"/>
            <a:fld id="{B19B0651-EE4F-4900-A07F-96A6BFA9D0F0}" type="slidenum">
              <a:rPr lang="ru-RU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 defTabSz="457200"/>
              <a:t>‹#›</a:t>
            </a:fld>
            <a:endParaRPr lang="ru-RU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213023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>
              <a:alphaModFix amt="45000"/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rcRect/>
            <a:tile tx="-44450" ty="38100" sx="85000" sy="85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3" name="Rectangle 22"/>
          <p:cNvSpPr/>
          <p:nvPr/>
        </p:nvSpPr>
        <p:spPr>
          <a:xfrm>
            <a:off x="1307870" y="1275025"/>
            <a:ext cx="9576263" cy="4307950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24" name="Rectangle 23"/>
          <p:cNvSpPr/>
          <p:nvPr/>
        </p:nvSpPr>
        <p:spPr>
          <a:xfrm>
            <a:off x="1450848" y="1385316"/>
            <a:ext cx="9290304" cy="4087368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30" name="Rectangle 29"/>
          <p:cNvSpPr/>
          <p:nvPr/>
        </p:nvSpPr>
        <p:spPr>
          <a:xfrm>
            <a:off x="5059680" y="1267730"/>
            <a:ext cx="2072640" cy="64008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31" name="Group 30"/>
          <p:cNvGrpSpPr/>
          <p:nvPr/>
        </p:nvGrpSpPr>
        <p:grpSpPr>
          <a:xfrm>
            <a:off x="5181600" y="1267731"/>
            <a:ext cx="1828800" cy="548640"/>
            <a:chOff x="5318306" y="1386268"/>
            <a:chExt cx="1567331" cy="645295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63623" y="2094309"/>
            <a:ext cx="9070848" cy="2587752"/>
          </a:xfrm>
        </p:spPr>
        <p:txBody>
          <a:bodyPr anchor="ctr">
            <a:noAutofit/>
          </a:bodyPr>
          <a:lstStyle>
            <a:lvl1pPr algn="ctr">
              <a:lnSpc>
                <a:spcPct val="83000"/>
              </a:lnSpc>
              <a:defRPr lang="en-US" sz="620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63624" y="4682062"/>
            <a:ext cx="9070848" cy="50292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>
                <a:solidFill>
                  <a:schemeClr val="tx1"/>
                </a:solidFill>
                <a:effectLst/>
              </a:defRPr>
            </a:lvl1pPr>
            <a:lvl2pPr marL="457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242560" y="1325880"/>
            <a:ext cx="1706880" cy="457200"/>
          </a:xfrm>
        </p:spPr>
        <p:txBody>
          <a:bodyPr/>
          <a:lstStyle>
            <a:lvl1pPr algn="ctr">
              <a:defRPr lang="en-US" sz="11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defTabSz="457200"/>
            <a:fld id="{B4C71EC6-210F-42DE-9C53-41977AD35B3D}" type="datetimeFigureOut">
              <a:rPr lang="ru-RU" smtClean="0">
                <a:solidFill>
                  <a:prstClr val="black"/>
                </a:solidFill>
              </a:rPr>
              <a:pPr defTabSz="457200"/>
              <a:t>30.03.2022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472905" y="5211060"/>
            <a:ext cx="5907024" cy="228600"/>
          </a:xfrm>
        </p:spPr>
        <p:txBody>
          <a:bodyPr/>
          <a:lstStyle>
            <a:lvl1pPr algn="l">
              <a:defRPr/>
            </a:lvl1pPr>
          </a:lstStyle>
          <a:p>
            <a:pPr defTabSz="457200"/>
            <a:endParaRPr lang="ru-RU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04504" y="5211060"/>
            <a:ext cx="2112264" cy="228600"/>
          </a:xfrm>
        </p:spPr>
        <p:txBody>
          <a:bodyPr/>
          <a:lstStyle/>
          <a:p>
            <a:pPr defTabSz="457200"/>
            <a:fld id="{B19B0651-EE4F-4900-A07F-96A6BFA9D0F0}" type="slidenum">
              <a:rPr lang="ru-RU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 defTabSz="457200"/>
              <a:t>‹#›</a:t>
            </a:fld>
            <a:endParaRPr lang="ru-RU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349747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75360" y="2103120"/>
            <a:ext cx="4876800" cy="393192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39840" y="2103120"/>
            <a:ext cx="4876800" cy="393192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457200"/>
            <a:fld id="{B4C71EC6-210F-42DE-9C53-41977AD35B3D}" type="datetimeFigureOut">
              <a:rPr lang="ru-RU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 defTabSz="457200"/>
              <a:t>30.03.2022</a:t>
            </a:fld>
            <a:endParaRPr lang="ru-RU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457200"/>
            <a:endParaRPr lang="ru-RU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457200"/>
            <a:fld id="{B19B0651-EE4F-4900-A07F-96A6BFA9D0F0}" type="slidenum">
              <a:rPr lang="ru-RU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 defTabSz="457200"/>
              <a:t>‹#›</a:t>
            </a:fld>
            <a:endParaRPr lang="ru-RU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154166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5360" y="2074334"/>
            <a:ext cx="4876800" cy="64008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900" b="0">
                <a:solidFill>
                  <a:schemeClr val="tx2"/>
                </a:solidFill>
                <a:latin typeface="+mn-lt"/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75360" y="2755898"/>
            <a:ext cx="4876800" cy="3200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39840" y="2074334"/>
            <a:ext cx="4876800" cy="64008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900" b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39840" y="2756581"/>
            <a:ext cx="4876800" cy="3200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457200"/>
            <a:fld id="{B4C71EC6-210F-42DE-9C53-41977AD35B3D}" type="datetimeFigureOut">
              <a:rPr lang="ru-RU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 defTabSz="457200"/>
              <a:t>30.03.2022</a:t>
            </a:fld>
            <a:endParaRPr lang="ru-RU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457200"/>
            <a:endParaRPr lang="ru-RU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457200"/>
            <a:fld id="{B19B0651-EE4F-4900-A07F-96A6BFA9D0F0}" type="slidenum">
              <a:rPr lang="ru-RU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 defTabSz="457200"/>
              <a:t>‹#›</a:t>
            </a:fld>
            <a:endParaRPr lang="ru-RU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255216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457200"/>
            <a:fld id="{B4C71EC6-210F-42DE-9C53-41977AD35B3D}" type="datetimeFigureOut">
              <a:rPr lang="ru-RU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 defTabSz="457200"/>
              <a:t>30.03.2022</a:t>
            </a:fld>
            <a:endParaRPr lang="ru-RU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457200"/>
            <a:endParaRPr lang="ru-RU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457200"/>
            <a:fld id="{B19B0651-EE4F-4900-A07F-96A6BFA9D0F0}" type="slidenum">
              <a:rPr lang="ru-RU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 defTabSz="457200"/>
              <a:t>‹#›</a:t>
            </a:fld>
            <a:endParaRPr lang="ru-RU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542761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457200"/>
            <a:fld id="{B4C71EC6-210F-42DE-9C53-41977AD35B3D}" type="datetimeFigureOut">
              <a:rPr lang="ru-RU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 defTabSz="457200"/>
              <a:t>30.03.2022</a:t>
            </a:fld>
            <a:endParaRPr lang="ru-RU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457200"/>
            <a:endParaRPr lang="ru-RU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457200"/>
            <a:fld id="{B19B0651-EE4F-4900-A07F-96A6BFA9D0F0}" type="slidenum">
              <a:rPr lang="ru-RU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 defTabSz="457200"/>
              <a:t>‹#›</a:t>
            </a:fld>
            <a:endParaRPr lang="ru-RU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559100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245529" y="173736"/>
            <a:ext cx="8531352" cy="651052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/>
          <p:cNvSpPr/>
          <p:nvPr/>
        </p:nvSpPr>
        <p:spPr>
          <a:xfrm>
            <a:off x="9020387" y="173736"/>
            <a:ext cx="2926080" cy="651052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96401" y="607392"/>
            <a:ext cx="2430780" cy="1645920"/>
          </a:xfrm>
        </p:spPr>
        <p:txBody>
          <a:bodyPr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400" b="0" kern="1200" cap="none" spc="0" baseline="0" dirty="0">
                <a:solidFill>
                  <a:srgbClr val="FFFFFF"/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91968" y="907143"/>
            <a:ext cx="7238475" cy="5043714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296401" y="2286000"/>
            <a:ext cx="2430780" cy="3505200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800"/>
              </a:spcBef>
              <a:buNone/>
              <a:defRPr sz="13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457200"/>
            <a:fld id="{B4C71EC6-210F-42DE-9C53-41977AD35B3D}" type="datetimeFigureOut">
              <a:rPr lang="ru-RU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 defTabSz="457200"/>
              <a:t>30.03.2022</a:t>
            </a:fld>
            <a:endParaRPr lang="ru-RU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r">
              <a:defRPr/>
            </a:lvl1pPr>
          </a:lstStyle>
          <a:p>
            <a:pPr defTabSz="457200"/>
            <a:endParaRPr lang="ru-RU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>
          <a:xfrm>
            <a:off x="10393677" y="6310086"/>
            <a:ext cx="1463040" cy="274320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 defTabSz="457200"/>
            <a:fld id="{B19B0651-EE4F-4900-A07F-96A6BFA9D0F0}" type="slidenum">
              <a:rPr lang="ru-RU" smtClean="0"/>
              <a:pPr defTabSz="457200"/>
              <a:t>‹#›</a:t>
            </a:fld>
            <a:endParaRPr lang="ru-RU"/>
          </a:p>
        </p:txBody>
      </p:sp>
      <p:sp>
        <p:nvSpPr>
          <p:cNvPr id="12" name="Rectangle 11"/>
          <p:cNvSpPr/>
          <p:nvPr/>
        </p:nvSpPr>
        <p:spPr>
          <a:xfrm>
            <a:off x="9157547" y="274320"/>
            <a:ext cx="2651760" cy="6309360"/>
          </a:xfrm>
          <a:prstGeom prst="rect">
            <a:avLst/>
          </a:prstGeom>
          <a:noFill/>
          <a:ln w="63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5759104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FC3C27-274D-428A-8A35-8A0B1D304755}" type="datetimeFigureOut">
              <a:rPr lang="ru-RU" smtClean="0"/>
              <a:t>30.03.2022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0E18C-3E2A-4263-943A-47E95159710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9715976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9020387" y="173736"/>
            <a:ext cx="2926080" cy="651052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96400" y="603504"/>
            <a:ext cx="2432304" cy="1645920"/>
          </a:xfrm>
        </p:spPr>
        <p:txBody>
          <a:bodyPr anchor="b">
            <a:noAutofit/>
          </a:bodyPr>
          <a:lstStyle>
            <a:lvl1pPr algn="l">
              <a:defRPr sz="2400" b="0">
                <a:solidFill>
                  <a:srgbClr val="FFFFFF"/>
                </a:solidFill>
                <a:latin typeface="+mj-lt"/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28599" y="173736"/>
            <a:ext cx="8531352" cy="6510528"/>
          </a:xfr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296400" y="2286000"/>
            <a:ext cx="2432304" cy="3502152"/>
          </a:xfrm>
        </p:spPr>
        <p:txBody>
          <a:bodyPr>
            <a:normAutofit/>
          </a:bodyPr>
          <a:lstStyle>
            <a:lvl1pPr marL="0" indent="0" algn="l">
              <a:lnSpc>
                <a:spcPct val="110000"/>
              </a:lnSpc>
              <a:spcBef>
                <a:spcPts val="800"/>
              </a:spcBef>
              <a:buNone/>
              <a:defRPr sz="13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12700" dist="635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pPr defTabSz="457200"/>
            <a:fld id="{B4C71EC6-210F-42DE-9C53-41977AD35B3D}" type="datetimeFigureOut">
              <a:rPr lang="ru-RU" smtClean="0"/>
              <a:pPr defTabSz="457200"/>
              <a:t>30.03.2022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marL="0" algn="r" defTabSz="914400" rtl="0" eaLnBrk="1" latinLnBrk="0" hangingPunct="1">
              <a:defRPr lang="en-US" sz="900" kern="1200" dirty="0">
                <a:solidFill>
                  <a:srgbClr val="FFFFFF"/>
                </a:solidFill>
                <a:effectLst>
                  <a:outerShdw blurRad="12700" dist="635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396728" y="6309360"/>
            <a:ext cx="1463040" cy="274320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 defTabSz="457200"/>
            <a:fld id="{B19B0651-EE4F-4900-A07F-96A6BFA9D0F0}" type="slidenum">
              <a:rPr lang="ru-RU" smtClean="0"/>
              <a:pPr defTabSz="457200"/>
              <a:t>‹#›</a:t>
            </a:fld>
            <a:endParaRPr lang="ru-RU"/>
          </a:p>
        </p:txBody>
      </p:sp>
      <p:sp>
        <p:nvSpPr>
          <p:cNvPr id="11" name="Rectangle 10"/>
          <p:cNvSpPr/>
          <p:nvPr/>
        </p:nvSpPr>
        <p:spPr>
          <a:xfrm>
            <a:off x="9157547" y="274320"/>
            <a:ext cx="2651760" cy="6309360"/>
          </a:xfrm>
          <a:prstGeom prst="rect">
            <a:avLst/>
          </a:prstGeom>
          <a:noFill/>
          <a:ln w="63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417491066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457200"/>
            <a:fld id="{B4C71EC6-210F-42DE-9C53-41977AD35B3D}" type="datetimeFigureOut">
              <a:rPr lang="ru-RU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 defTabSz="457200"/>
              <a:t>30.03.2022</a:t>
            </a:fld>
            <a:endParaRPr lang="ru-RU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457200"/>
            <a:endParaRPr lang="ru-RU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457200"/>
            <a:fld id="{B19B0651-EE4F-4900-A07F-96A6BFA9D0F0}" type="slidenum">
              <a:rPr lang="ru-RU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 defTabSz="457200"/>
              <a:t>‹#›</a:t>
            </a:fld>
            <a:endParaRPr lang="ru-RU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018269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1600" y="762000"/>
            <a:ext cx="2362200" cy="5257800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762000"/>
            <a:ext cx="8077200" cy="525780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457200"/>
            <a:fld id="{B4C71EC6-210F-42DE-9C53-41977AD35B3D}" type="datetimeFigureOut">
              <a:rPr lang="ru-RU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 defTabSz="457200"/>
              <a:t>30.03.2022</a:t>
            </a:fld>
            <a:endParaRPr lang="ru-RU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457200"/>
            <a:endParaRPr lang="ru-RU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457200"/>
            <a:fld id="{B19B0651-EE4F-4900-A07F-96A6BFA9D0F0}" type="slidenum">
              <a:rPr lang="ru-RU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 defTabSz="457200"/>
              <a:t>‹#›</a:t>
            </a:fld>
            <a:endParaRPr lang="ru-RU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14456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FC3C27-274D-428A-8A35-8A0B1D304755}" type="datetimeFigureOut">
              <a:rPr lang="ru-RU" smtClean="0"/>
              <a:t>30.03.2022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0E18C-3E2A-4263-943A-47E95159710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103745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FC3C27-274D-428A-8A35-8A0B1D304755}" type="datetimeFigureOut">
              <a:rPr lang="ru-RU" smtClean="0"/>
              <a:t>30.03.2022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0E18C-3E2A-4263-943A-47E95159710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176470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FC3C27-274D-428A-8A35-8A0B1D304755}" type="datetimeFigureOut">
              <a:rPr lang="ru-RU" smtClean="0"/>
              <a:t>30.03.2022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0E18C-3E2A-4263-943A-47E95159710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463908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FC3C27-274D-428A-8A35-8A0B1D304755}" type="datetimeFigureOut">
              <a:rPr lang="ru-RU" smtClean="0"/>
              <a:t>30.03.2022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0E18C-3E2A-4263-943A-47E95159710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474773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FC3C27-274D-428A-8A35-8A0B1D304755}" type="datetimeFigureOut">
              <a:rPr lang="ru-RU" smtClean="0"/>
              <a:t>30.03.2022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0E18C-3E2A-4263-943A-47E95159710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437483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FC3C27-274D-428A-8A35-8A0B1D304755}" type="datetimeFigureOut">
              <a:rPr lang="ru-RU" smtClean="0"/>
              <a:t>30.03.2022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0E18C-3E2A-4263-943A-47E95159710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346057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FC3C27-274D-428A-8A35-8A0B1D304755}" type="datetimeFigureOut">
              <a:rPr lang="ru-RU" smtClean="0"/>
              <a:t>30.03.2022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0E18C-3E2A-4263-943A-47E95159710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087763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FC3C27-274D-428A-8A35-8A0B1D304755}" type="datetimeFigureOut">
              <a:rPr lang="ru-RU" smtClean="0"/>
              <a:t>30.03.2022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10E18C-3E2A-4263-943A-47E95159710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693575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4696" y="173736"/>
            <a:ext cx="11722608" cy="6510528"/>
          </a:xfrm>
          <a:prstGeom prst="rect">
            <a:avLst/>
          </a:prstGeom>
          <a:solidFill>
            <a:schemeClr val="bg2"/>
          </a:solidFill>
          <a:ln w="6350" cap="flat" cmpd="sng" algn="ctr">
            <a:noFill/>
            <a:prstDash val="solid"/>
          </a:ln>
          <a:effectLst>
            <a:softEdge rad="0"/>
          </a:effectLst>
        </p:spPr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75360" y="642594"/>
            <a:ext cx="10241280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5360" y="2103120"/>
            <a:ext cx="10241280" cy="39319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13024" y="6309360"/>
            <a:ext cx="2743200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defTabSz="457200"/>
            <a:fld id="{B4C71EC6-210F-42DE-9C53-41977AD35B3D}" type="datetimeFigureOut">
              <a:rPr lang="ru-RU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 defTabSz="457200"/>
              <a:t>30.03.2022</a:t>
            </a:fld>
            <a:endParaRPr lang="ru-RU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62528" y="6309360"/>
            <a:ext cx="5266944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defTabSz="457200"/>
            <a:endParaRPr lang="ru-RU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431176" y="6309360"/>
            <a:ext cx="1463040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defTabSz="457200"/>
            <a:fld id="{B19B0651-EE4F-4900-A07F-96A6BFA9D0F0}" type="slidenum">
              <a:rPr lang="ru-RU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 defTabSz="457200"/>
              <a:t>‹#›</a:t>
            </a:fld>
            <a:endParaRPr lang="ru-RU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93558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US" sz="4000" kern="1200" cap="none" spc="0" baseline="0" dirty="0"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n-ea"/>
          <a:cs typeface="+mn-cs"/>
        </a:defRPr>
      </a:lvl1pPr>
    </p:titleStyle>
    <p:bodyStyle>
      <a:lvl1pPr marL="182880" indent="-182880" algn="l" defTabSz="914400" rtl="0" eaLnBrk="1" latinLnBrk="0" hangingPunct="1">
        <a:lnSpc>
          <a:spcPct val="100000"/>
        </a:lnSpc>
        <a:spcBef>
          <a:spcPts val="900"/>
        </a:spcBef>
        <a:spcAft>
          <a:spcPts val="0"/>
        </a:spcAft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8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>
            <a:extLst>
              <a:ext uri="{FF2B5EF4-FFF2-40B4-BE49-F238E27FC236}">
                <a16:creationId xmlns:a16="http://schemas.microsoft.com/office/drawing/2014/main" id="{C7F8F455-7A33-4C98-86F8-A2148922CE8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1" y="43934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defTabSz="457200"/>
            <a:endParaRPr lang="ru-RU">
              <a:solidFill>
                <a:prstClr val="black"/>
              </a:solidFill>
              <a:latin typeface="Century Gothic" panose="020B0502020202020204"/>
            </a:endParaRPr>
          </a:p>
        </p:txBody>
      </p:sp>
      <p:pic>
        <p:nvPicPr>
          <p:cNvPr id="1025" name="Рисунок 1" descr="20180208_151159">
            <a:extLst>
              <a:ext uri="{FF2B5EF4-FFF2-40B4-BE49-F238E27FC236}">
                <a16:creationId xmlns:a16="http://schemas.microsoft.com/office/drawing/2014/main" id="{D831F395-326D-4CA4-BAE5-6F43A656EE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46" y="447318"/>
            <a:ext cx="1449510" cy="14575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3A8182C9-30C4-48E0-98EB-6646CE7306BF}"/>
              </a:ext>
            </a:extLst>
          </p:cNvPr>
          <p:cNvSpPr txBox="1"/>
          <p:nvPr/>
        </p:nvSpPr>
        <p:spPr>
          <a:xfrm>
            <a:off x="2542334" y="339950"/>
            <a:ext cx="6966520" cy="167225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457200">
              <a:lnSpc>
                <a:spcPct val="150000"/>
              </a:lnSpc>
              <a:spcAft>
                <a:spcPts val="800"/>
              </a:spcAft>
            </a:pPr>
            <a:r>
              <a:rPr lang="ru-RU" sz="1600" b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ГОСУДАРСТВЕННОЕ  БЮДЖЕТНОЕ ПРОФЕССИОНАЛЬННОЕ ОБРАЗОВАТЕЛЬНОЕ УЧРЕЖДЕНИЕ </a:t>
            </a:r>
            <a:endParaRPr lang="ru-RU" sz="1200" dirty="0">
              <a:solidFill>
                <a:prstClr val="black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 defTabSz="457200">
              <a:lnSpc>
                <a:spcPct val="150000"/>
              </a:lnSpc>
              <a:spcAft>
                <a:spcPts val="800"/>
              </a:spcAft>
            </a:pPr>
            <a:r>
              <a:rPr lang="ru-RU" sz="1600" b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«СЕВЕРО - ОСЕТИНСКИЙ    МЕДИЦИНСКИЙ КОЛЛЕДЖ» МИНИСТЕРСТВА ЗДРАВООХРАНЕНИЯ РСО-АЛАНИЯ</a:t>
            </a:r>
            <a:endParaRPr lang="ru-RU" sz="1200" dirty="0">
              <a:solidFill>
                <a:prstClr val="black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AA3045F-849B-4D78-9814-B82ED282729F}"/>
              </a:ext>
            </a:extLst>
          </p:cNvPr>
          <p:cNvSpPr txBox="1"/>
          <p:nvPr/>
        </p:nvSpPr>
        <p:spPr>
          <a:xfrm>
            <a:off x="1322440" y="1938888"/>
            <a:ext cx="9406307" cy="237500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457200">
              <a:lnSpc>
                <a:spcPct val="150000"/>
              </a:lnSpc>
              <a:spcAft>
                <a:spcPts val="800"/>
              </a:spcAft>
              <a:tabLst>
                <a:tab pos="2250440" algn="l"/>
              </a:tabLst>
            </a:pPr>
            <a:r>
              <a:rPr lang="ru-RU" sz="2800" b="1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Доклад</a:t>
            </a:r>
            <a:endParaRPr lang="ru-RU" sz="2000" dirty="0">
              <a:solidFill>
                <a:prstClr val="black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810260" indent="-810260" algn="just" defTabSz="457200">
              <a:lnSpc>
                <a:spcPct val="150000"/>
              </a:lnSpc>
              <a:spcAft>
                <a:spcPts val="800"/>
              </a:spcAft>
              <a:tabLst>
                <a:tab pos="2250440" algn="l"/>
              </a:tabLst>
            </a:pPr>
            <a:r>
              <a:rPr lang="ru-RU" sz="1400" b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 </a:t>
            </a:r>
            <a:endParaRPr lang="ru-RU" sz="1100" dirty="0">
              <a:solidFill>
                <a:prstClr val="black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ru-RU" sz="2000" b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 тему: </a:t>
            </a:r>
            <a:r>
              <a:rPr lang="ru-RU" sz="2000" b="1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«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Занятие 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конкурс как средство диагностики и оценки результатов умения проецировать знания на профессиональную 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деятельность»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1655AEF-D72C-46FD-B7C5-05C2571CD506}"/>
              </a:ext>
            </a:extLst>
          </p:cNvPr>
          <p:cNvSpPr txBox="1"/>
          <p:nvPr/>
        </p:nvSpPr>
        <p:spPr>
          <a:xfrm>
            <a:off x="8701684" y="5527095"/>
            <a:ext cx="5004048" cy="4680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457200">
              <a:lnSpc>
                <a:spcPct val="107000"/>
              </a:lnSpc>
              <a:spcAft>
                <a:spcPts val="800"/>
              </a:spcAft>
              <a:tabLst>
                <a:tab pos="2250440" algn="l"/>
              </a:tabLst>
            </a:pPr>
            <a:r>
              <a:rPr lang="ru-RU" sz="2400" b="1" u="sng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М.С</a:t>
            </a:r>
            <a:r>
              <a:rPr lang="ru-RU" sz="2400" b="1" u="sng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ru-RU" sz="2400" b="1" u="sng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Зангиева</a:t>
            </a:r>
            <a:endParaRPr lang="ru-RU" b="1" dirty="0">
              <a:solidFill>
                <a:prstClr val="black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Фармация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05949" y="455407"/>
            <a:ext cx="1449429" cy="14494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179020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b="1" dirty="0">
                <a:solidFill>
                  <a:srgbClr val="FF0000"/>
                </a:solidFill>
              </a:rPr>
              <a:t>Преимущества деловых игр по сравнению с традиционным обучением</a:t>
            </a:r>
            <a:br>
              <a:rPr lang="ru-RU" b="1" dirty="0">
                <a:solidFill>
                  <a:srgbClr val="FF0000"/>
                </a:solidFill>
              </a:rPr>
            </a:b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2398279"/>
            <a:ext cx="10515600" cy="4351338"/>
          </a:xfrm>
        </p:spPr>
        <p:txBody>
          <a:bodyPr>
            <a:normAutofit/>
          </a:bodyPr>
          <a:lstStyle/>
          <a:p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1) «В игре воссоздаются основные закономерности профессиональной деятельности и профессионального мышления . </a:t>
            </a:r>
            <a:endParaRPr lang="ru-RU" b="1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b="1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«Метод деловых игр представляет собой не что иное, как специально организованную деятельность по </a:t>
            </a:r>
            <a:r>
              <a:rPr lang="ru-RU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операционализации</a:t>
            </a:r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теоретических знаний, переводу их в </a:t>
            </a:r>
            <a:r>
              <a:rPr lang="ru-RU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деятельностный</a:t>
            </a:r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контекст. </a:t>
            </a:r>
          </a:p>
        </p:txBody>
      </p:sp>
    </p:spTree>
    <p:extLst>
      <p:ext uri="{BB962C8B-B14F-4D97-AF65-F5344CB8AC3E}">
        <p14:creationId xmlns:p14="http://schemas.microsoft.com/office/powerpoint/2010/main" val="30634144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b="1" dirty="0">
                <a:solidFill>
                  <a:srgbClr val="FF0000"/>
                </a:solidFill>
              </a:rPr>
              <a:t>Методологические трудности и зоны риска при </a:t>
            </a:r>
            <a:r>
              <a:rPr lang="ru-RU" b="1" dirty="0" smtClean="0">
                <a:solidFill>
                  <a:srgbClr val="FF0000"/>
                </a:solidFill>
              </a:rPr>
              <a:t>использовании игровых технологий</a:t>
            </a:r>
            <a:r>
              <a:rPr lang="ru-RU" dirty="0">
                <a:solidFill>
                  <a:srgbClr val="FF0000"/>
                </a:solidFill>
              </a:rPr>
              <a:t/>
            </a:r>
            <a:br>
              <a:rPr lang="ru-RU" dirty="0">
                <a:solidFill>
                  <a:srgbClr val="FF0000"/>
                </a:solidFill>
              </a:rPr>
            </a:b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5032375"/>
          </a:xfrm>
        </p:spPr>
        <p:txBody>
          <a:bodyPr>
            <a:normAutofit fontScale="92500" lnSpcReduction="10000"/>
          </a:bodyPr>
          <a:lstStyle/>
          <a:p>
            <a:r>
              <a:rPr lang="ru-RU" dirty="0" smtClean="0"/>
              <a:t>отсутствие </a:t>
            </a:r>
            <a:r>
              <a:rPr lang="ru-RU" dirty="0"/>
              <a:t>общепринятой </a:t>
            </a:r>
            <a:r>
              <a:rPr lang="ru-RU" dirty="0" smtClean="0"/>
              <a:t>концепции </a:t>
            </a:r>
            <a:r>
              <a:rPr lang="ru-RU" dirty="0"/>
              <a:t>деловой игры;</a:t>
            </a:r>
          </a:p>
          <a:p>
            <a:r>
              <a:rPr lang="ru-RU" dirty="0" smtClean="0"/>
              <a:t> </a:t>
            </a:r>
            <a:r>
              <a:rPr lang="ru-RU" dirty="0"/>
              <a:t>некритическое заимствование технологий деловых игр при перенесении их в разные дисциплинарные практики;</a:t>
            </a:r>
          </a:p>
          <a:p>
            <a:r>
              <a:rPr lang="ru-RU" dirty="0" smtClean="0"/>
              <a:t> </a:t>
            </a:r>
            <a:r>
              <a:rPr lang="ru-RU" dirty="0"/>
              <a:t>методологические трудности в оценке эффективности разных видов деловых игр;</a:t>
            </a:r>
          </a:p>
          <a:p>
            <a:r>
              <a:rPr lang="ru-RU" dirty="0" smtClean="0"/>
              <a:t>трудности </a:t>
            </a:r>
            <a:r>
              <a:rPr lang="ru-RU" dirty="0"/>
              <a:t>воспроизведения и тиражирования деловых игр, из-за отсутствия их целостных описаний</a:t>
            </a:r>
          </a:p>
          <a:p>
            <a:r>
              <a:rPr lang="ru-RU" dirty="0" smtClean="0"/>
              <a:t> </a:t>
            </a:r>
            <a:r>
              <a:rPr lang="ru-RU" dirty="0"/>
              <a:t>опережение эмпирическими разработками деловых игр их теоретических описаний.</a:t>
            </a:r>
          </a:p>
          <a:p>
            <a:r>
              <a:rPr lang="ru-RU" dirty="0" smtClean="0"/>
              <a:t> </a:t>
            </a:r>
            <a:r>
              <a:rPr lang="ru-RU" dirty="0"/>
              <a:t>социально-психологические «сбои» в деловой игре. </a:t>
            </a:r>
          </a:p>
          <a:p>
            <a:pPr lvl="2">
              <a:buFont typeface="Wingdings" panose="05000000000000000000" pitchFamily="2" charset="2"/>
              <a:buChar char="ü"/>
            </a:pPr>
            <a:r>
              <a:rPr lang="ru-RU" dirty="0"/>
              <a:t>а) личностные отношения вне игры переносятся в игру…</a:t>
            </a:r>
          </a:p>
          <a:p>
            <a:pPr lvl="2">
              <a:buFont typeface="Wingdings" panose="05000000000000000000" pitchFamily="2" charset="2"/>
              <a:buChar char="ü"/>
            </a:pPr>
            <a:r>
              <a:rPr lang="ru-RU" dirty="0"/>
              <a:t>б) конфликт, возникший в рамках игровых ролей, затрагивает отношения и вне игры…</a:t>
            </a:r>
          </a:p>
          <a:p>
            <a:pPr lvl="2">
              <a:buFont typeface="Wingdings" panose="05000000000000000000" pitchFamily="2" charset="2"/>
              <a:buChar char="ü"/>
            </a:pPr>
            <a:r>
              <a:rPr lang="ru-RU" dirty="0"/>
              <a:t>в) кто-либо из участников игры «использует» игровые ситуации и взаимоотношения в группе для «решения» своих внутренних, глубоко личностных проблем…».</a:t>
            </a:r>
          </a:p>
          <a:p>
            <a:pPr lvl="2">
              <a:buFont typeface="Wingdings" panose="05000000000000000000" pitchFamily="2" charset="2"/>
              <a:buChar char="ü"/>
            </a:pPr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646531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82782" y="1294749"/>
            <a:ext cx="10515600" cy="4351338"/>
          </a:xfrm>
        </p:spPr>
        <p:txBody>
          <a:bodyPr>
            <a:normAutofit fontScale="85000" lnSpcReduction="20000"/>
          </a:bodyPr>
          <a:lstStyle/>
          <a:p>
            <a:r>
              <a:rPr lang="ru-RU" dirty="0" smtClean="0"/>
              <a:t>Деловые </a:t>
            </a:r>
            <a:r>
              <a:rPr lang="ru-RU" dirty="0"/>
              <a:t>игры достаточно трудоемкая и </a:t>
            </a:r>
            <a:r>
              <a:rPr lang="ru-RU" dirty="0" err="1"/>
              <a:t>ресурсо</a:t>
            </a:r>
            <a:r>
              <a:rPr lang="ru-RU" dirty="0"/>
              <a:t>-затратная форма обучения, поэтому ее стоит использовать только в тех случаях, когда иными формами и методами обучения невозможно достичь поставленных образовательных целей. Это означает, </a:t>
            </a:r>
            <a:r>
              <a:rPr lang="ru-RU" dirty="0" smtClean="0"/>
              <a:t>чт.</a:t>
            </a:r>
          </a:p>
          <a:p>
            <a:r>
              <a:rPr lang="ru-RU" dirty="0" smtClean="0"/>
              <a:t>Деловые </a:t>
            </a:r>
            <a:r>
              <a:rPr lang="ru-RU" dirty="0"/>
              <a:t>игры имеет смысл использовать в тех случаях, когда важны:</a:t>
            </a:r>
            <a:br>
              <a:rPr lang="ru-RU" dirty="0"/>
            </a:br>
            <a:r>
              <a:rPr lang="ru-RU" dirty="0"/>
              <a:t>– «получение  и оценка целостного опыта выполнения будущей профессиональной деятельности…;</a:t>
            </a:r>
            <a:br>
              <a:rPr lang="ru-RU" dirty="0"/>
            </a:br>
            <a:r>
              <a:rPr lang="ru-RU" dirty="0"/>
              <a:t>– систематизация… в целостную систему уже имеющихся у обучающихся наметок к умениям и навыкам… ;</a:t>
            </a:r>
            <a:br>
              <a:rPr lang="ru-RU" dirty="0"/>
            </a:br>
            <a:r>
              <a:rPr lang="ru-RU" dirty="0"/>
              <a:t>– получение опыта социальных отношений… ;</a:t>
            </a:r>
            <a:br>
              <a:rPr lang="ru-RU" dirty="0"/>
            </a:br>
            <a:r>
              <a:rPr lang="ru-RU" dirty="0"/>
              <a:t>– формирование профессионального творческого мышления…» </a:t>
            </a:r>
          </a:p>
          <a:p>
            <a:r>
              <a:rPr lang="ru-RU" dirty="0" smtClean="0"/>
              <a:t> </a:t>
            </a:r>
            <a:r>
              <a:rPr lang="ru-RU" dirty="0"/>
              <a:t>«Внедрение в учебный процесс хотя бы одной игры… приводит к необходимости перестройки всей используемой преподавателем методики обучения…».</a:t>
            </a:r>
            <a:br>
              <a:rPr lang="ru-RU" dirty="0"/>
            </a:br>
            <a:endParaRPr lang="ru-RU" dirty="0" smtClean="0"/>
          </a:p>
        </p:txBody>
      </p:sp>
    </p:spTree>
    <p:extLst>
      <p:ext uri="{BB962C8B-B14F-4D97-AF65-F5344CB8AC3E}">
        <p14:creationId xmlns:p14="http://schemas.microsoft.com/office/powerpoint/2010/main" val="18233992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 marL="742950" lvl="1" indent="-285750" algn="just">
              <a:lnSpc>
                <a:spcPct val="107000"/>
              </a:lnSpc>
              <a:spcAft>
                <a:spcPts val="0"/>
              </a:spcAft>
              <a:buSzPts val="1000"/>
              <a:buFont typeface="Courier New" panose="02070309020205020404" pitchFamily="49" charset="0"/>
              <a:buChar char="o"/>
              <a:tabLst>
                <a:tab pos="914400" algn="l"/>
              </a:tabLst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"Санитарный режим аптеки и создание асептических условий изготовления  лекарственных препаратов";</a:t>
            </a:r>
            <a:endParaRPr lang="ru-RU" sz="18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lvl="1" indent="-285750" algn="just">
              <a:lnSpc>
                <a:spcPct val="107000"/>
              </a:lnSpc>
              <a:spcAft>
                <a:spcPts val="0"/>
              </a:spcAft>
              <a:buSzPts val="1000"/>
              <a:buFont typeface="Courier New" panose="02070309020205020404" pitchFamily="49" charset="0"/>
              <a:buChar char="o"/>
              <a:tabLst>
                <a:tab pos="914400" algn="l"/>
              </a:tabLst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"Работа рецептурно-производственного отдела аптеки";</a:t>
            </a:r>
            <a:endParaRPr lang="ru-RU" sz="18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lvl="1" indent="-285750" algn="just">
              <a:lnSpc>
                <a:spcPct val="107000"/>
              </a:lnSpc>
              <a:spcAft>
                <a:spcPts val="0"/>
              </a:spcAft>
              <a:buSzPts val="1000"/>
              <a:buFont typeface="Courier New" panose="02070309020205020404" pitchFamily="49" charset="0"/>
              <a:buChar char="o"/>
              <a:tabLst>
                <a:tab pos="914400" algn="l"/>
              </a:tabLst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"Водные извлечения из лекарственного растительного сырья";</a:t>
            </a:r>
            <a:endParaRPr lang="ru-RU" sz="18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lvl="1" indent="-285750" algn="just">
              <a:lnSpc>
                <a:spcPct val="107000"/>
              </a:lnSpc>
              <a:spcAft>
                <a:spcPts val="0"/>
              </a:spcAft>
              <a:buSzPts val="1000"/>
              <a:buFont typeface="Courier New" panose="02070309020205020404" pitchFamily="49" charset="0"/>
              <a:buChar char="o"/>
              <a:tabLst>
                <a:tab pos="914400" algn="l"/>
              </a:tabLst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"Фармацевтическая несовместимость ингредиентов в современной рецептуре аптек";</a:t>
            </a:r>
            <a:endParaRPr lang="ru-RU" sz="18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lvl="1" indent="-285750" algn="just">
              <a:lnSpc>
                <a:spcPct val="107000"/>
              </a:lnSpc>
              <a:spcAft>
                <a:spcPts val="0"/>
              </a:spcAft>
              <a:buSzPts val="1000"/>
              <a:buFont typeface="Courier New" panose="02070309020205020404" pitchFamily="49" charset="0"/>
              <a:buChar char="o"/>
              <a:tabLst>
                <a:tab pos="914400" algn="l"/>
              </a:tabLst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"Гомеопатическая фармация";</a:t>
            </a:r>
            <a:endParaRPr lang="ru-RU" sz="18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lvl="1" indent="-285750" algn="just">
              <a:lnSpc>
                <a:spcPct val="107000"/>
              </a:lnSpc>
              <a:spcAft>
                <a:spcPts val="0"/>
              </a:spcAft>
              <a:buSzPts val="1000"/>
              <a:buFont typeface="Courier New" panose="02070309020205020404" pitchFamily="49" charset="0"/>
              <a:buChar char="o"/>
              <a:tabLst>
                <a:tab pos="914400" algn="l"/>
              </a:tabLst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«Моделирование межличностных отношений»;</a:t>
            </a:r>
            <a:endParaRPr lang="ru-RU" sz="18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lvl="1" indent="-285750" algn="just">
              <a:lnSpc>
                <a:spcPct val="107000"/>
              </a:lnSpc>
              <a:spcAft>
                <a:spcPts val="0"/>
              </a:spcAft>
              <a:buSzPts val="1000"/>
              <a:buFont typeface="Courier New" panose="02070309020205020404" pitchFamily="49" charset="0"/>
              <a:buChar char="o"/>
              <a:tabLst>
                <a:tab pos="914400" algn="l"/>
              </a:tabLst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«Этика общения фармацевтического работника с врачом»;</a:t>
            </a:r>
            <a:endParaRPr lang="ru-RU" sz="18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lvl="1" indent="-285750" algn="just">
              <a:lnSpc>
                <a:spcPct val="107000"/>
              </a:lnSpc>
              <a:spcAft>
                <a:spcPts val="0"/>
              </a:spcAft>
              <a:buSzPts val="1000"/>
              <a:buFont typeface="Courier New" panose="02070309020205020404" pitchFamily="49" charset="0"/>
              <a:buChar char="o"/>
              <a:tabLst>
                <a:tab pos="914400" algn="l"/>
              </a:tabLst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«Оценка конкурентоспособности аптеки»;</a:t>
            </a:r>
            <a:endParaRPr lang="ru-RU" sz="18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lvl="1" indent="-285750" algn="just">
              <a:lnSpc>
                <a:spcPct val="107000"/>
              </a:lnSpc>
              <a:spcAft>
                <a:spcPts val="0"/>
              </a:spcAft>
              <a:buSzPts val="1000"/>
              <a:buFont typeface="Courier New" panose="02070309020205020404" pitchFamily="49" charset="0"/>
              <a:buChar char="o"/>
              <a:tabLst>
                <a:tab pos="914400" algn="l"/>
              </a:tabLst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«Потребители медицинских и фармацевтических товаров и услуг (маркетинговые исследования потребителей медицинских и фармацевтических товаров и услуг)»  и т д</a:t>
            </a:r>
            <a:endParaRPr lang="ru-RU" sz="18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778542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2" descr="blob:https://web.whatsapp.com/e876aa99-bae8-4f58-b6fb-60ff42ac9901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" name="AutoShape 4" descr="blob:https://web.whatsapp.com/e876aa99-bae8-4f58-b6fb-60ff42ac9901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" name="AutoShape 6" descr="blob:https://web.whatsapp.com/e876aa99-bae8-4f58-b6fb-60ff42ac9901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" name="AutoShape 8" descr="blob:https://web.whatsapp.com/e876aa99-bae8-4f58-b6fb-60ff42ac9901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9" name="AutoShape 10" descr="blob:https://web.whatsapp.com/2d7e1c03-d5e8-4853-b74f-067282b38f07"/>
          <p:cNvSpPr>
            <a:spLocks noChangeAspect="1" noChangeArrowheads="1"/>
          </p:cNvSpPr>
          <p:nvPr/>
        </p:nvSpPr>
        <p:spPr bwMode="auto">
          <a:xfrm>
            <a:off x="765175" y="465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75062" y="84841"/>
            <a:ext cx="4395194" cy="3296396"/>
          </a:xfrm>
          <a:prstGeom prst="rect">
            <a:avLst/>
          </a:prstGeom>
        </p:spPr>
      </p:pic>
      <p:pic>
        <p:nvPicPr>
          <p:cNvPr id="11" name="Рисунок 10" descr="GbqcnBcr0A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0375" y="297241"/>
            <a:ext cx="5453373" cy="6392012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5062" y="3493247"/>
            <a:ext cx="4395194" cy="32222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62427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Two Hands Holding Earth On Blue Stock Photo (Edit Now) 26929122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653"/>
          <a:stretch/>
        </p:blipFill>
        <p:spPr bwMode="auto">
          <a:xfrm>
            <a:off x="-109086" y="0"/>
            <a:ext cx="12301086" cy="67495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643395" y="5532437"/>
            <a:ext cx="10515600" cy="1325563"/>
          </a:xfrm>
        </p:spPr>
        <p:txBody>
          <a:bodyPr/>
          <a:lstStyle/>
          <a:p>
            <a:r>
              <a:rPr lang="ru-RU" dirty="0" smtClean="0">
                <a:solidFill>
                  <a:srgbClr val="FF0000"/>
                </a:solidFill>
              </a:rPr>
              <a:t>Благодарю за внимание!</a:t>
            </a:r>
            <a:endParaRPr lang="ru-RU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1931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186679" y="1256209"/>
            <a:ext cx="9839068" cy="4590409"/>
          </a:xfrm>
        </p:spPr>
        <p:txBody>
          <a:bodyPr>
            <a:normAutofit fontScale="92500" lnSpcReduction="10000"/>
          </a:bodyPr>
          <a:lstStyle/>
          <a:p>
            <a:pPr marR="142240" indent="0" algn="r">
              <a:lnSpc>
                <a:spcPct val="107000"/>
              </a:lnSpc>
              <a:spcAft>
                <a:spcPts val="0"/>
              </a:spcAft>
              <a:buNone/>
            </a:pPr>
            <a:r>
              <a:rPr lang="ru-RU" b="1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Игра – наивысшая ступень</a:t>
            </a:r>
            <a:endParaRPr lang="ru-RU" sz="20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R="142240" indent="0" algn="r">
              <a:lnSpc>
                <a:spcPct val="107000"/>
              </a:lnSpc>
              <a:spcAft>
                <a:spcPts val="0"/>
              </a:spcAft>
              <a:buNone/>
            </a:pPr>
            <a:r>
              <a:rPr lang="ru-RU" b="1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научного исследования.</a:t>
            </a:r>
            <a:endParaRPr lang="ru-RU" sz="20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R="142240" indent="0" algn="r">
              <a:lnSpc>
                <a:spcPct val="107000"/>
              </a:lnSpc>
              <a:spcAft>
                <a:spcPts val="0"/>
              </a:spcAft>
              <a:buNone/>
            </a:pPr>
            <a:r>
              <a:rPr lang="ru-RU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Альберт Эйнштейн</a:t>
            </a:r>
            <a:endParaRPr lang="ru-RU" sz="20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r">
              <a:lnSpc>
                <a:spcPct val="107000"/>
              </a:lnSpc>
              <a:spcAft>
                <a:spcPts val="0"/>
              </a:spcAft>
              <a:buNone/>
            </a:pPr>
            <a:endParaRPr lang="ru-RU" i="1" dirty="0" smtClean="0">
              <a:solidFill>
                <a:srgbClr val="333333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r">
              <a:lnSpc>
                <a:spcPct val="107000"/>
              </a:lnSpc>
              <a:spcAft>
                <a:spcPts val="0"/>
              </a:spcAft>
              <a:buNone/>
            </a:pPr>
            <a:r>
              <a:rPr lang="ru-RU" i="1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ru-RU" sz="20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r">
              <a:lnSpc>
                <a:spcPct val="107000"/>
              </a:lnSpc>
              <a:spcAft>
                <a:spcPts val="0"/>
              </a:spcAft>
              <a:buNone/>
            </a:pPr>
            <a:r>
              <a:rPr lang="ru-RU" b="1" i="1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Скажи мне - и я забуду.</a:t>
            </a:r>
            <a:endParaRPr lang="ru-RU" sz="20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r">
              <a:lnSpc>
                <a:spcPct val="107000"/>
              </a:lnSpc>
              <a:spcAft>
                <a:spcPts val="0"/>
              </a:spcAft>
              <a:buNone/>
            </a:pPr>
            <a:r>
              <a:rPr lang="ru-RU" b="1" i="1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Покажи мне - и я запомню.</a:t>
            </a:r>
            <a:endParaRPr lang="ru-RU" sz="20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r">
              <a:lnSpc>
                <a:spcPct val="107000"/>
              </a:lnSpc>
              <a:spcAft>
                <a:spcPts val="0"/>
              </a:spcAft>
              <a:buNone/>
            </a:pPr>
            <a:r>
              <a:rPr lang="ru-RU" b="1" i="1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Вовлеки меня – и я научусь!</a:t>
            </a:r>
            <a:endParaRPr lang="ru-RU" sz="20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r">
              <a:lnSpc>
                <a:spcPct val="107000"/>
              </a:lnSpc>
              <a:spcAft>
                <a:spcPts val="0"/>
              </a:spcAft>
              <a:buNone/>
            </a:pPr>
            <a:r>
              <a:rPr lang="ru-RU" i="1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Восточная мудрость</a:t>
            </a:r>
            <a:endParaRPr lang="ru-RU" sz="20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pic>
        <p:nvPicPr>
          <p:cNvPr id="3074" name="Picture 2" descr="https://cf.ppt-online.org/files/slide/g/g4GSelV6JkPZ19iWY5pMrzhNdLmUtajwI32TKA/slide-3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547" r="7833"/>
          <a:stretch/>
        </p:blipFill>
        <p:spPr bwMode="auto">
          <a:xfrm>
            <a:off x="0" y="2181722"/>
            <a:ext cx="7703127" cy="45192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822587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194" name="Picture 2" descr="Игровые Симуляция как интерактивная технология обучения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0"/>
            <a:ext cx="10515600" cy="7305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467460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6" name="Picture 2" descr="https://cf.ppt-online.org/files/slide/g/g4GSelV6JkPZ19iWY5pMrzhNdLmUtajwI32TKA/slide-1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12192000" cy="69376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93654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Пирамида обучения: как запомнить что-то раз и навсегда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6448" y="190500"/>
            <a:ext cx="9525000" cy="666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974405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Эффективность урока «Упаковка и товарный знак, важно ли это?»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2198" y="1791855"/>
            <a:ext cx="5383184" cy="3103418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Прямоугольник 4"/>
          <p:cNvSpPr/>
          <p:nvPr/>
        </p:nvSpPr>
        <p:spPr>
          <a:xfrm>
            <a:off x="175491" y="4895273"/>
            <a:ext cx="5430982" cy="9814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 algn="ctr">
              <a:lnSpc>
                <a:spcPct val="107000"/>
              </a:lnSpc>
              <a:spcAft>
                <a:spcPts val="0"/>
              </a:spcAft>
            </a:pP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ru-RU" sz="14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0215" algn="just">
              <a:lnSpc>
                <a:spcPct val="107000"/>
              </a:lnSpc>
              <a:spcAft>
                <a:spcPts val="0"/>
              </a:spcAft>
            </a:pP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Рис. 1. </a:t>
            </a:r>
            <a:r>
              <a:rPr lang="ru-RU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Эффективность урока «Противовирусные средства»</a:t>
            </a:r>
            <a:endParaRPr lang="ru-RU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 descr="Эффективность деловой игры «Мой бизнес»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65454" y="1791855"/>
            <a:ext cx="5209309" cy="3103418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Прямоугольник 6"/>
          <p:cNvSpPr/>
          <p:nvPr/>
        </p:nvSpPr>
        <p:spPr>
          <a:xfrm>
            <a:off x="6465454" y="5385984"/>
            <a:ext cx="5144654" cy="9814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 algn="just">
              <a:lnSpc>
                <a:spcPct val="107000"/>
              </a:lnSpc>
              <a:spcAft>
                <a:spcPts val="0"/>
              </a:spcAft>
            </a:pP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Рис. 2.  </a:t>
            </a:r>
            <a:r>
              <a:rPr lang="ru-RU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Эффективность деловой игры «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Фармацевтическое консультирование при вирусных инфекциях»</a:t>
            </a:r>
            <a:r>
              <a:rPr lang="ru-RU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endParaRPr lang="ru-RU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396953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/>
              <a:t>Игра </a:t>
            </a:r>
            <a:r>
              <a:rPr lang="ru-RU" b="1" dirty="0"/>
              <a:t>«Фармацевтическое консультирование»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76383" y="1586563"/>
            <a:ext cx="4916054" cy="4351338"/>
          </a:xfrm>
        </p:spPr>
        <p:txBody>
          <a:bodyPr>
            <a:normAutofit fontScale="62500" lnSpcReduction="20000"/>
          </a:bodyPr>
          <a:lstStyle/>
          <a:p>
            <a:pPr indent="0" algn="ctr">
              <a:lnSpc>
                <a:spcPct val="107000"/>
              </a:lnSpc>
              <a:spcAft>
                <a:spcPts val="0"/>
              </a:spcAft>
              <a:buNone/>
            </a:pPr>
            <a:r>
              <a:rPr lang="ru-RU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Студенты игроки должны уметь:</a:t>
            </a:r>
            <a:endParaRPr lang="ru-RU" sz="20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0215" algn="just">
              <a:lnSpc>
                <a:spcPct val="107000"/>
              </a:lnSpc>
              <a:spcAft>
                <a:spcPts val="0"/>
              </a:spcAft>
            </a:pP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1.    Определить номенклатуру основных лекарственных средств </a:t>
            </a:r>
            <a:endParaRPr lang="ru-RU" dirty="0" smtClean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50215" algn="just">
              <a:lnSpc>
                <a:spcPct val="107000"/>
              </a:lnSpc>
              <a:spcAft>
                <a:spcPts val="0"/>
              </a:spcAft>
            </a:pPr>
            <a: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    Выбрать эффективные </a:t>
            </a:r>
            <a: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фармакологические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средства и обосновать этот выбор</a:t>
            </a:r>
            <a: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..</a:t>
            </a:r>
            <a:endParaRPr lang="ru-RU" sz="20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0215" algn="just">
              <a:lnSpc>
                <a:spcPct val="107000"/>
              </a:lnSpc>
              <a:spcAft>
                <a:spcPts val="0"/>
              </a:spcAft>
            </a:pP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3.    Указать механизм действия выбранного средства.</a:t>
            </a:r>
            <a:endParaRPr lang="ru-RU" sz="20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0215" algn="just">
              <a:lnSpc>
                <a:spcPct val="107000"/>
              </a:lnSpc>
              <a:spcAft>
                <a:spcPts val="0"/>
              </a:spcAft>
            </a:pP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4.    Осуществить рациональную замену отсутствующего лекарственного средства (фармакологические и фармакотерапевтические аналоги)</a:t>
            </a:r>
            <a:endParaRPr lang="ru-RU" sz="20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0215" algn="just">
              <a:lnSpc>
                <a:spcPct val="107000"/>
              </a:lnSpc>
              <a:spcAft>
                <a:spcPts val="0"/>
              </a:spcAft>
            </a:pP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5.    Обосновать целесообразность комбинированной или комплексной фармакотерапии.</a:t>
            </a:r>
            <a:endParaRPr lang="ru-RU" sz="20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pic>
        <p:nvPicPr>
          <p:cNvPr id="2056" name="Picture 8" descr="Консультирование в аптеке: диарея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1260" y="1027906"/>
            <a:ext cx="4277239" cy="53636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278805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/>
              <a:t> </a:t>
            </a:r>
            <a:r>
              <a:rPr lang="ru-RU" b="1" dirty="0"/>
              <a:t>Игра «Разгадай кроссворд».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114472" y="1825625"/>
            <a:ext cx="5239327" cy="4351338"/>
          </a:xfrm>
        </p:spPr>
        <p:txBody>
          <a:bodyPr>
            <a:normAutofit fontScale="47500" lnSpcReduction="20000"/>
          </a:bodyPr>
          <a:lstStyle/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 горизонтали</a:t>
            </a:r>
            <a:endParaRPr lang="ru-RU" sz="20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4.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Прозерин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противопоказан при</a:t>
            </a:r>
            <a:endParaRPr lang="ru-RU" sz="20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6. Отметить средство, применяемое для устранения миастении и атонии мочевого пузыря</a:t>
            </a:r>
            <a:endParaRPr lang="ru-RU" sz="20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7. Побочные эффекты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ганглиоблокаторов</a:t>
            </a:r>
            <a:endParaRPr lang="ru-RU" sz="20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9. Побочные эффекты М-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холинолитиков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– это</a:t>
            </a:r>
            <a:endParaRPr lang="ru-RU" sz="20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11. Наиболее коротко действует на глаз</a:t>
            </a:r>
            <a:endParaRPr lang="ru-RU" sz="20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13. Отметить показания к применению антихолинэстеразных средств</a:t>
            </a:r>
            <a:endParaRPr lang="ru-RU" sz="20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14. Оптимален при морской и воздушной болезни</a:t>
            </a:r>
            <a:endParaRPr lang="ru-RU" sz="20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15.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Гангилоблокатор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ультракороткого действия</a:t>
            </a:r>
            <a:endParaRPr lang="ru-RU" sz="20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ru-RU" sz="20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 вертикали</a:t>
            </a:r>
            <a:endParaRPr lang="ru-RU" sz="20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1. Атропин сильнее всего подавляет секрецию желёз</a:t>
            </a:r>
            <a:endParaRPr lang="ru-RU" sz="20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2. Оптимален при язвенной болезни желудка</a:t>
            </a:r>
            <a:endParaRPr lang="ru-RU" sz="20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3. При отравлении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фос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развиваются</a:t>
            </a:r>
            <a:endParaRPr lang="ru-RU" sz="20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5. Антагонистом мускарина является</a:t>
            </a:r>
            <a:endParaRPr lang="ru-RU" sz="20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8. При отравлении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фос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реактиваторы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хэ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сочетают с</a:t>
            </a:r>
            <a:endParaRPr lang="ru-RU" sz="20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10. Наиболее токсичен</a:t>
            </a:r>
            <a:endParaRPr lang="ru-RU" sz="20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12. Не изменяет просвет зрачка при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резобтивном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действии</a:t>
            </a:r>
            <a:endParaRPr lang="ru-RU" sz="20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13.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Ганглиоблокатор</a:t>
            </a:r>
            <a:endParaRPr lang="ru-RU" sz="20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16. Для борьбы с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табакокурением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используют</a:t>
            </a:r>
            <a:endParaRPr lang="ru-RU" sz="20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pic>
        <p:nvPicPr>
          <p:cNvPr id="4" name="Рисунок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9965" y="1523999"/>
            <a:ext cx="3402012" cy="483985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2394191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75146" y="1456293"/>
            <a:ext cx="4343400" cy="4351338"/>
          </a:xfrm>
        </p:spPr>
        <p:txBody>
          <a:bodyPr>
            <a:normAutofit/>
          </a:bodyPr>
          <a:lstStyle/>
          <a:p>
            <a:r>
              <a:rPr lang="ru-RU" sz="3200" b="1" dirty="0" smtClean="0"/>
              <a:t>«Игра-цепочка»</a:t>
            </a:r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3200" b="1" dirty="0" smtClean="0"/>
              <a:t> </a:t>
            </a:r>
            <a:endParaRPr lang="ru-RU" sz="32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6929627" y="1456293"/>
            <a:ext cx="407088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/>
              <a:t>Игра «Конференция» </a:t>
            </a:r>
            <a:endParaRPr lang="ru-RU" sz="2800" dirty="0"/>
          </a:p>
        </p:txBody>
      </p:sp>
      <p:sp>
        <p:nvSpPr>
          <p:cNvPr id="5" name="AutoShape 2" descr="Человечки презентаций обои и картинки на рабочий стол скачать бесплатно на  сайте pic2.m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4100" name="Picture 4" descr="Человечки для презентации картинки, стоковые фото Человечки для презентации  | Depositphoto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09830" y="2540721"/>
            <a:ext cx="5715000" cy="2819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На территории ЕАО работает программа по поддержке местных инициатив | РИА  Биробиджан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346" y="2181224"/>
            <a:ext cx="5715000" cy="46767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59677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Савон">
  <a:themeElements>
    <a:clrScheme name="Синий II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EAC1C"/>
      </a:hlink>
      <a:folHlink>
        <a:srgbClr val="B26B02"/>
      </a:folHlink>
    </a:clrScheme>
    <a:fontScheme name="Савон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Савон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5000"/>
                <a:lumMod val="105000"/>
              </a:schemeClr>
            </a:gs>
            <a:gs pos="100000">
              <a:schemeClr val="phClr">
                <a:tint val="65000"/>
                <a:satMod val="100000"/>
                <a:lumMod val="10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0000"/>
                <a:lumMod val="100000"/>
              </a:schemeClr>
            </a:gs>
            <a:gs pos="50000">
              <a:schemeClr val="phClr">
                <a:shade val="99000"/>
                <a:satMod val="105000"/>
                <a:lumMod val="100000"/>
              </a:schemeClr>
            </a:gs>
            <a:gs pos="100000">
              <a:schemeClr val="phClr">
                <a:shade val="98000"/>
                <a:satMod val="105000"/>
                <a:lumMod val="100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12700" dir="5400000" algn="ctr" rotWithShape="0">
              <a:srgbClr val="000000">
                <a:alpha val="63000"/>
              </a:srgbClr>
            </a:outerShdw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4200000"/>
            </a:lightRig>
          </a:scene3d>
          <a:sp3d prstMaterial="flat">
            <a:bevelT w="50800" h="63500" prst="ribl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shade val="92000"/>
                <a:satMod val="160000"/>
              </a:schemeClr>
            </a:gs>
            <a:gs pos="77000">
              <a:schemeClr val="phClr">
                <a:tint val="100000"/>
                <a:shade val="73000"/>
                <a:satMod val="155000"/>
              </a:schemeClr>
            </a:gs>
            <a:gs pos="100000">
              <a:schemeClr val="phClr">
                <a:tint val="100000"/>
                <a:shade val="67000"/>
                <a:satMod val="145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2000"/>
                <a:satMod val="115000"/>
              </a:schemeClr>
            </a:duotone>
          </a:blip>
          <a:tile tx="0" ty="0" sx="60000" sy="6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avon" id="{1306E473-ED32-493B-A2D0-240A757EDD34}" vid="{C20BADFE-D095-436F-9677-9264042809F0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171</TotalTime>
  <Words>315</Words>
  <Application>Microsoft Office PowerPoint</Application>
  <PresentationFormat>Широкоэкранный</PresentationFormat>
  <Paragraphs>76</Paragraphs>
  <Slides>15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15</vt:i4>
      </vt:variant>
    </vt:vector>
  </HeadingPairs>
  <TitlesOfParts>
    <vt:vector size="25" baseType="lpstr">
      <vt:lpstr>Arial</vt:lpstr>
      <vt:lpstr>Calibri</vt:lpstr>
      <vt:lpstr>Calibri Light</vt:lpstr>
      <vt:lpstr>Century Gothic</vt:lpstr>
      <vt:lpstr>Courier New</vt:lpstr>
      <vt:lpstr>Garamond</vt:lpstr>
      <vt:lpstr>Times New Roman</vt:lpstr>
      <vt:lpstr>Wingdings</vt:lpstr>
      <vt:lpstr>Тема Office</vt:lpstr>
      <vt:lpstr>Савон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Игра «Фармацевтическое консультирование» </vt:lpstr>
      <vt:lpstr> Игра «Разгадай кроссворд». </vt:lpstr>
      <vt:lpstr>Презентация PowerPoint</vt:lpstr>
      <vt:lpstr>Преимущества деловых игр по сравнению с традиционным обучением </vt:lpstr>
      <vt:lpstr>Методологические трудности и зоны риска при использовании игровых технологий </vt:lpstr>
      <vt:lpstr>Презентация PowerPoint</vt:lpstr>
      <vt:lpstr>Презентация PowerPoint</vt:lpstr>
      <vt:lpstr>Презентация PowerPoint</vt:lpstr>
      <vt:lpstr>Благодарю за внимание!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PC</dc:creator>
  <cp:lastModifiedBy>PC</cp:lastModifiedBy>
  <cp:revision>9</cp:revision>
  <dcterms:created xsi:type="dcterms:W3CDTF">2022-03-29T08:52:47Z</dcterms:created>
  <dcterms:modified xsi:type="dcterms:W3CDTF">2022-03-30T08:51:46Z</dcterms:modified>
</cp:coreProperties>
</file>