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FFFF"/>
    <a:srgbClr val="3B20A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53322-5F3C-4677-87CB-CA1419BEE401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4F371-AEF1-47D2-9802-18D42A70BD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31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14F371-AEF1-47D2-9802-18D42A70BD6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783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38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47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57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6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1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69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70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43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49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913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65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9C92C-C4C1-4DEA-9EC7-93C6FDC4B97D}" type="datetimeFigureOut">
              <a:rPr lang="ru-RU" smtClean="0"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5DBE1-AF0D-44BC-85ED-7411EB7A60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15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1400" b="1" dirty="0" smtClean="0">
                <a:latin typeface="Arial Black" panose="020B0A04020102020204" pitchFamily="34" charset="0"/>
              </a:rPr>
              <a:t/>
            </a:r>
            <a:br>
              <a:rPr lang="ru-RU" sz="1400" b="1" dirty="0" smtClean="0">
                <a:latin typeface="Arial Black" panose="020B0A04020102020204" pitchFamily="34" charset="0"/>
              </a:rPr>
            </a:br>
            <a:r>
              <a:rPr lang="ru-RU" sz="1400" b="1" dirty="0">
                <a:latin typeface="Arial Black" panose="020B0A04020102020204" pitchFamily="34" charset="0"/>
              </a:rPr>
              <a:t/>
            </a:r>
            <a:br>
              <a:rPr lang="ru-RU" sz="1400" b="1" dirty="0">
                <a:latin typeface="Arial Black" panose="020B0A04020102020204" pitchFamily="34" charset="0"/>
              </a:rPr>
            </a:br>
            <a:r>
              <a:rPr lang="ru-RU" sz="1400" b="1" dirty="0">
                <a:latin typeface="Arial Black" panose="020B0A04020102020204" pitchFamily="34" charset="0"/>
              </a:rPr>
              <a:t/>
            </a:r>
            <a:br>
              <a:rPr lang="ru-RU" sz="1400" b="1" dirty="0">
                <a:latin typeface="Arial Black" panose="020B0A04020102020204" pitchFamily="34" charset="0"/>
              </a:rPr>
            </a:br>
            <a:r>
              <a:rPr lang="ru-RU" sz="1400" b="1" dirty="0" smtClean="0">
                <a:latin typeface="Arial Black" panose="020B0A04020102020204" pitchFamily="34" charset="0"/>
              </a:rPr>
              <a:t/>
            </a:r>
            <a:br>
              <a:rPr lang="ru-RU" sz="1400" b="1" dirty="0" smtClean="0">
                <a:latin typeface="Arial Black" panose="020B0A040201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ГОСУДАРСТВЕННОЕ </a:t>
            </a:r>
            <a:r>
              <a:rPr lang="ru-RU" sz="1600" b="1" dirty="0">
                <a:solidFill>
                  <a:srgbClr val="FF0000"/>
                </a:solidFill>
                <a:latin typeface="Arial Black" panose="020B0A04020102020204" pitchFamily="34" charset="0"/>
              </a:rPr>
              <a:t>БЮДЖЕТНОЕ </a:t>
            </a:r>
            <a:r>
              <a:rPr lang="ru-RU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ПРОФЕССИОНАЛЬНОЕ</a:t>
            </a:r>
            <a:br>
              <a:rPr lang="ru-RU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Arial Black" panose="020B0A04020102020204" pitchFamily="34" charset="0"/>
              </a:rPr>
              <a:t>ОБЩЕОБРАЗОВАТЕЛЬНОЕ УЧРЕЖДЕНИЕ</a:t>
            </a:r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800" b="1" dirty="0">
                <a:solidFill>
                  <a:srgbClr val="FF0000"/>
                </a:solidFill>
                <a:latin typeface="Arial Black" panose="020B0A04020102020204" pitchFamily="34" charset="0"/>
              </a:rPr>
              <a:t>«СЕВЕРО-ОСЕТИНСКИЙ МЕДИЦИНСКИЙ КОЛЛЕДЖ»</a:t>
            </a:r>
            <a:r>
              <a:rPr lang="ru-RU" sz="18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8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 Black" panose="020B0A04020102020204" pitchFamily="34" charset="0"/>
              </a:rPr>
              <a:t>МЗ РСО-АЛАНИЯ</a:t>
            </a:r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 Black" panose="020B0A04020102020204" pitchFamily="34" charset="0"/>
              </a:rPr>
              <a:t> </a:t>
            </a:r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 Black" panose="020B0A04020102020204" pitchFamily="34" charset="0"/>
              </a:rPr>
              <a:t> </a:t>
            </a:r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400" b="1" dirty="0">
                <a:latin typeface="Arial Black" panose="020B0A04020102020204" pitchFamily="34" charset="0"/>
              </a:rPr>
              <a:t> </a:t>
            </a:r>
            <a:r>
              <a:rPr lang="ru-RU" sz="1400" dirty="0" smtClean="0">
                <a:latin typeface="Arial Black" panose="020B0A04020102020204" pitchFamily="34" charset="0"/>
              </a:rPr>
              <a:t/>
            </a:r>
            <a:br>
              <a:rPr lang="ru-RU" sz="1400" dirty="0" smtClean="0">
                <a:latin typeface="Arial Black" panose="020B0A04020102020204" pitchFamily="34" charset="0"/>
              </a:rPr>
            </a:br>
            <a:r>
              <a:rPr lang="ru-RU" sz="1400" b="1" dirty="0">
                <a:latin typeface="Arial Black" panose="020B0A04020102020204" pitchFamily="34" charset="0"/>
              </a:rPr>
              <a:t> </a:t>
            </a:r>
            <a:r>
              <a:rPr lang="ru-RU" sz="1400" dirty="0">
                <a:latin typeface="Arial Black" panose="020B0A04020102020204" pitchFamily="34" charset="0"/>
              </a:rPr>
              <a:t/>
            </a:r>
            <a:br>
              <a:rPr lang="ru-RU" sz="1400" dirty="0">
                <a:latin typeface="Arial Black" panose="020B0A04020102020204" pitchFamily="34" charset="0"/>
              </a:rPr>
            </a:br>
            <a:r>
              <a:rPr lang="ru-RU" sz="2000" b="1" dirty="0" smtClean="0">
                <a:solidFill>
                  <a:srgbClr val="3B20A0"/>
                </a:solidFill>
                <a:latin typeface="Arial Black" panose="020B0A04020102020204" pitchFamily="34" charset="0"/>
              </a:rPr>
              <a:t>«АНАТОМИЯ ОРГАНОВ МОЧЕОБРАЗОВАНИЯ И МОЧЕВЫДЕЛЕНИЯ»</a:t>
            </a:r>
            <a:r>
              <a:rPr lang="ru-RU" sz="2000" dirty="0">
                <a:solidFill>
                  <a:srgbClr val="3B20A0"/>
                </a:solidFill>
                <a:latin typeface="Arial Black" panose="020B0A04020102020204" pitchFamily="34" charset="0"/>
              </a:rPr>
              <a:t/>
            </a:r>
            <a:br>
              <a:rPr lang="ru-RU" sz="2000" dirty="0">
                <a:solidFill>
                  <a:srgbClr val="3B20A0"/>
                </a:solidFill>
                <a:latin typeface="Arial Black" panose="020B0A04020102020204" pitchFamily="34" charset="0"/>
              </a:rPr>
            </a:br>
            <a:r>
              <a:rPr lang="ru-RU" sz="2000" b="1" dirty="0">
                <a:solidFill>
                  <a:srgbClr val="3B20A0"/>
                </a:solidFill>
                <a:latin typeface="Arial Black" panose="020B0A04020102020204" pitchFamily="34" charset="0"/>
              </a:rPr>
              <a:t> </a:t>
            </a:r>
            <a:r>
              <a:rPr lang="ru-RU" sz="2000" dirty="0">
                <a:solidFill>
                  <a:srgbClr val="3B20A0"/>
                </a:solidFill>
                <a:latin typeface="Arial Black" panose="020B0A04020102020204" pitchFamily="34" charset="0"/>
              </a:rPr>
              <a:t/>
            </a:r>
            <a:br>
              <a:rPr lang="ru-RU" sz="2000" dirty="0">
                <a:solidFill>
                  <a:srgbClr val="3B20A0"/>
                </a:solidFill>
                <a:latin typeface="Arial Black" panose="020B0A04020102020204" pitchFamily="34" charset="0"/>
              </a:rPr>
            </a:br>
            <a:r>
              <a:rPr lang="ru-RU" sz="1800" b="1" dirty="0" smtClean="0">
                <a:solidFill>
                  <a:srgbClr val="3B20A0"/>
                </a:solidFill>
                <a:latin typeface="Arial Black" panose="020B0A04020102020204" pitchFamily="34" charset="0"/>
              </a:rPr>
              <a:t> </a:t>
            </a:r>
            <a:r>
              <a:rPr lang="ru-RU" sz="1800" dirty="0" smtClean="0">
                <a:solidFill>
                  <a:srgbClr val="3B20A0"/>
                </a:solidFill>
                <a:latin typeface="Arial Black" panose="020B0A04020102020204" pitchFamily="34" charset="0"/>
              </a:rPr>
              <a:t/>
            </a:r>
            <a:br>
              <a:rPr lang="ru-RU" sz="1800" dirty="0" smtClean="0">
                <a:solidFill>
                  <a:srgbClr val="3B20A0"/>
                </a:solidFill>
                <a:latin typeface="Arial Black" panose="020B0A04020102020204" pitchFamily="34" charset="0"/>
              </a:rPr>
            </a:br>
            <a:r>
              <a:rPr lang="ru-RU" sz="1600" b="1" dirty="0" smtClean="0">
                <a:latin typeface="Arial Black" panose="020B0A04020102020204" pitchFamily="34" charset="0"/>
              </a:rPr>
              <a:t> </a:t>
            </a:r>
            <a:br>
              <a:rPr lang="ru-RU" sz="1600" b="1" dirty="0" smtClean="0">
                <a:latin typeface="Arial Black" panose="020B0A04020102020204" pitchFamily="34" charset="0"/>
              </a:rPr>
            </a:br>
            <a:r>
              <a:rPr lang="ru-RU" sz="1400" b="1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4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400" b="1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4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ВЛАДИКАВКАЗ 2022 год.</a:t>
            </a:r>
            <a:r>
              <a:rPr lang="ru-RU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 </a:t>
            </a:r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 </a:t>
            </a:r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1400" b="1" dirty="0" smtClean="0">
                <a:latin typeface="Arial Black" panose="020B0A04020102020204" pitchFamily="34" charset="0"/>
              </a:rPr>
              <a:t> </a:t>
            </a:r>
            <a:r>
              <a:rPr lang="ru-RU" sz="1400" dirty="0" smtClean="0">
                <a:latin typeface="Arial Black" panose="020B0A04020102020204" pitchFamily="34" charset="0"/>
              </a:rPr>
              <a:t/>
            </a:r>
            <a:br>
              <a:rPr lang="ru-RU" sz="1400" dirty="0" smtClean="0">
                <a:latin typeface="Arial Black" panose="020B0A04020102020204" pitchFamily="34" charset="0"/>
              </a:rPr>
            </a:br>
            <a:r>
              <a:rPr lang="ru-RU" sz="1400" dirty="0" smtClean="0">
                <a:latin typeface="Arial Black" panose="020B0A04020102020204" pitchFamily="34" charset="0"/>
              </a:rPr>
              <a:t/>
            </a:r>
            <a:br>
              <a:rPr lang="ru-RU" sz="1400" dirty="0" smtClean="0">
                <a:latin typeface="Arial Black" panose="020B0A04020102020204" pitchFamily="34" charset="0"/>
              </a:rPr>
            </a:br>
            <a:r>
              <a:rPr lang="ru-RU" sz="1400" dirty="0" smtClean="0">
                <a:latin typeface="Arial Black" panose="020B0A04020102020204" pitchFamily="34" charset="0"/>
              </a:rPr>
              <a:t/>
            </a:r>
            <a:br>
              <a:rPr lang="ru-RU" sz="1400" dirty="0" smtClean="0">
                <a:latin typeface="Arial Black" panose="020B0A04020102020204" pitchFamily="34" charset="0"/>
              </a:rPr>
            </a:br>
            <a:r>
              <a:rPr lang="ru-RU" sz="1400" b="1" dirty="0" smtClean="0">
                <a:latin typeface="Arial Black" panose="020B0A04020102020204" pitchFamily="34" charset="0"/>
              </a:rPr>
              <a:t>                                               </a:t>
            </a:r>
            <a:r>
              <a:rPr lang="ru-RU" sz="1400" dirty="0" smtClean="0">
                <a:latin typeface="Arial Black" panose="020B0A04020102020204" pitchFamily="34" charset="0"/>
              </a:rPr>
              <a:t/>
            </a:r>
            <a:br>
              <a:rPr lang="ru-RU" sz="1400" dirty="0" smtClean="0">
                <a:latin typeface="Arial Black" panose="020B0A04020102020204" pitchFamily="34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6857998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873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459432"/>
            <a:ext cx="822960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 smtClean="0">
                <a:solidFill>
                  <a:srgbClr val="000099"/>
                </a:solidFill>
              </a:rPr>
              <a:t>    </a:t>
            </a:r>
            <a:r>
              <a:rPr lang="ru-RU" b="1" i="1" dirty="0" smtClean="0">
                <a:solidFill>
                  <a:srgbClr val="C00000"/>
                </a:solidFill>
              </a:rPr>
              <a:t>Таким </a:t>
            </a:r>
            <a:r>
              <a:rPr lang="ru-RU" b="1" i="1" dirty="0">
                <a:solidFill>
                  <a:srgbClr val="C00000"/>
                </a:solidFill>
              </a:rPr>
              <a:t>образом</a:t>
            </a:r>
            <a:r>
              <a:rPr lang="ru-RU" b="1" dirty="0">
                <a:solidFill>
                  <a:srgbClr val="000099"/>
                </a:solidFill>
              </a:rPr>
              <a:t>, кровь из артериального сосуда попадает в капилляры, а затем в другой артериальный сосуд.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Практически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во всех органах после капиллярной сети кровь собирается в </a:t>
            </a:r>
            <a:r>
              <a:rPr lang="ru-RU" b="1" i="1" dirty="0" err="1">
                <a:solidFill>
                  <a:schemeClr val="accent5">
                    <a:lumMod val="50000"/>
                  </a:schemeClr>
                </a:solidFill>
              </a:rPr>
              <a:t>венулы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Поэтому </a:t>
            </a:r>
            <a:r>
              <a:rPr lang="ru-RU" b="1" dirty="0">
                <a:solidFill>
                  <a:srgbClr val="000099"/>
                </a:solidFill>
              </a:rPr>
              <a:t>этот фрагмент </a:t>
            </a:r>
            <a:r>
              <a:rPr lang="ru-RU" b="1" dirty="0" err="1">
                <a:solidFill>
                  <a:srgbClr val="000099"/>
                </a:solidFill>
              </a:rPr>
              <a:t>интраорганного</a:t>
            </a:r>
            <a:r>
              <a:rPr lang="ru-RU" b="1" dirty="0">
                <a:solidFill>
                  <a:srgbClr val="000099"/>
                </a:solidFill>
              </a:rPr>
              <a:t> сосудистого русла получил название </a:t>
            </a:r>
            <a:r>
              <a:rPr lang="ru-RU" b="1" dirty="0">
                <a:solidFill>
                  <a:srgbClr val="C00000"/>
                </a:solidFill>
              </a:rPr>
              <a:t>«чудесная сеть почки». 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     Почка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- один из наиболее </a:t>
            </a:r>
            <a:r>
              <a:rPr lang="ru-RU" b="1" i="1" dirty="0" err="1">
                <a:solidFill>
                  <a:schemeClr val="accent5">
                    <a:lumMod val="50000"/>
                  </a:schemeClr>
                </a:solidFill>
              </a:rPr>
              <a:t>кровоснабжаемых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 органов. За 1 мин через почки проходит до 20 - 25 % объема сердечного выброса. В течение 1 </a:t>
            </a:r>
            <a:r>
              <a:rPr lang="ru-RU" b="1" i="1" dirty="0" err="1">
                <a:solidFill>
                  <a:schemeClr val="accent5">
                    <a:lumMod val="50000"/>
                  </a:schemeClr>
                </a:solidFill>
              </a:rPr>
              <a:t>сут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. через эти органы</a:t>
            </a: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весь объем крови человека проходит до 300 раз. 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75456"/>
            <a:ext cx="8229600" cy="432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    Началом мочевыводящих </a:t>
            </a:r>
            <a:r>
              <a:rPr lang="ru-RU" b="1" dirty="0">
                <a:solidFill>
                  <a:srgbClr val="000099"/>
                </a:solidFill>
              </a:rPr>
              <a:t>путей являются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собирательные трубочки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b="1" dirty="0">
                <a:solidFill>
                  <a:srgbClr val="000099"/>
                </a:solidFill>
              </a:rPr>
              <a:t>в которые приносят вторичную мочу извитые канальцы II порядка. Они расположены в мозговом веществе. Собирательные трубочки сливаются, образуя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сосочковые проточки.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В области верхушки пирамиды они вливаются в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малые чашки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(всего их 12-18). Малые чашки, объединяясь, образуют две или три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большие чашки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b="1" dirty="0">
                <a:solidFill>
                  <a:srgbClr val="000099"/>
                </a:solidFill>
              </a:rPr>
              <a:t>которые переходят в расширенную полость, называемую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почечной лоханкой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ru-RU" b="1" dirty="0">
                <a:solidFill>
                  <a:srgbClr val="000099"/>
                </a:solidFill>
              </a:rPr>
              <a:t>Из последней моча поступает в мочеточник.</a:t>
            </a:r>
            <a:endParaRPr lang="ru-RU" b="1" dirty="0">
              <a:solidFill>
                <a:srgbClr val="00009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04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459432"/>
            <a:ext cx="822960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Основная </a:t>
            </a:r>
            <a:r>
              <a:rPr lang="ru-RU" b="1" dirty="0">
                <a:solidFill>
                  <a:srgbClr val="000099"/>
                </a:solidFill>
              </a:rPr>
              <a:t>функция почек - удаление из организма чужеродных веществ, продуктов метаболизма, избытка воды и ионов. Она осуществляется посредством образования и эвакуации мочи</a:t>
            </a:r>
            <a:r>
              <a:rPr lang="ru-RU" b="1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99"/>
                </a:solidFill>
              </a:rPr>
              <a:t>Почки участвуют в регуляции артериального давления. В паренхиме почек </a:t>
            </a:r>
            <a:r>
              <a:rPr lang="ru-RU" b="1" dirty="0" smtClean="0">
                <a:solidFill>
                  <a:srgbClr val="000099"/>
                </a:solidFill>
              </a:rPr>
              <a:t>клетки </a:t>
            </a:r>
            <a:r>
              <a:rPr lang="ru-RU" b="1" dirty="0">
                <a:solidFill>
                  <a:srgbClr val="000099"/>
                </a:solidFill>
              </a:rPr>
              <a:t>образуют </a:t>
            </a:r>
            <a:r>
              <a:rPr lang="ru-RU" b="1" i="1" dirty="0">
                <a:solidFill>
                  <a:srgbClr val="000099"/>
                </a:solidFill>
              </a:rPr>
              <a:t>ренин</a:t>
            </a:r>
            <a:r>
              <a:rPr lang="ru-RU" b="1" dirty="0">
                <a:solidFill>
                  <a:srgbClr val="000099"/>
                </a:solidFill>
              </a:rPr>
              <a:t>, являющийся частью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ренин-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ангиотензин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альдостероновой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системы. </a:t>
            </a:r>
            <a:r>
              <a:rPr lang="ru-RU" b="1" dirty="0">
                <a:solidFill>
                  <a:srgbClr val="000099"/>
                </a:solidFill>
              </a:rPr>
              <a:t>Секреция ренина активируется при снижении уровня артериального давления.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891480"/>
            <a:ext cx="8229600" cy="3600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Процесс </a:t>
            </a:r>
            <a:r>
              <a:rPr lang="ru-RU" b="1" dirty="0">
                <a:solidFill>
                  <a:srgbClr val="000099"/>
                </a:solidFill>
              </a:rPr>
              <a:t>образования и выделения мочи называют </a:t>
            </a:r>
            <a:r>
              <a:rPr lang="ru-RU" b="1" i="1" dirty="0">
                <a:solidFill>
                  <a:srgbClr val="C00000"/>
                </a:solidFill>
              </a:rPr>
              <a:t>диурезом</a:t>
            </a:r>
            <a:r>
              <a:rPr lang="ru-RU" b="1" dirty="0">
                <a:solidFill>
                  <a:srgbClr val="000099"/>
                </a:solidFill>
              </a:rPr>
              <a:t>; он протекает в три фазы: 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фильтрации</a:t>
            </a:r>
            <a:r>
              <a:rPr lang="ru-RU" b="1" dirty="0">
                <a:solidFill>
                  <a:srgbClr val="000099"/>
                </a:solidFill>
              </a:rPr>
              <a:t>, 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 err="1" smtClean="0">
                <a:solidFill>
                  <a:srgbClr val="000099"/>
                </a:solidFill>
              </a:rPr>
              <a:t>реабсорбции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endParaRPr lang="ru-RU" b="1" dirty="0">
              <a:solidFill>
                <a:srgbClr val="000099"/>
              </a:solidFill>
            </a:endParaRP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секреции.</a:t>
            </a:r>
          </a:p>
          <a:p>
            <a:pPr marL="0" lv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 За </a:t>
            </a:r>
            <a:r>
              <a:rPr lang="ru-RU" b="1" dirty="0">
                <a:solidFill>
                  <a:srgbClr val="000099"/>
                </a:solidFill>
              </a:rPr>
              <a:t>сутки образуется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130-200 л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первичной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мочи.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Первичная </a:t>
            </a:r>
            <a:r>
              <a:rPr lang="ru-RU" b="1" dirty="0">
                <a:solidFill>
                  <a:srgbClr val="000099"/>
                </a:solidFill>
              </a:rPr>
              <a:t>моча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отличается</a:t>
            </a:r>
            <a:r>
              <a:rPr lang="ru-RU" b="1" dirty="0">
                <a:solidFill>
                  <a:srgbClr val="000099"/>
                </a:solidFill>
              </a:rPr>
              <a:t> от плазмы крови только отсутствием в ней молекул белков, которые из-за своих размеров не могут пройти через стенку капилляров в капсулу. В ней также содержатся продукты обмена веществ (мочевина, мочевая кислота и пр.) и другие составные части плазмы, в том числе и необходимые для организма вещества (аминокислоты, глюкоза, витамины, соли и др.).</a:t>
            </a:r>
          </a:p>
          <a:p>
            <a:pPr marL="0" lvl="0" indent="0" algn="just">
              <a:buNone/>
            </a:pPr>
            <a:endParaRPr lang="ru-RU" b="1" dirty="0">
              <a:solidFill>
                <a:srgbClr val="000099"/>
              </a:solidFill>
            </a:endParaRPr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5546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865191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  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Вследствие </a:t>
            </a:r>
            <a:r>
              <a:rPr lang="ru-RU" b="1" dirty="0">
                <a:solidFill>
                  <a:srgbClr val="000099"/>
                </a:solidFill>
              </a:rPr>
              <a:t>процессов </a:t>
            </a:r>
            <a:r>
              <a:rPr lang="ru-RU" b="1" dirty="0" err="1">
                <a:solidFill>
                  <a:srgbClr val="000099"/>
                </a:solidFill>
              </a:rPr>
              <a:t>реабсорбции</a:t>
            </a:r>
            <a:r>
              <a:rPr lang="ru-RU" b="1" dirty="0">
                <a:solidFill>
                  <a:srgbClr val="000099"/>
                </a:solidFill>
              </a:rPr>
              <a:t> и секреции из первичной мочи образуется </a:t>
            </a:r>
            <a:r>
              <a:rPr lang="ru-RU" b="1" i="1" dirty="0">
                <a:solidFill>
                  <a:srgbClr val="C00000"/>
                </a:solidFill>
              </a:rPr>
              <a:t>вторичная</a:t>
            </a:r>
            <a:r>
              <a:rPr lang="ru-RU" b="1" dirty="0">
                <a:solidFill>
                  <a:srgbClr val="C00000"/>
                </a:solidFill>
              </a:rPr>
              <a:t>, или </a:t>
            </a:r>
            <a:r>
              <a:rPr lang="ru-RU" b="1" i="1" dirty="0">
                <a:solidFill>
                  <a:srgbClr val="C00000"/>
                </a:solidFill>
              </a:rPr>
              <a:t>конечная моча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000099"/>
                </a:solidFill>
              </a:rPr>
              <a:t> которая и выводится из организма. Образование конечной мочи происходит </a:t>
            </a:r>
            <a:r>
              <a:rPr lang="ru-RU" sz="2800" b="1" dirty="0">
                <a:solidFill>
                  <a:srgbClr val="000099"/>
                </a:solidFill>
              </a:rPr>
              <a:t>по мере прохождения фильтрата по канальцам нефрона. </a:t>
            </a:r>
            <a:endParaRPr lang="ru-RU" sz="2800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endParaRPr lang="ru-RU" sz="2800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  </a:t>
            </a:r>
            <a:r>
              <a:rPr lang="ru-RU" b="1" dirty="0" smtClean="0">
                <a:solidFill>
                  <a:srgbClr val="C00000"/>
                </a:solidFill>
              </a:rPr>
              <a:t>Таким </a:t>
            </a:r>
            <a:r>
              <a:rPr lang="ru-RU" b="1" dirty="0">
                <a:solidFill>
                  <a:srgbClr val="C00000"/>
                </a:solidFill>
              </a:rPr>
              <a:t>образом, </a:t>
            </a:r>
            <a:r>
              <a:rPr lang="ru-RU" b="1" dirty="0">
                <a:solidFill>
                  <a:srgbClr val="000099"/>
                </a:solidFill>
              </a:rPr>
              <a:t>из 130-200 л первичной мочи в течение 1 суток образуется и выводится из организма только около 1,0-1,5 л вторичной мочи.</a:t>
            </a:r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2191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1035496"/>
            <a:ext cx="8229600" cy="5040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 Вторичная </a:t>
            </a:r>
            <a:r>
              <a:rPr lang="ru-RU" b="1" dirty="0">
                <a:solidFill>
                  <a:srgbClr val="000099"/>
                </a:solidFill>
              </a:rPr>
              <a:t>моча представляет собой прозрачную жидкость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светло-желтого цвета,</a:t>
            </a:r>
            <a:r>
              <a:rPr lang="ru-RU" b="1" dirty="0">
                <a:solidFill>
                  <a:srgbClr val="000099"/>
                </a:solidFill>
              </a:rPr>
              <a:t> в которой содержатся 95 % воды и 5 % сухого </a:t>
            </a:r>
            <a:r>
              <a:rPr lang="ru-RU" b="1" dirty="0" smtClean="0">
                <a:solidFill>
                  <a:srgbClr val="000099"/>
                </a:solidFill>
              </a:rPr>
              <a:t>остатка, который представлен </a:t>
            </a:r>
            <a:r>
              <a:rPr lang="ru-RU" b="1" dirty="0">
                <a:solidFill>
                  <a:srgbClr val="000099"/>
                </a:solidFill>
              </a:rPr>
              <a:t>продуктами азотистого обмена (мочевина, мочевая кислота, </a:t>
            </a:r>
            <a:r>
              <a:rPr lang="ru-RU" b="1" dirty="0" err="1">
                <a:solidFill>
                  <a:srgbClr val="000099"/>
                </a:solidFill>
              </a:rPr>
              <a:t>креатинин</a:t>
            </a:r>
            <a:r>
              <a:rPr lang="ru-RU" b="1" dirty="0">
                <a:solidFill>
                  <a:srgbClr val="000099"/>
                </a:solidFill>
              </a:rPr>
              <a:t>), солями калия, натрия и др</a:t>
            </a:r>
            <a:r>
              <a:rPr lang="ru-RU" b="1" dirty="0" smtClean="0">
                <a:solidFill>
                  <a:srgbClr val="000099"/>
                </a:solidFill>
              </a:rPr>
              <a:t>.</a:t>
            </a:r>
          </a:p>
          <a:p>
            <a:pPr marL="0" indent="0" algn="just">
              <a:buNone/>
            </a:pPr>
            <a:endParaRPr lang="ru-RU" b="1" dirty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Моча </a:t>
            </a:r>
            <a:r>
              <a:rPr lang="ru-RU" b="1" dirty="0">
                <a:solidFill>
                  <a:srgbClr val="000099"/>
                </a:solidFill>
              </a:rPr>
              <a:t>представляет собой слабокислую среду (</a:t>
            </a:r>
            <a:r>
              <a:rPr lang="ru-RU" b="1" dirty="0" err="1">
                <a:solidFill>
                  <a:srgbClr val="000099"/>
                </a:solidFill>
              </a:rPr>
              <a:t>pH</a:t>
            </a:r>
            <a:r>
              <a:rPr lang="ru-RU" b="1" dirty="0">
                <a:solidFill>
                  <a:srgbClr val="000099"/>
                </a:solidFill>
              </a:rPr>
              <a:t> 5,0-7,0). В норме в моче присутствуют пигменты, например,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уробилин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ru-RU" b="1" dirty="0">
                <a:solidFill>
                  <a:srgbClr val="000099"/>
                </a:solidFill>
              </a:rPr>
              <a:t> Они придают ей характерный желтоватый цвет. Пигменты мочи образуются в кишечнике и почках из билирубина.</a:t>
            </a:r>
          </a:p>
        </p:txBody>
      </p:sp>
    </p:spTree>
    <p:extLst>
      <p:ext uri="{BB962C8B-B14F-4D97-AF65-F5344CB8AC3E}">
        <p14:creationId xmlns:p14="http://schemas.microsoft.com/office/powerpoint/2010/main" val="275469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47464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pPr marL="0" lvl="1" indent="0" algn="just"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      В </a:t>
            </a:r>
            <a:r>
              <a:rPr lang="ru-RU" sz="3200" b="1" dirty="0">
                <a:solidFill>
                  <a:srgbClr val="000099"/>
                </a:solidFill>
              </a:rPr>
              <a:t>норме белок в моче не содержится. Его появление там называется </a:t>
            </a:r>
            <a:r>
              <a:rPr lang="ru-RU" sz="3200" b="1" i="1" dirty="0">
                <a:solidFill>
                  <a:srgbClr val="C00000"/>
                </a:solidFill>
              </a:rPr>
              <a:t>протеинурией.</a:t>
            </a:r>
            <a:r>
              <a:rPr lang="ru-RU" sz="3200" b="1" dirty="0">
                <a:solidFill>
                  <a:srgbClr val="000099"/>
                </a:solidFill>
              </a:rPr>
              <a:t> Это состояние свидетельствует о заболевании почек.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</a:rPr>
              <a:t>Следует отметить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3200" b="1" dirty="0">
                <a:solidFill>
                  <a:srgbClr val="000099"/>
                </a:solidFill>
              </a:rPr>
              <a:t>что белок может быть найден в моче и у здоровых людей после большой физической нагрузки</a:t>
            </a:r>
            <a:r>
              <a:rPr lang="ru-RU" sz="3200" b="1" dirty="0" smtClean="0">
                <a:solidFill>
                  <a:srgbClr val="000099"/>
                </a:solidFill>
              </a:rPr>
              <a:t>.</a:t>
            </a:r>
          </a:p>
          <a:p>
            <a:pPr marL="0" lvl="1" indent="0" algn="just"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     Глюкоза </a:t>
            </a:r>
            <a:r>
              <a:rPr lang="ru-RU" sz="3200" b="1" dirty="0">
                <a:solidFill>
                  <a:srgbClr val="000099"/>
                </a:solidFill>
              </a:rPr>
              <a:t>у здорового человека в моче обычно не содержится. Ее появление связано с избыточной концентрацией вещества в крови </a:t>
            </a:r>
            <a:r>
              <a:rPr lang="ru-RU" sz="3200" b="1" i="1" dirty="0">
                <a:solidFill>
                  <a:srgbClr val="000099"/>
                </a:solidFill>
              </a:rPr>
              <a:t>(например, при сахарном диабете). </a:t>
            </a:r>
            <a:r>
              <a:rPr lang="ru-RU" sz="3200" b="1" dirty="0">
                <a:solidFill>
                  <a:srgbClr val="000099"/>
                </a:solidFill>
              </a:rPr>
              <a:t>Появление глюкозы в моче называется </a:t>
            </a:r>
            <a:r>
              <a:rPr lang="ru-RU" sz="3200" b="1" i="1" dirty="0" err="1">
                <a:solidFill>
                  <a:srgbClr val="C00000"/>
                </a:solidFill>
              </a:rPr>
              <a:t>глюкозурией</a:t>
            </a:r>
            <a:r>
              <a:rPr lang="ru-RU" sz="3200" b="1" i="1" dirty="0">
                <a:solidFill>
                  <a:srgbClr val="C00000"/>
                </a:solidFill>
              </a:rPr>
              <a:t>.</a:t>
            </a:r>
            <a:r>
              <a:rPr lang="ru-RU" sz="3200" b="1" dirty="0">
                <a:solidFill>
                  <a:srgbClr val="000099"/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Физиологическая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</a:rPr>
              <a:t>глюкозурия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rgbClr val="000099"/>
                </a:solidFill>
              </a:rPr>
              <a:t>наблюдается при стрессах, употреблении в пищу повышенных количеств углеводов.</a:t>
            </a:r>
          </a:p>
          <a:p>
            <a:pPr marL="0" lvl="1" indent="0" algn="just">
              <a:buNone/>
            </a:pPr>
            <a:endParaRPr lang="ru-RU" sz="3200" b="1" dirty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1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67544" y="-1827584"/>
            <a:ext cx="8229600" cy="80607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При </a:t>
            </a:r>
            <a:r>
              <a:rPr lang="ru-RU" b="1" dirty="0">
                <a:solidFill>
                  <a:srgbClr val="000099"/>
                </a:solidFill>
              </a:rPr>
              <a:t>увеличении содержания лейкоцитов выше 5 - 6 в поле зрения говорят о </a:t>
            </a:r>
            <a:r>
              <a:rPr lang="ru-RU" b="1" dirty="0" err="1">
                <a:solidFill>
                  <a:srgbClr val="C00000"/>
                </a:solidFill>
              </a:rPr>
              <a:t>лейкоцитурии</a:t>
            </a:r>
            <a:r>
              <a:rPr lang="ru-RU" b="1" dirty="0">
                <a:solidFill>
                  <a:srgbClr val="C00000"/>
                </a:solidFill>
              </a:rPr>
              <a:t>;</a:t>
            </a:r>
            <a:r>
              <a:rPr lang="ru-RU" b="1" dirty="0">
                <a:solidFill>
                  <a:srgbClr val="000099"/>
                </a:solidFill>
              </a:rPr>
              <a:t> выше 60 - </a:t>
            </a:r>
            <a:r>
              <a:rPr lang="ru-RU" b="1" dirty="0">
                <a:solidFill>
                  <a:srgbClr val="C00000"/>
                </a:solidFill>
              </a:rPr>
              <a:t>пиурии</a:t>
            </a:r>
            <a:r>
              <a:rPr lang="ru-RU" b="1" i="1" dirty="0">
                <a:solidFill>
                  <a:srgbClr val="C00000"/>
                </a:solidFill>
              </a:rPr>
              <a:t>.</a:t>
            </a:r>
            <a:r>
              <a:rPr lang="ru-RU" b="1" dirty="0">
                <a:solidFill>
                  <a:srgbClr val="000099"/>
                </a:solidFill>
              </a:rPr>
              <a:t>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Лейкоцитурия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и пиурия  -  признаки воспалительных заболеваний почек или мочевыводящих путей.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    В </a:t>
            </a:r>
            <a:r>
              <a:rPr lang="ru-RU" b="1" dirty="0">
                <a:solidFill>
                  <a:srgbClr val="000099"/>
                </a:solidFill>
              </a:rPr>
              <a:t>норме эритроциты в моче встречаются в единичном количестве. Если их содержание возрастает, говорят о </a:t>
            </a:r>
            <a:r>
              <a:rPr lang="ru-RU" b="1" dirty="0">
                <a:solidFill>
                  <a:srgbClr val="C00000"/>
                </a:solidFill>
              </a:rPr>
              <a:t>гематурии.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В </a:t>
            </a:r>
            <a:r>
              <a:rPr lang="ru-RU" b="1" dirty="0">
                <a:solidFill>
                  <a:srgbClr val="000099"/>
                </a:solidFill>
              </a:rPr>
              <a:t>моче также могут обнаруживаться бактерии  (нормальное значение - не более 50 000 в 1 мл; при больших цифрах говорят о </a:t>
            </a:r>
            <a:r>
              <a:rPr lang="ru-RU" b="1" dirty="0">
                <a:solidFill>
                  <a:srgbClr val="C00000"/>
                </a:solidFill>
              </a:rPr>
              <a:t>бактериурии</a:t>
            </a:r>
            <a:r>
              <a:rPr lang="ru-RU" b="1" i="1" dirty="0">
                <a:solidFill>
                  <a:srgbClr val="C00000"/>
                </a:solidFill>
              </a:rPr>
              <a:t>)</a:t>
            </a:r>
            <a:r>
              <a:rPr lang="ru-RU" i="1" dirty="0"/>
              <a:t>.</a:t>
            </a:r>
            <a:endParaRPr lang="ru-RU" dirty="0"/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03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459432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Мочевыделительные пути.</a:t>
            </a: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  Мочеточник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ureter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>
                <a:solidFill>
                  <a:srgbClr val="000099"/>
                </a:solidFill>
              </a:rPr>
              <a:t>- парный орган, представляющий собой трубку </a:t>
            </a:r>
            <a:r>
              <a:rPr lang="ru-RU" b="1" dirty="0" smtClean="0">
                <a:solidFill>
                  <a:srgbClr val="000099"/>
                </a:solidFill>
              </a:rPr>
              <a:t>длиной </a:t>
            </a:r>
            <a:r>
              <a:rPr lang="ru-RU" b="1" dirty="0">
                <a:solidFill>
                  <a:srgbClr val="000099"/>
                </a:solidFill>
              </a:rPr>
              <a:t>30-35 см. Он служит для постоянного отведения мочи из почечной лоханки в мочевой пузырь. Мочеточник выходит из ворот почки и, направляясь вниз, проникает в дно мочевого пузыря.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 </a:t>
            </a:r>
            <a:r>
              <a:rPr lang="ru-RU" b="1" dirty="0">
                <a:solidFill>
                  <a:srgbClr val="C00000"/>
                </a:solidFill>
              </a:rPr>
              <a:t>нем </a:t>
            </a:r>
            <a:r>
              <a:rPr lang="ru-RU" b="1" dirty="0" smtClean="0">
                <a:solidFill>
                  <a:srgbClr val="C00000"/>
                </a:solidFill>
              </a:rPr>
              <a:t>различают: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 брюшную</a:t>
            </a:r>
            <a:r>
              <a:rPr lang="ru-RU" b="1" i="1" dirty="0">
                <a:solidFill>
                  <a:srgbClr val="000099"/>
                </a:solidFill>
              </a:rPr>
              <a:t>, </a:t>
            </a:r>
            <a:endParaRPr lang="ru-RU" b="1" i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 тазовую </a:t>
            </a:r>
            <a:r>
              <a:rPr lang="ru-RU" b="1" i="1" dirty="0">
                <a:solidFill>
                  <a:srgbClr val="000099"/>
                </a:solidFill>
              </a:rPr>
              <a:t>и </a:t>
            </a:r>
            <a:endParaRPr lang="ru-RU" b="1" i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 </a:t>
            </a:r>
            <a:r>
              <a:rPr lang="ru-RU" b="1" i="1" dirty="0" err="1" smtClean="0">
                <a:solidFill>
                  <a:srgbClr val="000099"/>
                </a:solidFill>
              </a:rPr>
              <a:t>внутристеночную</a:t>
            </a:r>
            <a:r>
              <a:rPr lang="ru-RU" b="1" i="1" dirty="0" smtClean="0">
                <a:solidFill>
                  <a:srgbClr val="000099"/>
                </a:solidFill>
              </a:rPr>
              <a:t> </a:t>
            </a:r>
            <a:r>
              <a:rPr lang="ru-RU" b="1" i="1" dirty="0">
                <a:solidFill>
                  <a:srgbClr val="000099"/>
                </a:solidFill>
              </a:rPr>
              <a:t>части.</a:t>
            </a:r>
            <a:r>
              <a:rPr lang="ru-RU" b="1" dirty="0">
                <a:solidFill>
                  <a:srgbClr val="000099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18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675456"/>
            <a:ext cx="8229600" cy="432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0099"/>
                </a:solidFill>
              </a:rPr>
              <a:t>По </a:t>
            </a:r>
            <a:r>
              <a:rPr lang="ru-RU" sz="3600" b="1" dirty="0">
                <a:solidFill>
                  <a:srgbClr val="000099"/>
                </a:solidFill>
              </a:rPr>
              <a:t>ходу мочеточника выделяют </a:t>
            </a:r>
            <a:r>
              <a:rPr lang="ru-RU" sz="3600" b="1" dirty="0">
                <a:solidFill>
                  <a:srgbClr val="C00000"/>
                </a:solidFill>
              </a:rPr>
              <a:t>три сужения: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3600" b="1" dirty="0" smtClean="0">
                <a:solidFill>
                  <a:srgbClr val="000099"/>
                </a:solidFill>
              </a:rPr>
              <a:t> в </a:t>
            </a:r>
            <a:r>
              <a:rPr lang="ru-RU" sz="3600" b="1" dirty="0">
                <a:solidFill>
                  <a:srgbClr val="000099"/>
                </a:solidFill>
              </a:rPr>
              <a:t>самом начале,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3600" b="1" dirty="0" smtClean="0">
                <a:solidFill>
                  <a:srgbClr val="000099"/>
                </a:solidFill>
              </a:rPr>
              <a:t> при </a:t>
            </a:r>
            <a:r>
              <a:rPr lang="ru-RU" sz="3600" b="1" dirty="0">
                <a:solidFill>
                  <a:srgbClr val="000099"/>
                </a:solidFill>
              </a:rPr>
              <a:t>переходе брюшной части в тазовую,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3600" b="1" dirty="0" smtClean="0">
                <a:solidFill>
                  <a:srgbClr val="000099"/>
                </a:solidFill>
              </a:rPr>
              <a:t> в </a:t>
            </a:r>
            <a:r>
              <a:rPr lang="ru-RU" sz="3600" b="1" dirty="0">
                <a:solidFill>
                  <a:srgbClr val="000099"/>
                </a:solidFill>
              </a:rPr>
              <a:t>пределах </a:t>
            </a:r>
            <a:r>
              <a:rPr lang="ru-RU" sz="3600" b="1" dirty="0" err="1">
                <a:solidFill>
                  <a:srgbClr val="000099"/>
                </a:solidFill>
              </a:rPr>
              <a:t>внутристеночной</a:t>
            </a:r>
            <a:r>
              <a:rPr lang="ru-RU" sz="3600" b="1" dirty="0">
                <a:solidFill>
                  <a:srgbClr val="000099"/>
                </a:solidFill>
              </a:rPr>
              <a:t> части</a:t>
            </a:r>
            <a:r>
              <a:rPr lang="ru-RU" sz="3600" b="1" dirty="0" smtClean="0">
                <a:solidFill>
                  <a:srgbClr val="000099"/>
                </a:solidFill>
              </a:rPr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ru-RU" b="1" dirty="0">
              <a:solidFill>
                <a:srgbClr val="000099"/>
              </a:solidFill>
            </a:endParaRPr>
          </a:p>
          <a:p>
            <a:pPr marL="0" indent="0" algn="ctr">
              <a:buNone/>
            </a:pPr>
            <a:r>
              <a:rPr lang="ru-RU" sz="3600" b="1" dirty="0">
                <a:solidFill>
                  <a:srgbClr val="000099"/>
                </a:solidFill>
              </a:rPr>
              <a:t>Стенка мочеточника состоит из </a:t>
            </a:r>
            <a:r>
              <a:rPr lang="ru-RU" sz="3600" b="1" dirty="0">
                <a:solidFill>
                  <a:srgbClr val="C00000"/>
                </a:solidFill>
              </a:rPr>
              <a:t>трех оболочек: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0099"/>
                </a:solidFill>
              </a:rPr>
              <a:t> слизистой</a:t>
            </a:r>
            <a:r>
              <a:rPr lang="ru-RU" sz="3600" b="1" dirty="0">
                <a:solidFill>
                  <a:srgbClr val="000099"/>
                </a:solidFill>
              </a:rPr>
              <a:t>,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0099"/>
                </a:solidFill>
              </a:rPr>
              <a:t> мышечной </a:t>
            </a:r>
            <a:r>
              <a:rPr lang="ru-RU" sz="3600" b="1" dirty="0">
                <a:solidFill>
                  <a:srgbClr val="000099"/>
                </a:solidFill>
              </a:rPr>
              <a:t>и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0099"/>
                </a:solidFill>
              </a:rPr>
              <a:t> наружной</a:t>
            </a:r>
            <a:r>
              <a:rPr lang="ru-RU" sz="3600" b="1" dirty="0">
                <a:solidFill>
                  <a:srgbClr val="000099"/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429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4916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ПЛАН ЛЕКЦИИ: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Основные </a:t>
            </a: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понятия.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Строение почки.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Кровоснабжение почки.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Мочевыводящие пути почки.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Функции почек.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Образование мочи.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Свойства и состав вторичной мочи.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Мочевыделительные пути.</a:t>
            </a:r>
            <a:endParaRPr lang="ru-RU" b="1" dirty="0">
              <a:solidFill>
                <a:srgbClr val="0000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b="1" dirty="0">
              <a:solidFill>
                <a:srgbClr val="7030A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05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243408"/>
            <a:ext cx="822960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  Мочевой </a:t>
            </a:r>
            <a:r>
              <a:rPr lang="ru-RU" b="1" i="1" dirty="0">
                <a:solidFill>
                  <a:srgbClr val="C00000"/>
                </a:solidFill>
              </a:rPr>
              <a:t>пузырь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vesica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urinaria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-</a:t>
            </a:r>
            <a:r>
              <a:rPr lang="ru-RU" b="1" i="1" dirty="0" smtClean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непарный орган,</a:t>
            </a: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который служит для накопления мочи, непрерывно поступающей из мочеточников, и выполняет эвакуаторную функцию </a:t>
            </a:r>
            <a:r>
              <a:rPr lang="ru-RU" b="1" dirty="0" smtClean="0">
                <a:solidFill>
                  <a:srgbClr val="000099"/>
                </a:solidFill>
              </a:rPr>
              <a:t>-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мочеиспускание.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Его </a:t>
            </a:r>
            <a:r>
              <a:rPr lang="ru-RU" b="1" dirty="0">
                <a:solidFill>
                  <a:srgbClr val="000099"/>
                </a:solidFill>
              </a:rPr>
              <a:t>емкость индивидуальна и колеблется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от 250 до 700 мл. </a:t>
            </a:r>
            <a:r>
              <a:rPr lang="ru-RU" b="1" dirty="0">
                <a:solidFill>
                  <a:srgbClr val="000099"/>
                </a:solidFill>
              </a:rPr>
              <a:t>Мочевой пузырь расположен в </a:t>
            </a:r>
            <a:r>
              <a:rPr lang="ru-RU" b="1" dirty="0" smtClean="0">
                <a:solidFill>
                  <a:srgbClr val="000099"/>
                </a:solidFill>
              </a:rPr>
              <a:t>полости </a:t>
            </a:r>
            <a:r>
              <a:rPr lang="ru-RU" b="1" dirty="0">
                <a:solidFill>
                  <a:srgbClr val="000099"/>
                </a:solidFill>
              </a:rPr>
              <a:t>малого таза за лобковым симфизом</a:t>
            </a:r>
            <a:r>
              <a:rPr lang="ru-RU" b="1" dirty="0" smtClean="0">
                <a:solidFill>
                  <a:srgbClr val="000099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У мужчин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к нему </a:t>
            </a:r>
            <a:r>
              <a:rPr lang="ru-RU" b="1" u="sng" dirty="0">
                <a:solidFill>
                  <a:srgbClr val="000099"/>
                </a:solidFill>
              </a:rPr>
              <a:t>сзади</a:t>
            </a:r>
            <a:r>
              <a:rPr lang="ru-RU" b="1" dirty="0">
                <a:solidFill>
                  <a:srgbClr val="000099"/>
                </a:solidFill>
              </a:rPr>
              <a:t> прилежит прямая кишка, семенные пузырьки и ампулы семявыносящих протоков, </a:t>
            </a:r>
            <a:r>
              <a:rPr lang="ru-RU" b="1" u="sng" dirty="0">
                <a:solidFill>
                  <a:srgbClr val="000099"/>
                </a:solidFill>
              </a:rPr>
              <a:t>сверху</a:t>
            </a:r>
            <a:r>
              <a:rPr lang="ru-RU" b="1" dirty="0">
                <a:solidFill>
                  <a:srgbClr val="000099"/>
                </a:solidFill>
              </a:rPr>
              <a:t> - петли тонкой кишки, </a:t>
            </a:r>
            <a:r>
              <a:rPr lang="ru-RU" b="1" u="sng" dirty="0">
                <a:solidFill>
                  <a:srgbClr val="000099"/>
                </a:solidFill>
              </a:rPr>
              <a:t>дно</a:t>
            </a:r>
            <a:r>
              <a:rPr lang="ru-RU" b="1" dirty="0">
                <a:solidFill>
                  <a:srgbClr val="000099"/>
                </a:solidFill>
              </a:rPr>
              <a:t> соприкасается с простатой. </a:t>
            </a:r>
          </a:p>
        </p:txBody>
      </p:sp>
    </p:spTree>
    <p:extLst>
      <p:ext uri="{BB962C8B-B14F-4D97-AF65-F5344CB8AC3E}">
        <p14:creationId xmlns:p14="http://schemas.microsoft.com/office/powerpoint/2010/main" val="146423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675456"/>
            <a:ext cx="8229600" cy="5760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К </a:t>
            </a:r>
            <a:r>
              <a:rPr lang="ru-RU" b="1" dirty="0">
                <a:solidFill>
                  <a:srgbClr val="000099"/>
                </a:solidFill>
              </a:rPr>
              <a:t>мочевому пузырю </a:t>
            </a:r>
            <a:r>
              <a:rPr lang="ru-RU" b="1" i="1" dirty="0">
                <a:solidFill>
                  <a:srgbClr val="C00000"/>
                </a:solidFill>
              </a:rPr>
              <a:t>у женщины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u="sng" dirty="0" smtClean="0">
                <a:solidFill>
                  <a:srgbClr val="000099"/>
                </a:solidFill>
              </a:rPr>
              <a:t>сзади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прилежит шейка матки и влагалище, </a:t>
            </a:r>
            <a:r>
              <a:rPr lang="ru-RU" b="1" u="sng" dirty="0" smtClean="0">
                <a:solidFill>
                  <a:srgbClr val="000099"/>
                </a:solidFill>
              </a:rPr>
              <a:t>сверх</a:t>
            </a:r>
            <a:r>
              <a:rPr lang="ru-RU" b="1" dirty="0" smtClean="0">
                <a:solidFill>
                  <a:srgbClr val="000099"/>
                </a:solidFill>
              </a:rPr>
              <a:t>у </a:t>
            </a:r>
            <a:r>
              <a:rPr lang="ru-RU" b="1" dirty="0">
                <a:solidFill>
                  <a:srgbClr val="000099"/>
                </a:solidFill>
              </a:rPr>
              <a:t>- тело и дно матки; </a:t>
            </a:r>
            <a:r>
              <a:rPr lang="ru-RU" b="1" u="sng" dirty="0" smtClean="0">
                <a:solidFill>
                  <a:srgbClr val="000099"/>
                </a:solidFill>
              </a:rPr>
              <a:t>дно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пузыря расположено на </a:t>
            </a:r>
            <a:r>
              <a:rPr lang="ru-RU" b="1" dirty="0" smtClean="0">
                <a:solidFill>
                  <a:srgbClr val="000099"/>
                </a:solidFill>
              </a:rPr>
              <a:t>мышцах </a:t>
            </a:r>
            <a:r>
              <a:rPr lang="ru-RU" b="1" dirty="0">
                <a:solidFill>
                  <a:srgbClr val="000099"/>
                </a:solidFill>
              </a:rPr>
              <a:t>промежности</a:t>
            </a:r>
            <a:r>
              <a:rPr lang="ru-RU" b="1" dirty="0" smtClean="0">
                <a:solidFill>
                  <a:srgbClr val="000099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0099"/>
                </a:solidFill>
              </a:rPr>
              <a:t>В мочевом пузыре </a:t>
            </a:r>
            <a:r>
              <a:rPr lang="ru-RU" b="1" dirty="0" smtClean="0">
                <a:solidFill>
                  <a:srgbClr val="000099"/>
                </a:solidFill>
              </a:rPr>
              <a:t>различают: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верхнюю </a:t>
            </a:r>
            <a:r>
              <a:rPr lang="ru-RU" b="1" dirty="0">
                <a:solidFill>
                  <a:srgbClr val="000099"/>
                </a:solidFill>
              </a:rPr>
              <a:t>часть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верхушку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нижнюю </a:t>
            </a:r>
            <a:r>
              <a:rPr lang="ru-RU" b="1" dirty="0">
                <a:solidFill>
                  <a:srgbClr val="000099"/>
                </a:solidFill>
              </a:rPr>
              <a:t>часть </a:t>
            </a:r>
            <a:r>
              <a:rPr lang="ru-RU" b="1" dirty="0" smtClean="0">
                <a:solidFill>
                  <a:srgbClr val="000099"/>
                </a:solidFill>
              </a:rPr>
              <a:t>-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дно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среднюю </a:t>
            </a:r>
            <a:r>
              <a:rPr lang="ru-RU" b="1" dirty="0">
                <a:solidFill>
                  <a:srgbClr val="000099"/>
                </a:solidFill>
              </a:rPr>
              <a:t>часть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тело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Место его перехода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0099"/>
                </a:solidFill>
              </a:rPr>
              <a:t>в мочеиспускательный канал называется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шейкой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lv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В области </a:t>
            </a:r>
            <a:r>
              <a:rPr lang="ru-RU" b="1" dirty="0">
                <a:solidFill>
                  <a:srgbClr val="000099"/>
                </a:solidFill>
              </a:rPr>
              <a:t>шейки находится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внутреннее отверстие мочеиспускательного канала.</a:t>
            </a:r>
          </a:p>
          <a:p>
            <a:pPr marL="0" indent="0" algn="just">
              <a:buNone/>
            </a:pPr>
            <a:endParaRPr lang="ru-RU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2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47464"/>
            <a:ext cx="8229600" cy="3600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8964488" cy="6858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b="1" dirty="0" smtClean="0">
                <a:solidFill>
                  <a:srgbClr val="000099"/>
                </a:solidFill>
              </a:rPr>
              <a:t>Стенка </a:t>
            </a:r>
            <a:r>
              <a:rPr lang="ru-RU" b="1" dirty="0">
                <a:solidFill>
                  <a:srgbClr val="000099"/>
                </a:solidFill>
              </a:rPr>
              <a:t>мочевого пузыря состоит из </a:t>
            </a:r>
            <a:r>
              <a:rPr lang="ru-RU" b="1" dirty="0">
                <a:solidFill>
                  <a:srgbClr val="C00000"/>
                </a:solidFill>
              </a:rPr>
              <a:t>трех оболочек: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слизистой</a:t>
            </a:r>
            <a:r>
              <a:rPr lang="ru-RU" b="1" dirty="0">
                <a:solidFill>
                  <a:srgbClr val="000099"/>
                </a:solidFill>
              </a:rPr>
              <a:t>,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мышечной </a:t>
            </a:r>
            <a:r>
              <a:rPr lang="ru-RU" b="1" dirty="0">
                <a:solidFill>
                  <a:srgbClr val="000099"/>
                </a:solidFill>
              </a:rPr>
              <a:t>и </a:t>
            </a:r>
            <a:endParaRPr lang="ru-RU" b="1" dirty="0" smtClean="0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наружной </a:t>
            </a:r>
            <a:r>
              <a:rPr lang="ru-RU" b="1" dirty="0">
                <a:solidFill>
                  <a:srgbClr val="000099"/>
                </a:solidFill>
              </a:rPr>
              <a:t>(серозной и адвентициальной).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   </a:t>
            </a:r>
            <a:r>
              <a:rPr lang="ru-RU" sz="3600" b="1" i="1" dirty="0" smtClean="0">
                <a:solidFill>
                  <a:srgbClr val="C00000"/>
                </a:solidFill>
              </a:rPr>
              <a:t>Мочеиспускательный </a:t>
            </a:r>
            <a:r>
              <a:rPr lang="ru-RU" sz="3600" b="1" i="1" dirty="0">
                <a:solidFill>
                  <a:srgbClr val="C00000"/>
                </a:solidFill>
              </a:rPr>
              <a:t>канал</a:t>
            </a:r>
            <a:r>
              <a:rPr lang="ru-RU" sz="3600" b="1" dirty="0">
                <a:solidFill>
                  <a:srgbClr val="C00000"/>
                </a:solidFill>
              </a:rPr>
              <a:t>, </a:t>
            </a:r>
            <a:r>
              <a:rPr lang="ru-RU" sz="3600" b="1" dirty="0" err="1">
                <a:solidFill>
                  <a:srgbClr val="C00000"/>
                </a:solidFill>
              </a:rPr>
              <a:t>uretra</a:t>
            </a:r>
            <a:r>
              <a:rPr lang="ru-RU" sz="3600" b="1" dirty="0">
                <a:solidFill>
                  <a:srgbClr val="C00000"/>
                </a:solidFill>
              </a:rPr>
              <a:t>,</a:t>
            </a:r>
            <a:r>
              <a:rPr lang="ru-RU" sz="3600" b="1" i="1" dirty="0">
                <a:solidFill>
                  <a:srgbClr val="000099"/>
                </a:solidFill>
              </a:rPr>
              <a:t> </a:t>
            </a:r>
            <a:r>
              <a:rPr lang="ru-RU" sz="3600" b="1" dirty="0">
                <a:solidFill>
                  <a:srgbClr val="000099"/>
                </a:solidFill>
              </a:rPr>
              <a:t>у</a:t>
            </a:r>
            <a:r>
              <a:rPr lang="ru-RU" sz="3600" b="1" dirty="0" smtClean="0">
                <a:solidFill>
                  <a:srgbClr val="000099"/>
                </a:solidFill>
              </a:rPr>
              <a:t> </a:t>
            </a:r>
            <a:r>
              <a:rPr lang="ru-RU" sz="3600" b="1" dirty="0">
                <a:solidFill>
                  <a:srgbClr val="000099"/>
                </a:solidFill>
              </a:rPr>
              <a:t>мужчин </a:t>
            </a:r>
            <a:r>
              <a:rPr lang="ru-RU" sz="3600" b="1" dirty="0" smtClean="0">
                <a:solidFill>
                  <a:srgbClr val="000099"/>
                </a:solidFill>
              </a:rPr>
              <a:t>имеет </a:t>
            </a:r>
            <a:r>
              <a:rPr lang="ru-RU" sz="3600" b="1" dirty="0">
                <a:solidFill>
                  <a:srgbClr val="000099"/>
                </a:solidFill>
              </a:rPr>
              <a:t>значительно большую длину и служит не только для выведения мочи, но и спермы. Женский мочеиспускательный канал короче и шире мужского.</a:t>
            </a:r>
          </a:p>
          <a:p>
            <a:pPr lvl="0"/>
            <a:endParaRPr lang="ru-RU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2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819472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FF"/>
          </a:solidFill>
          <a:scene3d>
            <a:camera prst="isometricOffAxis1Right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000099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0099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0099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0099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0099"/>
              </a:solidFill>
            </a:endParaRP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0099"/>
                </a:solidFill>
              </a:rPr>
              <a:t>БЛАГОДАРЮ ЗА ВНИМАНИЕ!</a:t>
            </a:r>
            <a:endParaRPr lang="ru-RU" sz="4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0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7715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 Почка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ren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0099"/>
                </a:solidFill>
              </a:rPr>
              <a:t>-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парный орган, образующий и </a:t>
            </a:r>
            <a:r>
              <a:rPr lang="ru-RU" b="1" dirty="0" smtClean="0">
                <a:solidFill>
                  <a:srgbClr val="000099"/>
                </a:solidFill>
              </a:rPr>
              <a:t>выводящий </a:t>
            </a:r>
            <a:r>
              <a:rPr lang="ru-RU" b="1" dirty="0">
                <a:solidFill>
                  <a:srgbClr val="000099"/>
                </a:solidFill>
              </a:rPr>
              <a:t>мочу. Расположены почки в поясничной области, в забрюшинном пространстве. Они лежат в так называемом «</a:t>
            </a:r>
            <a:r>
              <a:rPr lang="ru-RU" b="1" u="sng" dirty="0">
                <a:solidFill>
                  <a:srgbClr val="000099"/>
                </a:solidFill>
              </a:rPr>
              <a:t>почечном</a:t>
            </a: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u="sng" dirty="0">
                <a:solidFill>
                  <a:srgbClr val="000099"/>
                </a:solidFill>
              </a:rPr>
              <a:t>ложе</a:t>
            </a:r>
            <a:r>
              <a:rPr lang="ru-RU" b="1" dirty="0">
                <a:solidFill>
                  <a:srgbClr val="000099"/>
                </a:solidFill>
              </a:rPr>
              <a:t>», образованном мышцами живота</a:t>
            </a:r>
            <a:r>
              <a:rPr lang="ru-RU" b="1" dirty="0" smtClean="0">
                <a:solidFill>
                  <a:srgbClr val="000099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Левая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почка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расположена на уровне XII грудного и двух верхних поясничных позвонков.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   </a:t>
            </a:r>
          </a:p>
          <a:p>
            <a:pPr marL="0" indent="0" algn="just">
              <a:buNone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  Правая почка</a:t>
            </a:r>
            <a:r>
              <a:rPr lang="ru-RU" b="1" i="1" dirty="0" smtClean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находится на 2-3 см ниже левой и соответствует по протяженности I, II и III поясничным позвонкам.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5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87425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      К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верхнему полюсу каждой почки прилегает надпочечник; спереди и с боков они окружены петлями тонкой кишки. Кроме того, к правой почке прилежит печень; к левой - желудок, поджелудочная железа и селезенка.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  Почка </a:t>
            </a:r>
            <a:r>
              <a:rPr lang="ru-RU" b="1" dirty="0">
                <a:solidFill>
                  <a:srgbClr val="000099"/>
                </a:solidFill>
              </a:rPr>
              <a:t>имеет бобовидную форму, красно-бурый цвет, гладкую поверхность, плотную консистенцию.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Средняя </a:t>
            </a:r>
            <a:r>
              <a:rPr lang="ru-RU" b="1" dirty="0">
                <a:solidFill>
                  <a:srgbClr val="000099"/>
                </a:solidFill>
              </a:rPr>
              <a:t>масса органа составляет 120 г, длина 10-12 </a:t>
            </a:r>
            <a:r>
              <a:rPr lang="ru-RU" b="1" dirty="0" smtClean="0">
                <a:solidFill>
                  <a:srgbClr val="000099"/>
                </a:solidFill>
              </a:rPr>
              <a:t>см</a:t>
            </a:r>
            <a:r>
              <a:rPr lang="ru-RU" b="1" dirty="0">
                <a:solidFill>
                  <a:srgbClr val="000099"/>
                </a:solidFill>
              </a:rPr>
              <a:t>, ширина около 6 см, толщина 3-4 см.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0099"/>
                </a:solidFill>
              </a:rPr>
              <a:t>В строении почки выделяют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две поверхности</a:t>
            </a:r>
            <a:r>
              <a:rPr lang="ru-RU" b="1" dirty="0">
                <a:solidFill>
                  <a:srgbClr val="000099"/>
                </a:solidFill>
              </a:rPr>
              <a:t>: переднюю - более выпуклую и заднюю </a:t>
            </a:r>
            <a:r>
              <a:rPr lang="ru-RU" b="1" dirty="0" smtClean="0">
                <a:solidFill>
                  <a:srgbClr val="000099"/>
                </a:solidFill>
              </a:rPr>
              <a:t>– сглаженную</a:t>
            </a:r>
            <a:r>
              <a:rPr lang="ru-RU" dirty="0"/>
              <a:t>.</a:t>
            </a:r>
            <a:endParaRPr lang="ru-RU" b="1" dirty="0">
              <a:solidFill>
                <a:srgbClr val="00009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8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Два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конца (полюса)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:</a:t>
            </a:r>
            <a:r>
              <a:rPr lang="ru-RU" b="1" dirty="0">
                <a:solidFill>
                  <a:srgbClr val="000099"/>
                </a:solidFill>
              </a:rPr>
              <a:t> верхний - закругленный и нижний - заостренный; 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два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края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ru-RU" b="1" dirty="0">
                <a:solidFill>
                  <a:srgbClr val="000099"/>
                </a:solidFill>
              </a:rPr>
              <a:t>латеральный - выпуклый и медиальный - вогнутый. 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На </a:t>
            </a:r>
            <a:r>
              <a:rPr lang="ru-RU" b="1" dirty="0">
                <a:solidFill>
                  <a:srgbClr val="000099"/>
                </a:solidFill>
              </a:rPr>
              <a:t>медиальном крае расположены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ворота почки</a:t>
            </a:r>
            <a:r>
              <a:rPr lang="ru-RU" b="1" i="1" dirty="0">
                <a:solidFill>
                  <a:srgbClr val="000099"/>
                </a:solidFill>
              </a:rPr>
              <a:t>.</a:t>
            </a:r>
            <a:r>
              <a:rPr lang="ru-RU" b="1" dirty="0">
                <a:solidFill>
                  <a:srgbClr val="000099"/>
                </a:solidFill>
              </a:rPr>
              <a:t> 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В </a:t>
            </a:r>
            <a:r>
              <a:rPr lang="ru-RU" b="1" dirty="0">
                <a:solidFill>
                  <a:srgbClr val="000099"/>
                </a:solidFill>
              </a:rPr>
              <a:t>них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входят </a:t>
            </a:r>
            <a:r>
              <a:rPr lang="ru-RU" b="1" dirty="0">
                <a:solidFill>
                  <a:srgbClr val="000099"/>
                </a:solidFill>
              </a:rPr>
              <a:t>почечная артерия и нерв, 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выходят </a:t>
            </a:r>
            <a:r>
              <a:rPr lang="ru-RU" b="1" dirty="0">
                <a:solidFill>
                  <a:srgbClr val="000099"/>
                </a:solidFill>
              </a:rPr>
              <a:t>почечная вена, лимфатические сосуды и мочеточник. 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Все </a:t>
            </a:r>
            <a:r>
              <a:rPr lang="ru-RU" b="1" dirty="0">
                <a:solidFill>
                  <a:srgbClr val="000099"/>
                </a:solidFill>
              </a:rPr>
              <a:t>эти образования объединены понятием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«почечная ножка». </a:t>
            </a:r>
            <a:endParaRPr lang="ru-RU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19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47464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Почка </a:t>
            </a:r>
            <a:r>
              <a:rPr lang="ru-RU" b="1" dirty="0">
                <a:solidFill>
                  <a:srgbClr val="000099"/>
                </a:solidFill>
              </a:rPr>
              <a:t>покрыта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фиброзной капсулой</a:t>
            </a:r>
            <a:r>
              <a:rPr lang="ru-RU" b="1" dirty="0">
                <a:solidFill>
                  <a:srgbClr val="000099"/>
                </a:solidFill>
              </a:rPr>
              <a:t>, которая рыхло связана с ее паренхимой. Кнаружи от капсулы почки расположен толстый слой жировой клетчатки, который называют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жировой капсулой</a:t>
            </a:r>
            <a:r>
              <a:rPr lang="ru-RU" b="1" dirty="0">
                <a:solidFill>
                  <a:srgbClr val="000099"/>
                </a:solidFill>
              </a:rPr>
              <a:t>. Она отграничена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почечной фасцией</a:t>
            </a:r>
            <a:r>
              <a:rPr lang="ru-RU" b="1" dirty="0">
                <a:solidFill>
                  <a:srgbClr val="000099"/>
                </a:solidFill>
              </a:rPr>
              <a:t>, выполняющей роль футляра для почки и жировой капсулы.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Почечная </a:t>
            </a:r>
            <a:r>
              <a:rPr lang="ru-RU" b="1" dirty="0">
                <a:solidFill>
                  <a:srgbClr val="000099"/>
                </a:solidFill>
              </a:rPr>
              <a:t>фасция, жировая капсула, мышечное почечное ложе и почечная ножка надежно фиксируют орган в строго определенном месте в забрюшинном пространстве. Они относятся к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фиксирующему аппарату почки. 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rgbClr val="3B2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5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87425"/>
            <a:ext cx="8229600" cy="7200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Паренхима </a:t>
            </a:r>
            <a:r>
              <a:rPr lang="ru-RU" b="1" dirty="0">
                <a:solidFill>
                  <a:srgbClr val="000099"/>
                </a:solidFill>
              </a:rPr>
              <a:t>почки состоит из двух слоев: наружного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коркового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вещества,</a:t>
            </a: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имеющего темно-красный цвет,</a:t>
            </a: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и внутреннего,</a:t>
            </a: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более светлого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мозгового вещества.</a:t>
            </a:r>
            <a:r>
              <a:rPr lang="ru-RU" b="1" dirty="0">
                <a:solidFill>
                  <a:srgbClr val="000099"/>
                </a:solidFill>
              </a:rPr>
              <a:t>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Мозговое </a:t>
            </a:r>
            <a:r>
              <a:rPr lang="ru-RU" b="1" dirty="0">
                <a:solidFill>
                  <a:srgbClr val="000099"/>
                </a:solidFill>
              </a:rPr>
              <a:t>вещество представлено почечными (</a:t>
            </a:r>
            <a:r>
              <a:rPr lang="ru-RU" b="1" dirty="0" err="1">
                <a:solidFill>
                  <a:srgbClr val="000099"/>
                </a:solidFill>
              </a:rPr>
              <a:t>Мальпигиевыми</a:t>
            </a:r>
            <a:r>
              <a:rPr lang="ru-RU" b="1" dirty="0">
                <a:solidFill>
                  <a:srgbClr val="000099"/>
                </a:solidFill>
              </a:rPr>
              <a:t>) пирамидами (всего их 12-18), основание которых обращено к корковому веществу, а вершины - к центру. Корковое вещество на срезе почки занимает узкий наружный слой почечной паренхимы, а также участки между пирамидами, которые называют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почечными столбами.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59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87425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Структурно-функциональной </a:t>
            </a:r>
            <a:r>
              <a:rPr lang="ru-RU" b="1" dirty="0">
                <a:solidFill>
                  <a:srgbClr val="000099"/>
                </a:solidFill>
              </a:rPr>
              <a:t>единицей почки является </a:t>
            </a:r>
            <a:r>
              <a:rPr lang="ru-RU" b="1" dirty="0">
                <a:solidFill>
                  <a:srgbClr val="FF0000"/>
                </a:solidFill>
              </a:rPr>
              <a:t>нефрон</a:t>
            </a:r>
            <a:r>
              <a:rPr lang="ru-RU" b="1" dirty="0">
                <a:solidFill>
                  <a:srgbClr val="000099"/>
                </a:solidFill>
              </a:rPr>
              <a:t>, общее количество которых составляет более 2 млн.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i="1" dirty="0" smtClean="0">
                <a:solidFill>
                  <a:srgbClr val="000099"/>
                </a:solidFill>
              </a:rPr>
              <a:t>    Нефрон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представляет собой длинный каналец, начальный отдел которого в виде двустенной чаши окружает капиллярный клубочек, а конечный - впадает в собирательную трубочку. </a:t>
            </a:r>
            <a:endParaRPr lang="ru-RU" b="1" dirty="0" smtClean="0">
              <a:solidFill>
                <a:srgbClr val="000099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000099"/>
                </a:solidFill>
              </a:rPr>
              <a:t>     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нефроне выделяют четыре отдела: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почечное </a:t>
            </a:r>
            <a:r>
              <a:rPr lang="ru-RU" b="1" dirty="0">
                <a:solidFill>
                  <a:srgbClr val="000099"/>
                </a:solidFill>
              </a:rPr>
              <a:t>(</a:t>
            </a:r>
            <a:r>
              <a:rPr lang="ru-RU" b="1" dirty="0" err="1">
                <a:solidFill>
                  <a:srgbClr val="000099"/>
                </a:solidFill>
              </a:rPr>
              <a:t>Мальпигиево</a:t>
            </a:r>
            <a:r>
              <a:rPr lang="ru-RU" b="1" dirty="0">
                <a:solidFill>
                  <a:srgbClr val="000099"/>
                </a:solidFill>
              </a:rPr>
              <a:t>) тельце; </a:t>
            </a:r>
            <a:endParaRPr lang="ru-RU" b="1" dirty="0" smtClean="0">
              <a:solidFill>
                <a:srgbClr val="000099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извитой </a:t>
            </a:r>
            <a:r>
              <a:rPr lang="ru-RU" b="1" dirty="0">
                <a:solidFill>
                  <a:srgbClr val="000099"/>
                </a:solidFill>
              </a:rPr>
              <a:t>каналец первого порядка (проксимальный извитой каналец);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99"/>
                </a:solidFill>
              </a:rPr>
              <a:t> петлю </a:t>
            </a:r>
            <a:r>
              <a:rPr lang="ru-RU" b="1" dirty="0">
                <a:solidFill>
                  <a:srgbClr val="000099"/>
                </a:solidFill>
              </a:rPr>
              <a:t>нефрона (</a:t>
            </a:r>
            <a:r>
              <a:rPr lang="ru-RU" b="1" dirty="0" err="1">
                <a:solidFill>
                  <a:srgbClr val="000099"/>
                </a:solidFill>
              </a:rPr>
              <a:t>Генле</a:t>
            </a:r>
            <a:r>
              <a:rPr lang="ru-RU" b="1" dirty="0">
                <a:solidFill>
                  <a:srgbClr val="000099"/>
                </a:solidFill>
              </a:rPr>
              <a:t>);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извитой </a:t>
            </a:r>
            <a:r>
              <a:rPr lang="ru-RU" b="1" dirty="0">
                <a:solidFill>
                  <a:srgbClr val="000099"/>
                </a:solidFill>
              </a:rPr>
              <a:t>каналец второго порядка (дистальный извитой каналец).</a:t>
            </a:r>
          </a:p>
          <a:p>
            <a:pPr marL="0" indent="0" algn="just">
              <a:buNone/>
            </a:pPr>
            <a:endParaRPr lang="ru-RU" b="1" dirty="0">
              <a:solidFill>
                <a:srgbClr val="00009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01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387424"/>
            <a:ext cx="822960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Почечная </a:t>
            </a:r>
            <a:r>
              <a:rPr lang="ru-RU" b="1" dirty="0">
                <a:solidFill>
                  <a:srgbClr val="000099"/>
                </a:solidFill>
              </a:rPr>
              <a:t>артерия отходит непосредственно от брюшной аорты. В воротах почки она разветвляется на более мелкие артерии до артериол. Конечные их ветви называют </a:t>
            </a:r>
            <a:r>
              <a:rPr lang="ru-RU" b="1" i="1" dirty="0">
                <a:solidFill>
                  <a:srgbClr val="C00000"/>
                </a:solidFill>
              </a:rPr>
              <a:t>приносящими артериолами. </a:t>
            </a:r>
            <a:r>
              <a:rPr lang="ru-RU" b="1" dirty="0">
                <a:solidFill>
                  <a:srgbClr val="000099"/>
                </a:solidFill>
              </a:rPr>
              <a:t>Каждая из данных артериол входит в капсулу </a:t>
            </a:r>
            <a:r>
              <a:rPr lang="ru-RU" b="1" dirty="0" err="1">
                <a:solidFill>
                  <a:srgbClr val="000099"/>
                </a:solidFill>
              </a:rPr>
              <a:t>Шумлянского</a:t>
            </a:r>
            <a:r>
              <a:rPr lang="ru-RU" b="1" dirty="0">
                <a:solidFill>
                  <a:srgbClr val="000099"/>
                </a:solidFill>
              </a:rPr>
              <a:t> - </a:t>
            </a:r>
            <a:r>
              <a:rPr lang="ru-RU" b="1" dirty="0" err="1">
                <a:solidFill>
                  <a:srgbClr val="000099"/>
                </a:solidFill>
              </a:rPr>
              <a:t>Боумена</a:t>
            </a:r>
            <a:r>
              <a:rPr lang="ru-RU" b="1" dirty="0">
                <a:solidFill>
                  <a:srgbClr val="000099"/>
                </a:solidFill>
              </a:rPr>
              <a:t>, где распадается на капилляры и образует сосудистый клубочек -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первичную капиллярную сеть почки. </a:t>
            </a:r>
            <a:r>
              <a:rPr lang="ru-RU" b="1" dirty="0">
                <a:solidFill>
                  <a:srgbClr val="000099"/>
                </a:solidFill>
              </a:rPr>
              <a:t>Многочисленные капилляры первичной сети в свою очередь собираются в </a:t>
            </a:r>
            <a:r>
              <a:rPr lang="ru-RU" b="1" i="1" dirty="0">
                <a:solidFill>
                  <a:srgbClr val="C00000"/>
                </a:solidFill>
              </a:rPr>
              <a:t>выносящую артериолу</a:t>
            </a:r>
            <a:r>
              <a:rPr lang="ru-RU" b="1" dirty="0">
                <a:solidFill>
                  <a:srgbClr val="000099"/>
                </a:solidFill>
              </a:rPr>
              <a:t>,</a:t>
            </a:r>
            <a:r>
              <a:rPr lang="ru-RU" b="1" i="1" dirty="0">
                <a:solidFill>
                  <a:srgbClr val="000099"/>
                </a:solidFill>
              </a:rPr>
              <a:t> </a:t>
            </a:r>
            <a:r>
              <a:rPr lang="ru-RU" b="1" dirty="0">
                <a:solidFill>
                  <a:srgbClr val="000099"/>
                </a:solidFill>
              </a:rPr>
              <a:t>диаметр которой в два раза меньше диаметра приносящей. </a:t>
            </a:r>
            <a:endParaRPr lang="ru-RU" b="1" dirty="0">
              <a:solidFill>
                <a:srgbClr val="00009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1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1486</Words>
  <Application>Microsoft Office PowerPoint</Application>
  <PresentationFormat>Экран (4:3)</PresentationFormat>
  <Paragraphs>102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    ГОСУДАРСТВЕННОЕ БЮДЖЕТНОЕ ПРОФЕССИОНАЛЬНОЕ  ОБЩЕОБРАЗОВАТЕЛЬНОЕ УЧРЕЖДЕНИЕ «СЕВЕРО-ОСЕТИНСКИЙ МЕДИЦИНСКИЙ КОЛЛЕДЖ» МЗ РСО-АЛАНИЯ          «АНАТОМИЯ ОРГАНОВ МОЧЕОБРАЗОВАНИЯ И МОЧЕВЫДЕЛЕНИЯ»           ВЛАДИКАВКАЗ 2022 год.     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ПРОФЕССИОНАЛЬНОЕ ОБЩЕОБРАЗОВАТЕЛЬНОЕ УЧРЕЖДЕНИЕ «СЕВЕРО-ОСЕТИНСКИЙ МЕДИЦИНСКИЙ КОЛЛЕДЖ» МЗ РСО-АЛАНИЯ         «СИСТЕМНЫЙ ПОДХОД В РАЗВИТИИ УЧЕБНОЙ МОТИВАЦИИ К ПОДГОТОВКЕ СТУДЕНТОВ  К ПРОФЕССИОНАЛЬНОЙ ДЕЯТЕЛЬНОСТИ»       Докладчик: к.м.н. Уртаева М.Г.   ВЛАДИКАВКАЗ 2020 год.</dc:title>
  <dc:creator>admin</dc:creator>
  <cp:lastModifiedBy>admin</cp:lastModifiedBy>
  <cp:revision>45</cp:revision>
  <dcterms:created xsi:type="dcterms:W3CDTF">2017-03-23T15:32:30Z</dcterms:created>
  <dcterms:modified xsi:type="dcterms:W3CDTF">2017-03-13T07:51:17Z</dcterms:modified>
</cp:coreProperties>
</file>