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0" r:id="rId4"/>
    <p:sldId id="258" r:id="rId5"/>
    <p:sldId id="259" r:id="rId6"/>
    <p:sldId id="260" r:id="rId7"/>
    <p:sldId id="261" r:id="rId8"/>
    <p:sldId id="31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15" r:id="rId17"/>
    <p:sldId id="317" r:id="rId18"/>
    <p:sldId id="269" r:id="rId19"/>
    <p:sldId id="318" r:id="rId20"/>
    <p:sldId id="270" r:id="rId21"/>
    <p:sldId id="319" r:id="rId22"/>
    <p:sldId id="316" r:id="rId23"/>
    <p:sldId id="271" r:id="rId24"/>
    <p:sldId id="321" r:id="rId25"/>
    <p:sldId id="272" r:id="rId26"/>
    <p:sldId id="273" r:id="rId27"/>
    <p:sldId id="274" r:id="rId28"/>
    <p:sldId id="322" r:id="rId29"/>
    <p:sldId id="276" r:id="rId30"/>
    <p:sldId id="277" r:id="rId31"/>
    <p:sldId id="291" r:id="rId32"/>
    <p:sldId id="278" r:id="rId33"/>
    <p:sldId id="292" r:id="rId34"/>
    <p:sldId id="293" r:id="rId35"/>
    <p:sldId id="294" r:id="rId36"/>
    <p:sldId id="279" r:id="rId37"/>
    <p:sldId id="295" r:id="rId38"/>
    <p:sldId id="296" r:id="rId39"/>
    <p:sldId id="297" r:id="rId40"/>
    <p:sldId id="298" r:id="rId41"/>
    <p:sldId id="299" r:id="rId42"/>
    <p:sldId id="300" r:id="rId43"/>
    <p:sldId id="280" r:id="rId44"/>
    <p:sldId id="281" r:id="rId45"/>
    <p:sldId id="301" r:id="rId46"/>
    <p:sldId id="302" r:id="rId47"/>
    <p:sldId id="303" r:id="rId48"/>
    <p:sldId id="282" r:id="rId49"/>
    <p:sldId id="304" r:id="rId50"/>
    <p:sldId id="305" r:id="rId51"/>
    <p:sldId id="306" r:id="rId52"/>
    <p:sldId id="283" r:id="rId53"/>
    <p:sldId id="307" r:id="rId54"/>
    <p:sldId id="308" r:id="rId55"/>
    <p:sldId id="309" r:id="rId56"/>
    <p:sldId id="284" r:id="rId57"/>
    <p:sldId id="310" r:id="rId58"/>
    <p:sldId id="311" r:id="rId59"/>
    <p:sldId id="312" r:id="rId60"/>
    <p:sldId id="285" r:id="rId61"/>
    <p:sldId id="313" r:id="rId62"/>
    <p:sldId id="290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0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6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2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0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76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3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0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2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4E7D67-B350-404C-B45B-C1975BC8BA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128E017-A6E5-4E06-B588-E0C10485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8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902303206#64U0IK" TargetMode="External"/><Relationship Id="rId2" Type="http://schemas.openxmlformats.org/officeDocument/2006/relationships/hyperlink" Target="http://ivo.garant.ru/document/redirect/403335697/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3308" y="1894604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/>
              <a:t>Практическое занятие </a:t>
            </a:r>
            <a:br>
              <a:rPr lang="ru-RU" sz="4400" dirty="0"/>
            </a:br>
            <a:r>
              <a:rPr lang="ru-RU" sz="4000" b="1" dirty="0"/>
              <a:t>т</a:t>
            </a:r>
            <a:r>
              <a:rPr lang="ru-RU" sz="4000" b="1" dirty="0" smtClean="0"/>
              <a:t>ема </a:t>
            </a:r>
            <a:r>
              <a:rPr lang="ru-RU" sz="4000" b="1" dirty="0"/>
              <a:t>занятия: </a:t>
            </a:r>
            <a:r>
              <a:rPr lang="ru-RU" sz="4400" b="1" dirty="0"/>
              <a:t>«ТЕХНОЛОГИЯ ЛЕЧЕБНО-КОСМЕТИЧЕСКИХ СРЕДСТВ»</a:t>
            </a:r>
            <a:br>
              <a:rPr lang="ru-RU" sz="4400" b="1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7753" y="6097283"/>
            <a:ext cx="7213600" cy="1447944"/>
          </a:xfrm>
        </p:spPr>
        <p:txBody>
          <a:bodyPr>
            <a:normAutofit/>
          </a:bodyPr>
          <a:lstStyle/>
          <a:p>
            <a:r>
              <a:rPr lang="ru-RU" dirty="0" smtClean="0"/>
              <a:t>Владикавказ 2022 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54" y="162022"/>
            <a:ext cx="1212734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ЗДРАВООХРАНЕНИЯ РСО-АЛАНИЯ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 БЮДЖЕТНОЕ  П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рофессиональное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 «СЕВЕРО- ОСЕТИНСКИЙ ГОСУДАРСТВЕННЫЙ  МЕДИЦИНСКИЙ КОЛЛЕДЖ»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luna112.com/thumb/2/TVmFlFEGMtemsU_IWgnpMQ/r612/d/kos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" y="3762562"/>
            <a:ext cx="4638099" cy="30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4.depositphotos.com/10614052/38316/i/1600/depositphotos_383165044-stock-photo-natural-cosmetics-ingredients-table-laborat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52" y="3898206"/>
            <a:ext cx="4057986" cy="29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rra-moscow.ru/wp-content/uploads/2018/03/cosmeceutical-compoun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2" y="3794019"/>
            <a:ext cx="2345575" cy="23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1" y="1651222"/>
            <a:ext cx="11102109" cy="21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920" marR="132715" indent="450215" algn="ctr">
              <a:lnSpc>
                <a:spcPct val="300000"/>
              </a:lnSpc>
              <a:spcBef>
                <a:spcPts val="25"/>
              </a:spcBef>
              <a:spcAft>
                <a:spcPts val="0"/>
              </a:spcAft>
              <a:tabLst>
                <a:tab pos="365760" algn="l"/>
              </a:tabLst>
            </a:pP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ВСПОМОГАТЕЛЬНЫЕ ВЕЩЕСТВА, ИСПОЛЬЗУЕМЫЕ В ТЕХНОЛОГИИ ЛЕЧЕБНО-</a:t>
            </a:r>
            <a:r>
              <a:rPr lang="ru-RU" sz="2400" cap="all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КОСМЕТИЧЕСКИХ</a:t>
            </a:r>
            <a:r>
              <a:rPr lang="ru-RU" sz="24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ypresentation.ru/documents_6/2950e0498c609e904b85917cdc3e01ad/img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892" cy="68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3892" y="-50004"/>
            <a:ext cx="3103418" cy="694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indent="190500">
              <a:lnSpc>
                <a:spcPct val="150000"/>
              </a:lnSpc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вспомогательных</a:t>
            </a:r>
            <a:r>
              <a:rPr lang="ru-RU" spc="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веществ,</a:t>
            </a:r>
            <a:r>
              <a:rPr lang="ru-RU" spc="2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используемых</a:t>
            </a:r>
            <a:r>
              <a:rPr lang="ru-RU" spc="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spc="3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</a:t>
            </a:r>
            <a:r>
              <a:rPr lang="ru-RU" spc="2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средств,</a:t>
            </a:r>
            <a:r>
              <a:rPr lang="ru-RU" spc="3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</a:t>
            </a:r>
            <a:r>
              <a:rPr lang="ru-RU" spc="-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</a:t>
            </a:r>
            <a:r>
              <a:rPr lang="ru-RU" spc="-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группы:</a:t>
            </a:r>
          </a:p>
          <a:p>
            <a:pPr marL="34290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Растворители.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6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Жиры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природные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синтетические.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4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Натуральные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воски.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Полиспирты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Стерины.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Углеводороды.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Вещества,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понижающие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поверхностное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натяжение.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Душистые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Желирующие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642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Консерванты.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08" y="1559224"/>
            <a:ext cx="11443855" cy="21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920" indent="450215" algn="ctr">
              <a:lnSpc>
                <a:spcPct val="300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БИОФАРАМАЦЕВТИЧЕСКИЕ</a:t>
            </a:r>
            <a:r>
              <a:rPr lang="ru-RU" sz="24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АСПЕКТЫ</a:t>
            </a:r>
            <a:r>
              <a:rPr lang="ru-RU" sz="2400" cap="all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 </a:t>
            </a: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63" y="830104"/>
            <a:ext cx="11379200" cy="432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105410" indent="190500" algn="just">
              <a:lnSpc>
                <a:spcPct val="150000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Лечебное и специфическое действие лечебно-косметических средств зависят от тех же факторов,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обуславливают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лекарственных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средств.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выделяют:</a:t>
            </a:r>
          </a:p>
          <a:p>
            <a:pPr marL="342900" lvl="0" indent="-342900" algn="just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051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Химическую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модификацию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химическую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структуру</a:t>
            </a:r>
            <a:r>
              <a:rPr lang="ru-RU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биологически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активных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051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</a:t>
            </a:r>
            <a:r>
              <a:rPr lang="ru-RU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</a:t>
            </a:r>
            <a:r>
              <a:rPr lang="ru-RU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051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Вспомогательные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051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Технологию.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6051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нанесения.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673" y="1457259"/>
            <a:ext cx="10594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920" indent="450215" algn="ctr">
              <a:lnSpc>
                <a:spcPct val="300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4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ЛЕЧЕБНО-КОСМЕТИЧЕСКИЕ</a:t>
            </a:r>
            <a:r>
              <a:rPr lang="ru-RU" sz="2400" cap="all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ПОРОШКИ.</a:t>
            </a:r>
            <a:r>
              <a:rPr lang="ru-RU" sz="2400" cap="all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ХАРАКТЕРИСТИКА,</a:t>
            </a:r>
            <a:r>
              <a:rPr lang="ru-RU" sz="2400" cap="all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КЛАССИФИКАЦИЯ,</a:t>
            </a:r>
            <a:r>
              <a:rPr lang="ru-RU" sz="2400" cap="all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91" y="361721"/>
            <a:ext cx="112960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indent="19050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Лечебно-косметические</a:t>
            </a:r>
            <a:r>
              <a:rPr lang="ru-RU" sz="28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порошки</a:t>
            </a:r>
            <a:r>
              <a:rPr lang="ru-RU" sz="28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подразделяют</a:t>
            </a: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шесть групп: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908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пудры</a:t>
            </a:r>
            <a:r>
              <a:rPr lang="ru-RU" sz="2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(защитные,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фотозащитные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лечебные);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3505" lvl="0" indent="-34290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50927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порошки</a:t>
            </a:r>
            <a:r>
              <a:rPr lang="ru-RU" sz="2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гигиенические</a:t>
            </a:r>
            <a:r>
              <a:rPr lang="ru-RU" sz="28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(присыпки</a:t>
            </a:r>
            <a:r>
              <a:rPr lang="ru-RU" sz="2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борьбы</a:t>
            </a:r>
            <a:r>
              <a:rPr lang="ru-RU" sz="28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гипергидрозом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грибковыми</a:t>
            </a:r>
            <a:r>
              <a:rPr lang="ru-RU" sz="28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заболеваниями,</a:t>
            </a: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подсушивания кожи, против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опрелостей</a:t>
            </a:r>
            <a:r>
              <a:rPr lang="ru-RU" sz="28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детей);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908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косметических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масок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(вяжущих,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высушивающих,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отбеливающих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других);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908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порошки</a:t>
            </a:r>
            <a:r>
              <a:rPr lang="ru-RU" sz="2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зубные;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4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908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полировки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ногтей;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7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908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шампуни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сухие.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91" y="500144"/>
            <a:ext cx="405476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104775" indent="1905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Технологический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следующие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операции: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8261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измельчение</a:t>
            </a:r>
            <a:r>
              <a:rPr lang="ru-RU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исходных</a:t>
            </a:r>
            <a:r>
              <a:rPr lang="ru-RU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5"/>
              </a:spcBef>
              <a:spcAft>
                <a:spcPts val="0"/>
              </a:spcAft>
              <a:buFont typeface="+mj-lt"/>
              <a:buAutoNum type="arabicPeriod"/>
              <a:tabLst>
                <a:tab pos="8261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разделение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размерам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частиц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(для</a:t>
            </a:r>
            <a:r>
              <a:rPr lang="ru-RU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порошков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промышленного</a:t>
            </a:r>
            <a:r>
              <a:rPr lang="ru-RU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производства);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95"/>
              </a:spcBef>
              <a:spcAft>
                <a:spcPts val="0"/>
              </a:spcAft>
              <a:buFont typeface="+mj-lt"/>
              <a:buAutoNum type="arabicPeriod"/>
              <a:tabLst>
                <a:tab pos="8261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смешивание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отдельных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компонентов;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5"/>
              </a:spcBef>
              <a:spcAft>
                <a:spcPts val="0"/>
              </a:spcAft>
              <a:buFont typeface="+mj-lt"/>
              <a:buAutoNum type="arabicPeriod"/>
              <a:tabLst>
                <a:tab pos="8261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фасовка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(дозирование);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  <a:tabLst>
                <a:tab pos="8261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0"/>
              </a:spcBef>
              <a:spcAft>
                <a:spcPts val="0"/>
              </a:spcAft>
              <a:buFont typeface="+mj-lt"/>
              <a:buAutoNum type="arabicPeriod"/>
              <a:tabLst>
                <a:tab pos="8261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упаковка;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  <a:tabLst>
                <a:tab pos="8261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формление.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0982" y="102981"/>
            <a:ext cx="66686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indent="190500">
              <a:lnSpc>
                <a:spcPct val="150000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Стандартизация</a:t>
            </a:r>
            <a:r>
              <a:rPr lang="ru-RU" sz="2400" b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</a:t>
            </a:r>
            <a:r>
              <a:rPr lang="ru-RU" sz="2400" b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порошков</a:t>
            </a:r>
            <a:r>
              <a:rPr lang="ru-RU" sz="24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</a:t>
            </a:r>
            <a:r>
              <a:rPr lang="ru-RU" sz="2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</a:t>
            </a:r>
            <a:r>
              <a:rPr lang="ru-RU" sz="2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этапах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технологического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включает: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6680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стадиях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</a:t>
            </a: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проверку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однородности,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сыпучести,</a:t>
            </a: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цвета,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цвету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запаху</a:t>
            </a:r>
            <a:r>
              <a:rPr lang="ru-RU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входящих ингредиентов;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5410" lvl="0" indent="-342900">
              <a:lnSpc>
                <a:spcPct val="15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82613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препарата</a:t>
            </a:r>
            <a:r>
              <a:rPr lang="ru-RU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органолептический</a:t>
            </a:r>
            <a:r>
              <a:rPr lang="ru-RU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контроль,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размера</a:t>
            </a:r>
            <a:r>
              <a:rPr lang="ru-RU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отклонения в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массе;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порошков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заводского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химический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92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546" y="1272670"/>
            <a:ext cx="11009745" cy="32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920" marR="285115" indent="450215" algn="just">
              <a:lnSpc>
                <a:spcPct val="300000"/>
              </a:lnSpc>
              <a:spcBef>
                <a:spcPts val="5"/>
              </a:spcBef>
              <a:spcAft>
                <a:spcPts val="0"/>
              </a:spcAft>
              <a:tabLst>
                <a:tab pos="478790" algn="l"/>
              </a:tabLst>
            </a:pP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Лечебно-косметические ЛОСЬОНЫ И ДРУГИЕ СРЕДСТВА С ЖИДКОЙ ДИСПЕРСИОННОЙ СРЕДОЙ. ХАРАКТЕРИСТИКА,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КЛАССИФИКАЦИЯ,</a:t>
            </a:r>
            <a:r>
              <a:rPr lang="ru-RU" sz="2400" cap="all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cap="all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СТАНДАРТИЗАЦИЯ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осьоны - жидкие лекарственные формы, предназначенные для нанесения на кожу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51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036" y="1194092"/>
            <a:ext cx="114623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028700" algn="l"/>
              </a:tabLst>
            </a:pP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занятия: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основе теоретических знаний и практических умений обучающийся должен освоить знания о правилах изготовления лечебно-косметических средств, а знания,  полученные в ходе изучения темы, сформируют профессиональные навыки специалиста, который будет работать в фармацевтической отрасли. </a:t>
            </a:r>
          </a:p>
        </p:txBody>
      </p:sp>
    </p:spTree>
    <p:extLst>
      <p:ext uri="{BB962C8B-B14F-4D97-AF65-F5344CB8AC3E}">
        <p14:creationId xmlns:p14="http://schemas.microsoft.com/office/powerpoint/2010/main" val="38379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667480"/>
            <a:ext cx="10575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ЛЕЧЕБНО-КОСМЕТИЧЕСКИЕ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КРЕМЫ. ХАРАКТЕРИСТИКА, КЛАССИФИКАЦИЯ,</a:t>
            </a:r>
            <a:r>
              <a:rPr lang="ru-RU" sz="2400" cap="all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</a:t>
            </a:r>
            <a:r>
              <a:rPr lang="ru-RU" sz="2400" cap="all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СТАНДАРТИЗАЦИЯ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2763" y="3410635"/>
            <a:ext cx="8566727" cy="2110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ru-RU" sz="2400" u="sng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</a:t>
            </a:r>
            <a:r>
              <a:rPr lang="ru-RU" sz="2400" u="sng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 кремов. Технологическая схема производства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0378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3d65eb2f5910f44ad7b2ba4dd25b5a9d_l-401254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17" y="56744"/>
            <a:ext cx="8224773" cy="68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g/g0hoavilByH5mf68kPbW3uLe1RExVrdcKpCSqF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9090025" cy="68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1227" y="2394589"/>
            <a:ext cx="618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СРЕДСТВА</a:t>
            </a:r>
            <a:r>
              <a:rPr lang="ru-RU" sz="2400" cap="all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cap="all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УХОДА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ВОЛОСАМИ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69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slide.ru/documents_3/fd9503f0807589851f8d079e896ad442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891" y="1397107"/>
            <a:ext cx="8285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ГОСУДАРСТВЕННАЯ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СЕРТИФИКАЦИЯ И РЕГИСТРАЦИЯ</a:t>
            </a:r>
            <a:r>
              <a:rPr lang="ru-RU" sz="2400" cap="all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КОСМЕТИЧЕСКОЙ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6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6" y="240275"/>
            <a:ext cx="103447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4390" algn="ctr">
              <a:spcAft>
                <a:spcPts val="0"/>
              </a:spcAft>
            </a:pPr>
            <a:r>
              <a:rPr lang="ru-RU" sz="2000" b="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Сертификация </a:t>
            </a:r>
            <a:r>
              <a:rPr lang="ru-RU" sz="2000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косметической продукции проводится в соответствии с </a:t>
            </a:r>
            <a:r>
              <a:rPr lang="ru-RU" sz="2000" b="0" u="none" strike="noStrike" kern="0" dirty="0" smtClean="0">
                <a:solidFill>
                  <a:srgbClr val="106B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Постановлением Правительства РФ от 23 декабря 2021 г. N 2425 "Об утверждении единого перечня продукции, подлежащей обязательной сертификации, и единого перечня продукции, подлежащей декларированию соответствия, внесении изменений в постановление Правительства Российской Федерации от 31 декабря 2020 г. N 2467 и признании утратившими силу некоторых актов Правительства Российской Федерации"</a:t>
            </a:r>
            <a:endParaRPr lang="ru-RU" sz="2000" b="1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1200"/>
              </a:spcAft>
            </a:pPr>
            <a:r>
              <a:rPr lang="ru-RU" b="1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1200"/>
              </a:spcAft>
            </a:pPr>
            <a:r>
              <a:rPr lang="ru-RU" b="1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КОЛЛЕГИЯ ЕВРАЗИЙСКОЙ ЭКОНОМИЧЕСКОЙ КОМИССИИ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1200"/>
              </a:spcAft>
            </a:pPr>
            <a:r>
              <a:rPr lang="ru-RU" b="1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РЕШЕНИЕ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1200"/>
              </a:spcAft>
            </a:pPr>
            <a:r>
              <a:rPr lang="ru-RU" b="1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28 сентября 2022 года N 133</a:t>
            </a:r>
            <a:br>
              <a:rPr lang="ru-RU" b="1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b="1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 порядке введения в действие изменений в </a:t>
            </a:r>
            <a:r>
              <a:rPr lang="ru-RU" b="1" u="sng" dirty="0" smtClean="0">
                <a:solidFill>
                  <a:srgbClr val="3451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технический регламент Таможенного союза "О безопасности парфюмерно-косметической продукции" (ТР ТС 009/2011)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u="sng" dirty="0" smtClean="0">
                <a:solidFill>
                  <a:srgbClr val="3B3B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Сертификация парфюмерно-косметической продукции проводится согласно действующему техническому регламенту таможенного союза ТР ТС 009/2011 «О безопасности парфюмерно-косметической продукции», в форме декларирования и государственной регистрации косметической продукции (получения СГР). </a:t>
            </a:r>
            <a:endParaRPr lang="ru-RU" sz="1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034" y="1628017"/>
            <a:ext cx="7823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ПЕРСПЕКТИВЫ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СОВЕРШЕНСТВОВАНИЯ ЛЕЧЕБНО-КОСМЕТИЧЕСКИХ</a:t>
            </a:r>
            <a:r>
              <a:rPr lang="ru-RU" sz="2400" cap="all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46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92" y="427190"/>
            <a:ext cx="591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ассортимента вспомогательных веществ.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3792" y="1101375"/>
            <a:ext cx="3668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технологии.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3792" y="2048232"/>
            <a:ext cx="10652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Изыскание новых безопасных путей введения биологически активных веществ с целью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усиления их действия.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8447" y="3272089"/>
            <a:ext cx="347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упаковки.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8447" y="4343461"/>
            <a:ext cx="555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объективных методов стандартизации.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6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0798" y="353352"/>
            <a:ext cx="5591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работа на занятии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9255" y="1267752"/>
            <a:ext cx="123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32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Рецепты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082" y="1637084"/>
            <a:ext cx="384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32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Лечебно-косметические порошки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5483" y="1637084"/>
            <a:ext cx="378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32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Лосьоны для удаления веснушек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8160" y="2690153"/>
            <a:ext cx="3378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Лечебно-косметические крема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364" y="3567652"/>
            <a:ext cx="11979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Изготовить лекарственное лечебно-косметическое</a:t>
            </a:r>
            <a:endParaRPr lang="ru-RU" sz="2400" dirty="0" smtClean="0"/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средство. Оформить к отпуску. Оформить паспорт письменного контроля.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86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heslide.ru/img/thumbs/92a22781763d0afadd49ce7649dc3f0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196" y="353352"/>
            <a:ext cx="5637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 по тестовым заданиям: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2582" y="1176464"/>
            <a:ext cx="8033814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450" lvl="0">
              <a:lnSpc>
                <a:spcPct val="150000"/>
              </a:lnSpc>
              <a:spcBef>
                <a:spcPts val="365"/>
              </a:spcBef>
              <a:spcAft>
                <a:spcPts val="0"/>
              </a:spcAft>
              <a:buSzPts val="1200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Эпидермис</a:t>
            </a:r>
            <a:r>
              <a:rPr lang="ru-RU" sz="2800" b="1" spc="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обеспечивает:</a:t>
            </a:r>
            <a:r>
              <a:rPr lang="ru-RU" sz="28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44450">
              <a:lnSpc>
                <a:spcPct val="150000"/>
              </a:lnSpc>
              <a:spcBef>
                <a:spcPts val="365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защитные функции кожи;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44450">
              <a:lnSpc>
                <a:spcPct val="150000"/>
              </a:lnSpc>
              <a:spcBef>
                <a:spcPts val="365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регенеративные свойства;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44450">
              <a:lnSpc>
                <a:spcPct val="150000"/>
              </a:lnSpc>
              <a:spcBef>
                <a:spcPts val="365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прочность;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4445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эластичность кожи;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4445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</a:t>
            </a: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задержку</a:t>
            </a:r>
            <a:r>
              <a:rPr lang="ru-RU" sz="2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влаги.</a:t>
            </a:r>
          </a:p>
        </p:txBody>
      </p:sp>
    </p:spTree>
    <p:extLst>
      <p:ext uri="{BB962C8B-B14F-4D97-AF65-F5344CB8AC3E}">
        <p14:creationId xmlns:p14="http://schemas.microsoft.com/office/powerpoint/2010/main" val="20251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8509" y="1022893"/>
            <a:ext cx="1016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003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Дерма</a:t>
            </a:r>
            <a:r>
              <a:rPr lang="ru-RU" sz="28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(собственно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кожа)</a:t>
            </a:r>
            <a:r>
              <a:rPr lang="ru-RU" sz="28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</a:t>
            </a:r>
            <a:r>
              <a:rPr lang="ru-RU" sz="28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8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следующих</a:t>
            </a:r>
            <a:r>
              <a:rPr lang="ru-RU" sz="28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слоев: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шиповидного;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базального;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сетчатого;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сосочкового.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0328" y="1105607"/>
            <a:ext cx="95688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003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Основными</a:t>
            </a:r>
            <a:r>
              <a:rPr lang="ru-RU" sz="2800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функциями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дермы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защита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кожи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травм;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поддержка нормальной формы кожи;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эпидермиса;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задержка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влаги.</a:t>
            </a:r>
          </a:p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30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09" y="1040954"/>
            <a:ext cx="116562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003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Гиподерма</a:t>
            </a:r>
            <a:r>
              <a:rPr lang="ru-RU" sz="2800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(подкожная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жировая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клетчатка)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</a:t>
            </a:r>
            <a:r>
              <a:rPr lang="ru-RU" sz="28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эпидермиса;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нормальную функцию кожи;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подвижность кожи;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задержку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влаги.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5528" y="1151789"/>
            <a:ext cx="8922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003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Спирты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используемые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растворителей,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обладают: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раздражающим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действием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кожу;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меньшей величиной поверхностного натяжения;</a:t>
            </a: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антисептическим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хорошей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растворяющей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способностью.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582" y="837752"/>
            <a:ext cx="113976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5410"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1559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Длительное</a:t>
            </a:r>
            <a:r>
              <a:rPr lang="ru-RU" sz="2400" b="1" spc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sz="2400" b="1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вазелинового</a:t>
            </a:r>
            <a:r>
              <a:rPr lang="ru-RU" sz="2400" b="1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масла</a:t>
            </a:r>
            <a:r>
              <a:rPr lang="ru-RU" sz="2400" b="1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составе</a:t>
            </a:r>
            <a:r>
              <a:rPr lang="ru-RU" sz="2400" b="1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</a:t>
            </a:r>
            <a:r>
              <a:rPr lang="ru-RU" sz="2400" b="1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вызывает: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закупорку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возникновение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угревой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сыпи;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воспаление и покраснение кожи;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пигментацию;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успокаивающее</a:t>
            </a:r>
            <a:r>
              <a:rPr lang="ru-RU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зудоудаляющее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36865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6945" y="997527"/>
            <a:ext cx="84143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5"/>
              </a:spcBef>
              <a:buSzPts val="1200"/>
              <a:tabLst>
                <a:tab pos="300355" algn="l"/>
              </a:tabLs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несколько вариантов ответа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003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</a:t>
            </a:r>
            <a:r>
              <a:rPr lang="ru-RU" sz="28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высыхающим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маслам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оливковое;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касторовое;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льняное;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ореховое;</a:t>
            </a:r>
            <a:r>
              <a:rPr lang="ru-RU" sz="28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2800" b="1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хлопковое;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подсолнечное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18" y="969818"/>
            <a:ext cx="11582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Bef>
                <a:spcPts val="330"/>
              </a:spcBef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003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С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повышения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стабильности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растительных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масел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вводят: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натрия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бензоат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кислоту</a:t>
            </a:r>
            <a:r>
              <a:rPr lang="ru-RU" sz="28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салициловую;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тимол;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кислоту</a:t>
            </a:r>
            <a:r>
              <a:rPr lang="ru-RU" sz="28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борную.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0292" y="1022525"/>
            <a:ext cx="114623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384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В</a:t>
            </a:r>
            <a:r>
              <a:rPr lang="ru-RU" sz="28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полиспирты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стабилизаторов;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увлажнителей;</a:t>
            </a:r>
            <a:r>
              <a:rPr lang="ru-RU" sz="28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эмульгаторов;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  <a:tabLst>
                <a:tab pos="33782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кремов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91" y="422161"/>
            <a:ext cx="11074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Негативно</a:t>
            </a:r>
            <a:r>
              <a:rPr lang="ru-RU" sz="2800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действуют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базальные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клетки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эпидермиса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консерванты:</a:t>
            </a:r>
          </a:p>
          <a:p>
            <a:pPr marL="146685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нипагин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формальдегид;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бронопол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кислота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сорбиновая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9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617" y="797797"/>
            <a:ext cx="9227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920" indent="450215" algn="just">
              <a:lnSpc>
                <a:spcPct val="300000"/>
              </a:lnSpc>
              <a:spcBef>
                <a:spcPts val="5"/>
              </a:spcBef>
              <a:spcAft>
                <a:spcPts val="0"/>
              </a:spcAft>
              <a:tabLst>
                <a:tab pos="1705610" algn="l"/>
              </a:tabLst>
            </a:pPr>
            <a:r>
              <a:rPr lang="ru-RU" sz="2400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Косметология сегодня.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ФИЗИОЛОГИЧЕСКИЕ</a:t>
            </a:r>
            <a:r>
              <a:rPr lang="ru-RU" sz="24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</a:t>
            </a:r>
            <a:r>
              <a:rPr lang="ru-RU" sz="2400" cap="all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КОЖИ.</a:t>
            </a:r>
            <a:r>
              <a:rPr lang="ru-RU" sz="2400" cap="all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КОЖИ,</a:t>
            </a:r>
            <a:r>
              <a:rPr lang="ru-RU" sz="2400" cap="all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</a:t>
            </a:r>
            <a:r>
              <a:rPr lang="ru-RU" sz="2400" cap="all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ЗАБОЛЕВАНИЯ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КОЖИ. ВОЛОСЫ,</a:t>
            </a:r>
            <a:r>
              <a:rPr lang="ru-RU" sz="24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СВОЙСТВА,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СТРОЕНИЕ,</a:t>
            </a:r>
            <a:r>
              <a:rPr lang="ru-RU" sz="2400" cap="all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909" y="930493"/>
            <a:ext cx="101230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Введение</a:t>
            </a:r>
            <a:r>
              <a:rPr lang="ru-RU" sz="2400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консервантов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исключить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условии: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асептических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условиях;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введения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отдушки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антимикробным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свойством;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1439545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специальной (одноразовой) упаковки;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2660015">
              <a:lnSpc>
                <a:spcPct val="150000"/>
              </a:lnSpc>
              <a:spcAft>
                <a:spcPts val="0"/>
              </a:spcAft>
            </a:pP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уменьшения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доступной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оксида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99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1133692"/>
            <a:ext cx="112314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пудр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чаще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крахмал:</a:t>
            </a:r>
          </a:p>
          <a:p>
            <a:pPr marL="337820" marR="2789555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картофельный;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2789555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рисовый;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2789555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кукурузный.</a:t>
            </a:r>
          </a:p>
        </p:txBody>
      </p:sp>
    </p:spTree>
    <p:extLst>
      <p:ext uri="{BB962C8B-B14F-4D97-AF65-F5344CB8AC3E}">
        <p14:creationId xmlns:p14="http://schemas.microsoft.com/office/powerpoint/2010/main" val="6256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2801" y="1091271"/>
            <a:ext cx="11120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13. Тальк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составе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пудр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обеспечивает:</a:t>
            </a:r>
          </a:p>
          <a:p>
            <a:pPr marL="337820" marR="1709420">
              <a:lnSpc>
                <a:spcPct val="15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хорошую сыпучесть;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1709420">
              <a:lnSpc>
                <a:spcPct val="15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скользящий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1709420">
              <a:lnSpc>
                <a:spcPct val="15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подсушивающее действие;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1709420">
              <a:lnSpc>
                <a:spcPct val="15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адсорбирующие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2763" y="851125"/>
            <a:ext cx="8257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14. Антисептическим</a:t>
            </a:r>
            <a:r>
              <a:rPr lang="ru-RU" sz="2400" b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действием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составе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пудр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обладает:</a:t>
            </a:r>
          </a:p>
          <a:p>
            <a:pPr marL="337820" marR="242951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тальк;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2429510">
              <a:lnSpc>
                <a:spcPct val="150000"/>
              </a:lnSpc>
              <a:spcAft>
                <a:spcPts val="0"/>
              </a:spcAft>
            </a:pP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каолин;</a:t>
            </a:r>
          </a:p>
          <a:p>
            <a:pPr marL="337820" marR="242951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цинка оксид;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2429510">
              <a:lnSpc>
                <a:spcPct val="150000"/>
              </a:lnSpc>
              <a:spcAft>
                <a:spcPts val="0"/>
              </a:spcAft>
            </a:pP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крахмал.</a:t>
            </a:r>
          </a:p>
        </p:txBody>
      </p:sp>
    </p:spTree>
    <p:extLst>
      <p:ext uri="{BB962C8B-B14F-4D97-AF65-F5344CB8AC3E}">
        <p14:creationId xmlns:p14="http://schemas.microsoft.com/office/powerpoint/2010/main" val="17890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5600" y="1147712"/>
            <a:ext cx="864523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5"/>
              </a:spcBef>
              <a:buSzPts val="1200"/>
              <a:tabLst>
                <a:tab pos="376555" algn="l"/>
              </a:tabLst>
            </a:pPr>
            <a:r>
              <a:rPr lang="ru-RU" sz="2400" i="1" dirty="0"/>
              <a:t>Выберите один вариант ответа</a:t>
            </a:r>
            <a:endParaRPr lang="ru-RU" sz="2400" dirty="0"/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15. Пудры</a:t>
            </a:r>
            <a:r>
              <a:rPr lang="ru-RU" sz="24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жирной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кожи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содержать: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каолин;</a:t>
            </a:r>
          </a:p>
          <a:p>
            <a:pPr marL="337820">
              <a:lnSpc>
                <a:spcPct val="150000"/>
              </a:lnSpc>
              <a:spcBef>
                <a:spcPts val="33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жировых добавок;</a:t>
            </a: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Bef>
                <a:spcPts val="33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цинка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оксид.</a:t>
            </a:r>
          </a:p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58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199" y="602767"/>
            <a:ext cx="101969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 Перед</a:t>
            </a:r>
            <a:r>
              <a:rPr lang="ru-RU" sz="24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введением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пудр</a:t>
            </a:r>
            <a:r>
              <a:rPr lang="ru-RU" sz="2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подвергают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стерилизации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сухим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жаром: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кислоту борную;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крахмал;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тальк;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белую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глину;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магния карбонат основной;</a:t>
            </a: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магния оксид.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1015" y="1071417"/>
            <a:ext cx="83496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17. Содержание</a:t>
            </a:r>
            <a:r>
              <a:rPr lang="ru-RU" sz="24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крахмала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пудрах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превышать: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5%;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8%;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5163" y="905164"/>
            <a:ext cx="101784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18. Для</a:t>
            </a:r>
            <a:r>
              <a:rPr lang="ru-RU" sz="24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детских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присыпок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характерно: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</a:t>
            </a:r>
            <a:r>
              <a:rPr lang="ru-RU" sz="2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ароматизирующих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красящих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веществ;</a:t>
            </a: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278003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высокая степень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дисперсности;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4013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соблюдение условий асептики с последующей стерилизацией термостабильных веществ;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marR="401320">
              <a:lnSpc>
                <a:spcPct val="150000"/>
              </a:lnSpc>
              <a:spcAft>
                <a:spcPts val="0"/>
              </a:spcAft>
            </a:pPr>
            <a:r>
              <a:rPr lang="ru-RU" sz="2400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адсорбирующих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дезинфицирующих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444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436" y="715130"/>
            <a:ext cx="93194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4527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19. Лосьоны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оказывают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кожу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действие: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противовоспалительное;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стягивающее;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антисептическое;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дезодорирующее.</a:t>
            </a:r>
          </a:p>
          <a:p>
            <a:pPr marL="147320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47320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36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127" y="364148"/>
            <a:ext cx="111021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47320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20. Содержание</a:t>
            </a:r>
            <a:r>
              <a:rPr lang="ru-RU" sz="24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этилового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спирта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лосьонах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превышать: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20%;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40%;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30%.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hzs.ru/wp-content/uploads/9/b/b/9bb12510d0b697c0ae344e2404bb675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8983" y="1047639"/>
            <a:ext cx="10557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21. Лечебно-косметические</a:t>
            </a:r>
            <a:r>
              <a:rPr lang="ru-RU" sz="2400" b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кремы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классифицируют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консистенции;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характеру</a:t>
            </a:r>
            <a:r>
              <a:rPr lang="ru-RU" sz="2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степени дисперсности;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назначению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091" y="1001457"/>
            <a:ext cx="11139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22. Для</a:t>
            </a:r>
            <a:r>
              <a:rPr lang="ru-RU" sz="2400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приготовления</a:t>
            </a:r>
            <a:r>
              <a:rPr lang="ru-RU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</a:t>
            </a:r>
            <a:r>
              <a:rPr lang="ru-RU" sz="24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кремов</a:t>
            </a:r>
            <a:r>
              <a:rPr lang="ru-RU" sz="2400" b="1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жирные;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эмульгирующие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b="1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эмульсионные;</a:t>
            </a:r>
            <a:r>
              <a:rPr lang="ru-RU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400" b="1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нежирные.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2" y="1274411"/>
            <a:ext cx="11517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Bef>
                <a:spcPts val="330"/>
              </a:spcBef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4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7950"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9941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23. Эмульсионные</a:t>
            </a:r>
            <a:r>
              <a:rPr lang="ru-RU" sz="2400" b="1" spc="1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ru-RU" sz="2400" b="1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типа</a:t>
            </a:r>
            <a:r>
              <a:rPr lang="ru-RU" sz="2400" b="1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м/в</a:t>
            </a:r>
            <a:r>
              <a:rPr lang="ru-RU" sz="2400" b="1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2400" b="1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2400" b="1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получены,</a:t>
            </a:r>
            <a:r>
              <a:rPr lang="ru-RU" sz="2400" b="1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z="2400" b="1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</a:t>
            </a:r>
            <a:r>
              <a:rPr lang="ru-RU" sz="2400" b="1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эмульгаторов</a:t>
            </a: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эмульгатор</a:t>
            </a: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мыла щелочных металлов;</a:t>
            </a:r>
            <a:r>
              <a:rPr lang="ru-RU" sz="24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пентол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1209756"/>
            <a:ext cx="1016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24. Содержание</a:t>
            </a:r>
            <a:r>
              <a:rPr lang="ru-RU" sz="28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жидких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кремах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40%;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50%;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70%;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582" y="314012"/>
            <a:ext cx="1161934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3505"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8417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25. Эмульсионные</a:t>
            </a:r>
            <a:r>
              <a:rPr lang="ru-RU" sz="2800" b="1" spc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ru-RU" sz="28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типа</a:t>
            </a:r>
            <a:r>
              <a:rPr lang="ru-RU" sz="2800" b="1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в/м</a:t>
            </a:r>
            <a:r>
              <a:rPr lang="ru-RU" sz="28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2800" b="1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2800" b="1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получены,</a:t>
            </a:r>
            <a:r>
              <a:rPr lang="ru-RU" sz="28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z="28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</a:t>
            </a:r>
            <a:r>
              <a:rPr lang="ru-RU" sz="28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эмульгатора</a:t>
            </a:r>
            <a:r>
              <a:rPr lang="ru-RU" sz="28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пользуют: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пентол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эмульгатор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эмульсионные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воски;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мыла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щелочных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металлов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2655" y="360195"/>
            <a:ext cx="113422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26. В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лечебно-косметических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кремах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нежирных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используются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гели: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желатин-глицериновые;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крахмала;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коллагена;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карбопола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МЦ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-КМЦ;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силиконовые.</a:t>
            </a:r>
          </a:p>
        </p:txBody>
      </p:sp>
    </p:spTree>
    <p:extLst>
      <p:ext uri="{BB962C8B-B14F-4D97-AF65-F5344CB8AC3E}">
        <p14:creationId xmlns:p14="http://schemas.microsoft.com/office/powerpoint/2010/main" val="8394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745" y="1883874"/>
            <a:ext cx="10270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27. Кремы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жирной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кожи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собой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эмульсии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типа: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в/м;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м/в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1089547"/>
            <a:ext cx="10714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28. Кремы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сухой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кожи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собой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эмульсии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типа: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в/м;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м/в.</a:t>
            </a:r>
          </a:p>
        </p:txBody>
      </p:sp>
    </p:spTree>
    <p:extLst>
      <p:ext uri="{BB962C8B-B14F-4D97-AF65-F5344CB8AC3E}">
        <p14:creationId xmlns:p14="http://schemas.microsoft.com/office/powerpoint/2010/main" val="28574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309" y="350981"/>
            <a:ext cx="1178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29.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Гидроактивными</a:t>
            </a:r>
            <a:r>
              <a:rPr lang="ru-RU" sz="2800" b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веществами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увлажняющих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кремах</a:t>
            </a:r>
            <a:r>
              <a:rPr lang="ru-RU" sz="2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кислота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сорбиновая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натрия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лактат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сорбит;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мочевина;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глюкоза;</a:t>
            </a:r>
            <a:r>
              <a:rPr lang="ru-RU" sz="28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фруктоза;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ж)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растворы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минеральных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солей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563" y="637309"/>
            <a:ext cx="11176000" cy="531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15000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35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30. В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фотозащитных</a:t>
            </a:r>
            <a:r>
              <a:rPr lang="ru-RU" sz="28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кремов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вводят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вещества: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парафин;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аэросил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цинка оксид;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ксероформ;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этакридина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лактат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фенилсалицилат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091" y="1138674"/>
            <a:ext cx="9864436" cy="2691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920" marR="179705" indent="450215" algn="just">
              <a:lnSpc>
                <a:spcPct val="300000"/>
              </a:lnSpc>
              <a:spcBef>
                <a:spcPts val="2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КЛАССИФИКАЦИЯ КОСМЕТИЧЕСКИХ СРЕДСТВ; ТРЕБОВАНИЯ, ПРЕДЪЯВЛЯЕМЫЕ</a:t>
            </a:r>
            <a:r>
              <a:rPr lang="ru-RU" sz="20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НИМ.</a:t>
            </a:r>
            <a:r>
              <a:rPr lang="ru-RU" sz="20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ОСЛОЖНЕНИЯ</a:t>
            </a:r>
            <a:r>
              <a:rPr lang="ru-RU" sz="20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0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ИСПОЛЬЗОВАНИИ</a:t>
            </a:r>
            <a:r>
              <a:rPr lang="ru-RU" sz="20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КОСМЕТИЧЕСКИХ</a:t>
            </a:r>
            <a:r>
              <a:rPr lang="ru-RU" sz="2000" cap="all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909" y="531623"/>
            <a:ext cx="85066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>
              <a:lnSpc>
                <a:spcPct val="20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28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вариантов</a:t>
            </a:r>
            <a:r>
              <a:rPr lang="ru-RU" sz="28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37655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31. В</a:t>
            </a:r>
            <a:r>
              <a:rPr lang="ru-RU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отбеливающие</a:t>
            </a:r>
            <a:r>
              <a:rPr lang="ru-RU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кремы</a:t>
            </a:r>
            <a:r>
              <a:rPr lang="ru-RU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вводят:</a:t>
            </a:r>
          </a:p>
          <a:p>
            <a:pPr marL="337820">
              <a:lnSpc>
                <a:spcPct val="20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фенилсалицилат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20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резорцин;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20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кислоту салициловую;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>
              <a:lnSpc>
                <a:spcPct val="200000"/>
              </a:lnSpc>
              <a:spcAft>
                <a:spcPts val="0"/>
              </a:spcAft>
            </a:pPr>
            <a:r>
              <a:rPr lang="ru-RU" sz="28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  <a:r>
              <a:rPr lang="ru-RU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кислоту</a:t>
            </a:r>
            <a:r>
              <a:rPr lang="ru-RU" sz="28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молочную.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945" y="1052945"/>
            <a:ext cx="8444941" cy="2112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ru-RU" sz="2400" dirty="0" smtClean="0"/>
              <a:t>Подготовиться к следующему практическому занятию по теме:</a:t>
            </a:r>
          </a:p>
          <a:p>
            <a:pPr algn="ctr">
              <a:lnSpc>
                <a:spcPct val="300000"/>
              </a:lnSpc>
            </a:pPr>
            <a:r>
              <a:rPr lang="ru-RU" sz="2400" dirty="0" smtClean="0"/>
              <a:t>«Технология производства препаратов </a:t>
            </a:r>
            <a:r>
              <a:rPr lang="ru-RU" sz="2400" dirty="0" err="1" smtClean="0"/>
              <a:t>нормофлоры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1777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435" y="2438400"/>
            <a:ext cx="591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117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0.slide-share.ru/s_slide/d52cb0071ebfad24797ee8b704d9be7f/5db99846-de8e-4b57-b0be-6f2aafa92c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esent5.com/presentation/18377067_222487854/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31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82" y="1947151"/>
            <a:ext cx="11351491" cy="21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920" indent="450215" algn="ctr">
              <a:lnSpc>
                <a:spcPct val="300000"/>
              </a:lnSpc>
              <a:spcBef>
                <a:spcPts val="25"/>
              </a:spcBef>
              <a:spcAft>
                <a:spcPts val="0"/>
              </a:spcAft>
              <a:tabLst>
                <a:tab pos="611505" algn="l"/>
              </a:tabLst>
            </a:pP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БИОЛОГИЧЕСКИ</a:t>
            </a:r>
            <a:r>
              <a:rPr lang="ru-RU" sz="2400" cap="all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АКТИВНЫЕ</a:t>
            </a:r>
            <a:r>
              <a:rPr lang="ru-RU" sz="2400" cap="all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ВЕЩЕСТВА,</a:t>
            </a:r>
            <a:r>
              <a:rPr lang="ru-RU" sz="2400" cap="all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ВОЗДЕЙСТВУЮЩИЕ</a:t>
            </a:r>
            <a:r>
              <a:rPr lang="ru-RU" sz="2400" cap="all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cap="all" spc="-1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indent="450215" algn="ctr">
              <a:lnSpc>
                <a:spcPct val="300000"/>
              </a:lnSpc>
              <a:spcBef>
                <a:spcPts val="25"/>
              </a:spcBef>
              <a:spcAft>
                <a:spcPts val="0"/>
              </a:spcAft>
              <a:tabLst>
                <a:tab pos="611505" algn="l"/>
              </a:tabLst>
            </a:pP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cap="all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КОЖУ.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472</TotalTime>
  <Words>1422</Words>
  <Application>Microsoft Office PowerPoint</Application>
  <PresentationFormat>Широкоэкранный</PresentationFormat>
  <Paragraphs>278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Calibri</vt:lpstr>
      <vt:lpstr>Corbel</vt:lpstr>
      <vt:lpstr>Times New Roman</vt:lpstr>
      <vt:lpstr>Базис</vt:lpstr>
      <vt:lpstr>Практическое занятие  тема занятия: «ТЕХНОЛОГИЯ ЛЕЧЕБНО-КОСМЕТИЧЕСКИХ СРЕДСТВ»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  тема занятия: «ТЕХНОЛОГИЯ ЛЕЧЕБНО-КОСМЕТИЧЕСКИХ СРЕДСТВ» </dc:title>
  <dc:creator>PC</dc:creator>
  <cp:lastModifiedBy>PC</cp:lastModifiedBy>
  <cp:revision>95</cp:revision>
  <dcterms:created xsi:type="dcterms:W3CDTF">2022-11-16T11:24:41Z</dcterms:created>
  <dcterms:modified xsi:type="dcterms:W3CDTF">2022-11-17T11:07:14Z</dcterms:modified>
</cp:coreProperties>
</file>