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1"/>
  </p:notesMasterIdLst>
  <p:sldIdLst>
    <p:sldId id="256" r:id="rId3"/>
    <p:sldId id="274" r:id="rId4"/>
    <p:sldId id="275" r:id="rId5"/>
    <p:sldId id="276" r:id="rId6"/>
    <p:sldId id="277" r:id="rId7"/>
    <p:sldId id="278" r:id="rId8"/>
    <p:sldId id="280" r:id="rId9"/>
    <p:sldId id="257" r:id="rId10"/>
    <p:sldId id="258" r:id="rId11"/>
    <p:sldId id="260" r:id="rId12"/>
    <p:sldId id="261" r:id="rId13"/>
    <p:sldId id="281" r:id="rId14"/>
    <p:sldId id="264" r:id="rId15"/>
    <p:sldId id="282" r:id="rId16"/>
    <p:sldId id="266" r:id="rId17"/>
    <p:sldId id="272" r:id="rId18"/>
    <p:sldId id="273" r:id="rId19"/>
    <p:sldId id="283" r:id="rId2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327940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8375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4810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0818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7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7700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0863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5042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67215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183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560"/>
              </a:spcBef>
              <a:spcAft>
                <a:spcPts val="0"/>
              </a:spcAft>
              <a:buSzPts val="2100"/>
              <a:buFont typeface="Noto Sans Symbols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360"/>
              </a:spcBef>
              <a:spcAft>
                <a:spcPts val="0"/>
              </a:spcAft>
              <a:buSzPts val="135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44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body" idx="1"/>
          </p:nvPr>
        </p:nvSpPr>
        <p:spPr>
          <a:xfrm rot="5400000">
            <a:off x="2822575" y="377825"/>
            <a:ext cx="3724275" cy="769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–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20039" algn="l">
              <a:spcBef>
                <a:spcPts val="360"/>
              </a:spcBef>
              <a:spcAft>
                <a:spcPts val="0"/>
              </a:spcAft>
              <a:buSzPts val="1440"/>
              <a:buChar char="–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5pPr>
            <a:lvl6pPr marL="2743200" lvl="5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6pPr>
            <a:lvl7pPr marL="3200400" lvl="6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7pPr>
            <a:lvl8pPr marL="3657600" lvl="7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8pPr>
            <a:lvl9pPr marL="4114800" lvl="8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>
            <a:spLocks noGrp="1"/>
          </p:cNvSpPr>
          <p:nvPr>
            <p:ph type="title"/>
          </p:nvPr>
        </p:nvSpPr>
        <p:spPr>
          <a:xfrm>
            <a:off x="6705600" y="762000"/>
            <a:ext cx="1981200" cy="5324475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95" name="Google Shape;95;p13"/>
          <p:cNvSpPr txBox="1"/>
          <p:nvPr/>
        </p:nvSpPr>
        <p:spPr>
          <a:xfrm rot="5400000">
            <a:off x="5061119" y="2460794"/>
            <a:ext cx="5270161" cy="1926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Образец заголовка</a:t>
            </a:r>
            <a:endParaRPr sz="36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3"/>
          <p:cNvSpPr txBox="1">
            <a:spLocks noGrp="1"/>
          </p:cNvSpPr>
          <p:nvPr>
            <p:ph type="body" idx="1"/>
          </p:nvPr>
        </p:nvSpPr>
        <p:spPr>
          <a:xfrm rot="5400000">
            <a:off x="995363" y="528637"/>
            <a:ext cx="5324475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–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20039" algn="l">
              <a:spcBef>
                <a:spcPts val="360"/>
              </a:spcBef>
              <a:spcAft>
                <a:spcPts val="0"/>
              </a:spcAft>
              <a:buSzPts val="1440"/>
              <a:buChar char="–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5pPr>
            <a:lvl6pPr marL="2743200" lvl="5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6pPr>
            <a:lvl7pPr marL="3200400" lvl="6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7pPr>
            <a:lvl8pPr marL="3657600" lvl="7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8pPr>
            <a:lvl9pPr marL="4114800" lvl="8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3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–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20039" algn="l">
              <a:spcBef>
                <a:spcPts val="360"/>
              </a:spcBef>
              <a:spcAft>
                <a:spcPts val="0"/>
              </a:spcAft>
              <a:buSzPts val="1440"/>
              <a:buChar char="–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5pPr>
            <a:lvl6pPr marL="2743200" lvl="5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6pPr>
            <a:lvl7pPr marL="3200400" lvl="6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7pPr>
            <a:lvl8pPr marL="3657600" lvl="7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8pPr>
            <a:lvl9pPr marL="4114800" lvl="8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35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12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3770313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●"/>
              <a:defRPr sz="2800"/>
            </a:lvl1pPr>
            <a:lvl2pPr marL="914400" lvl="1" indent="-342900" algn="l">
              <a:spcBef>
                <a:spcPts val="480"/>
              </a:spcBef>
              <a:spcAft>
                <a:spcPts val="0"/>
              </a:spcAft>
              <a:buSzPts val="1800"/>
              <a:buFont typeface="Arial"/>
              <a:buChar char="–"/>
              <a:defRPr sz="2400"/>
            </a:lvl2pPr>
            <a:lvl3pPr marL="1371600" lvl="2" indent="-323850" algn="l">
              <a:spcBef>
                <a:spcPts val="400"/>
              </a:spcBef>
              <a:spcAft>
                <a:spcPts val="0"/>
              </a:spcAft>
              <a:buSzPts val="1500"/>
              <a:buChar char="●"/>
              <a:defRPr sz="2000"/>
            </a:lvl3pPr>
            <a:lvl4pPr marL="1828800" lvl="3" indent="-320039" algn="l">
              <a:spcBef>
                <a:spcPts val="360"/>
              </a:spcBef>
              <a:spcAft>
                <a:spcPts val="0"/>
              </a:spcAft>
              <a:buSzPts val="1440"/>
              <a:buFont typeface="Arial"/>
              <a:buChar char="–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5pPr>
            <a:lvl6pPr marL="2743200" lvl="5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6pPr>
            <a:lvl7pPr marL="3200400" lvl="6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7pPr>
            <a:lvl8pPr marL="3657600" lvl="7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8pPr>
            <a:lvl9pPr marL="4114800" lvl="8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2"/>
          </p:nvPr>
        </p:nvSpPr>
        <p:spPr>
          <a:xfrm>
            <a:off x="4760913" y="2362200"/>
            <a:ext cx="3770312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61950" algn="l">
              <a:spcBef>
                <a:spcPts val="560"/>
              </a:spcBef>
              <a:spcAft>
                <a:spcPts val="0"/>
              </a:spcAft>
              <a:buSzPts val="2100"/>
              <a:buChar char="●"/>
              <a:defRPr sz="2800"/>
            </a:lvl1pPr>
            <a:lvl2pPr marL="914400" lvl="1" indent="-342900" algn="l">
              <a:spcBef>
                <a:spcPts val="480"/>
              </a:spcBef>
              <a:spcAft>
                <a:spcPts val="0"/>
              </a:spcAft>
              <a:buSzPts val="1800"/>
              <a:buFont typeface="Arial"/>
              <a:buChar char="–"/>
              <a:defRPr sz="2400"/>
            </a:lvl2pPr>
            <a:lvl3pPr marL="1371600" lvl="2" indent="-323850" algn="l">
              <a:spcBef>
                <a:spcPts val="400"/>
              </a:spcBef>
              <a:spcAft>
                <a:spcPts val="0"/>
              </a:spcAft>
              <a:buSzPts val="1500"/>
              <a:buChar char="●"/>
              <a:defRPr sz="2000"/>
            </a:lvl3pPr>
            <a:lvl4pPr marL="1828800" lvl="3" indent="-320039" algn="l">
              <a:spcBef>
                <a:spcPts val="360"/>
              </a:spcBef>
              <a:spcAft>
                <a:spcPts val="0"/>
              </a:spcAft>
              <a:buSzPts val="1440"/>
              <a:buFont typeface="Arial"/>
              <a:buChar char="–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5pPr>
            <a:lvl6pPr marL="2743200" lvl="5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6pPr>
            <a:lvl7pPr marL="3200400" lvl="6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7pPr>
            <a:lvl8pPr marL="3657600" lvl="7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8pPr>
            <a:lvl9pPr marL="4114800" lvl="8" indent="-302895" algn="l">
              <a:spcBef>
                <a:spcPts val="360"/>
              </a:spcBef>
              <a:spcAft>
                <a:spcPts val="0"/>
              </a:spcAft>
              <a:buSzPts val="1170"/>
              <a:buChar char="●"/>
              <a:defRPr sz="1800"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6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8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●"/>
              <a:defRPr sz="2400"/>
            </a:lvl1pPr>
            <a:lvl2pPr marL="914400" lvl="1" indent="-323850" algn="l">
              <a:spcBef>
                <a:spcPts val="400"/>
              </a:spcBef>
              <a:spcAft>
                <a:spcPts val="0"/>
              </a:spcAft>
              <a:buSzPts val="1500"/>
              <a:buFont typeface="Arial"/>
              <a:buChar char="–"/>
              <a:defRPr sz="2000"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 sz="1800"/>
            </a:lvl3pPr>
            <a:lvl4pPr marL="1828800" lvl="3" indent="-309880" algn="l">
              <a:spcBef>
                <a:spcPts val="320"/>
              </a:spcBef>
              <a:spcAft>
                <a:spcPts val="0"/>
              </a:spcAft>
              <a:buSzPts val="1280"/>
              <a:buFont typeface="Arial"/>
              <a:buChar char="–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5pPr>
            <a:lvl6pPr marL="2743200" lvl="5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6pPr>
            <a:lvl7pPr marL="3200400" lvl="6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7pPr>
            <a:lvl8pPr marL="3657600" lvl="7" indent="-294640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8pPr>
            <a:lvl9pPr marL="4114800" lvl="8" indent="-294640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8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480"/>
              </a:spcBef>
              <a:spcAft>
                <a:spcPts val="0"/>
              </a:spcAft>
              <a:buSzPts val="1800"/>
              <a:buChar char="●"/>
              <a:defRPr sz="2400"/>
            </a:lvl1pPr>
            <a:lvl2pPr marL="914400" lvl="1" indent="-323850" algn="l">
              <a:spcBef>
                <a:spcPts val="400"/>
              </a:spcBef>
              <a:spcAft>
                <a:spcPts val="0"/>
              </a:spcAft>
              <a:buSzPts val="1500"/>
              <a:buFont typeface="Arial"/>
              <a:buChar char="–"/>
              <a:defRPr sz="2000"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 sz="1800"/>
            </a:lvl3pPr>
            <a:lvl4pPr marL="1828800" lvl="3" indent="-309880" algn="l">
              <a:spcBef>
                <a:spcPts val="320"/>
              </a:spcBef>
              <a:spcAft>
                <a:spcPts val="0"/>
              </a:spcAft>
              <a:buSzPts val="1280"/>
              <a:buFont typeface="Arial"/>
              <a:buChar char="–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5pPr>
            <a:lvl6pPr marL="2743200" lvl="5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6pPr>
            <a:lvl7pPr marL="3200400" lvl="6" indent="-294639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7pPr>
            <a:lvl8pPr marL="3657600" lvl="7" indent="-294640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8pPr>
            <a:lvl9pPr marL="4114800" lvl="8" indent="-294640" algn="l">
              <a:spcBef>
                <a:spcPts val="320"/>
              </a:spcBef>
              <a:spcAft>
                <a:spcPts val="0"/>
              </a:spcAft>
              <a:buSzPts val="1040"/>
              <a:buChar char="●"/>
              <a:defRPr sz="1600"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8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640"/>
              </a:spcBef>
              <a:spcAft>
                <a:spcPts val="0"/>
              </a:spcAft>
              <a:buSzPts val="2400"/>
              <a:buChar char="●"/>
              <a:defRPr sz="3200"/>
            </a:lvl1pPr>
            <a:lvl2pPr marL="914400" lvl="1" indent="-361950" algn="l">
              <a:spcBef>
                <a:spcPts val="560"/>
              </a:spcBef>
              <a:spcAft>
                <a:spcPts val="0"/>
              </a:spcAft>
              <a:buSzPts val="2100"/>
              <a:buFont typeface="Arial"/>
              <a:buChar char="–"/>
              <a:defRPr sz="2800"/>
            </a:lvl2pPr>
            <a:lvl3pPr marL="1371600" lvl="2" indent="-342900" algn="l">
              <a:spcBef>
                <a:spcPts val="480"/>
              </a:spcBef>
              <a:spcAft>
                <a:spcPts val="0"/>
              </a:spcAft>
              <a:buSzPts val="1800"/>
              <a:buChar char="●"/>
              <a:defRPr sz="2400"/>
            </a:lvl3pPr>
            <a:lvl4pPr marL="1828800" lvl="3" indent="-330200" algn="l">
              <a:spcBef>
                <a:spcPts val="400"/>
              </a:spcBef>
              <a:spcAft>
                <a:spcPts val="0"/>
              </a:spcAft>
              <a:buSzPts val="1600"/>
              <a:buFont typeface="Arial"/>
              <a:buChar char="–"/>
              <a:defRPr sz="2000"/>
            </a:lvl4pPr>
            <a:lvl5pPr marL="2286000" lvl="4" indent="-311150" algn="l">
              <a:spcBef>
                <a:spcPts val="400"/>
              </a:spcBef>
              <a:spcAft>
                <a:spcPts val="0"/>
              </a:spcAft>
              <a:buSzPts val="1300"/>
              <a:buChar char="●"/>
              <a:defRPr sz="2000"/>
            </a:lvl5pPr>
            <a:lvl6pPr marL="2743200" lvl="5" indent="-311150" algn="l">
              <a:spcBef>
                <a:spcPts val="400"/>
              </a:spcBef>
              <a:spcAft>
                <a:spcPts val="0"/>
              </a:spcAft>
              <a:buSzPts val="1300"/>
              <a:buChar char="●"/>
              <a:defRPr sz="2000"/>
            </a:lvl6pPr>
            <a:lvl7pPr marL="3200400" lvl="6" indent="-311150" algn="l">
              <a:spcBef>
                <a:spcPts val="400"/>
              </a:spcBef>
              <a:spcAft>
                <a:spcPts val="0"/>
              </a:spcAft>
              <a:buSzPts val="1300"/>
              <a:buChar char="●"/>
              <a:defRPr sz="2000"/>
            </a:lvl7pPr>
            <a:lvl8pPr marL="3657600" lvl="7" indent="-311150" algn="l">
              <a:spcBef>
                <a:spcPts val="400"/>
              </a:spcBef>
              <a:spcAft>
                <a:spcPts val="0"/>
              </a:spcAft>
              <a:buSzPts val="1300"/>
              <a:buChar char="●"/>
              <a:defRPr sz="2000"/>
            </a:lvl8pPr>
            <a:lvl9pPr marL="4114800" lvl="8" indent="-311150" algn="l">
              <a:spcBef>
                <a:spcPts val="400"/>
              </a:spcBef>
              <a:spcAft>
                <a:spcPts val="0"/>
              </a:spcAft>
              <a:buSzPts val="1300"/>
              <a:buChar char="●"/>
              <a:defRPr sz="2000"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9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72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9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72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" name="Google Shape;7;p1"/>
            <p:cNvSpPr txBox="1"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108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oogle Shape;9;p1"/>
          <p:cNvGrpSpPr/>
          <p:nvPr/>
        </p:nvGrpSpPr>
        <p:grpSpPr>
          <a:xfrm>
            <a:off x="3632200" y="4889500"/>
            <a:ext cx="4876800" cy="319087"/>
            <a:chOff x="2288" y="3080"/>
            <a:chExt cx="3072" cy="201"/>
          </a:xfrm>
        </p:grpSpPr>
        <p:sp>
          <p:nvSpPr>
            <p:cNvPr id="10" name="Google Shape;10;p1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" name="Google Shape;12;p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1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Char char="●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1"/>
          <p:cNvSpPr txBox="1">
            <a:spLocks noGrp="1"/>
          </p:cNvSpPr>
          <p:nvPr>
            <p:ph type="sldNum" idx="12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 b="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24;p3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5" name="Google Shape;25;p3"/>
            <p:cNvGrpSpPr/>
            <p:nvPr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26" name="Google Shape;26;p3"/>
              <p:cNvSpPr txBox="1"/>
              <p:nvPr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27;p3"/>
              <p:cNvSpPr/>
              <p:nvPr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rect l="l" t="t" r="r" b="b"/>
                <a:pathLst>
                  <a:path w="1728" h="735" extrusionOk="0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" name="Google Shape;28;p3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29" name="Google Shape;29;p3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1" name="Google Shape;31;p3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1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Char char="●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003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2895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70"/>
              <a:buFont typeface="Noto Sans Symbols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5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3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7" cy="47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sldNum" idx="12"/>
          </p:nvPr>
        </p:nvSpPr>
        <p:spPr>
          <a:xfrm>
            <a:off x="84137" y="6242050"/>
            <a:ext cx="587375" cy="48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  <a:defRPr sz="26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 b="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>
            <a:spLocks noGrp="1"/>
          </p:cNvSpPr>
          <p:nvPr>
            <p:ph type="title" idx="4294967295"/>
          </p:nvPr>
        </p:nvSpPr>
        <p:spPr>
          <a:xfrm>
            <a:off x="4743702" y="2309575"/>
            <a:ext cx="4253305" cy="2568277"/>
          </a:xfrm>
          <a:prstGeom prst="roundRect">
            <a:avLst>
              <a:gd name="adj" fmla="val 1080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Тема: «Создание </a:t>
            </a:r>
            <a:r>
              <a:rPr lang="ru-RU" sz="2000" dirty="0">
                <a:solidFill>
                  <a:schemeClr val="tx1"/>
                </a:solidFill>
              </a:rPr>
              <a:t>условий для эффективных коммуникаций обучающихся и преподавателей в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Северо-Осетинском медицинском </a:t>
            </a:r>
            <a:r>
              <a:rPr lang="ru-RU" sz="2000" dirty="0" smtClean="0">
                <a:solidFill>
                  <a:schemeClr val="tx1"/>
                </a:solidFill>
              </a:rPr>
              <a:t>колледже»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105" name="Google Shape;105;p14"/>
          <p:cNvSpPr txBox="1">
            <a:spLocks noGrp="1"/>
          </p:cNvSpPr>
          <p:nvPr>
            <p:ph type="body" idx="4294967295"/>
          </p:nvPr>
        </p:nvSpPr>
        <p:spPr>
          <a:xfrm>
            <a:off x="4535787" y="369720"/>
            <a:ext cx="4358930" cy="754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None/>
            </a:pPr>
            <a:r>
              <a:rPr lang="ru-RU" sz="2000" b="1" i="0" u="none" strike="noStrike" cap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ГБПОУ «Северо-Осетинский медицинский колледж»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None/>
            </a:pPr>
            <a:r>
              <a:rPr lang="ru-RU" sz="2000" b="1" i="0" u="none" strike="noStrike" cap="none" dirty="0" smtClean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МЗ РСО-Алания</a:t>
            </a:r>
            <a:endParaRPr sz="2000" b="1" i="0" u="none" strike="noStrike" cap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3473" y="5391410"/>
            <a:ext cx="1928388" cy="1343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20180208_15115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4" y="254081"/>
            <a:ext cx="1079484" cy="98574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69133" y="1239828"/>
            <a:ext cx="69259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Доклад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на педагогический совет 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833" y="5298541"/>
            <a:ext cx="2643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Подготовила:</a:t>
            </a:r>
          </a:p>
          <a:p>
            <a:r>
              <a:rPr lang="ru-RU" sz="1800" b="1" dirty="0" smtClean="0"/>
              <a:t>Заведующая ЦИО</a:t>
            </a:r>
          </a:p>
          <a:p>
            <a:r>
              <a:rPr lang="ru-RU" sz="1800" b="1" dirty="0" smtClean="0"/>
              <a:t>Бучнева И.П.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>
            <a:spLocks noGrp="1"/>
          </p:cNvSpPr>
          <p:nvPr>
            <p:ph type="body" idx="1"/>
          </p:nvPr>
        </p:nvSpPr>
        <p:spPr>
          <a:xfrm>
            <a:off x="827087" y="23495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endParaRPr sz="3200" b="0" i="0" u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rPr lang="en-US" sz="3200" b="1" i="0" u="none" dirty="0" err="1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Общение</a:t>
            </a:r>
            <a:r>
              <a:rPr lang="en-US" sz="3200" b="1" i="0" u="none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200" b="1" i="0" u="none" dirty="0">
              <a:solidFill>
                <a:schemeClr val="bg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является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важным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условием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выявления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раскрытия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лучших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сторон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студента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формирования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сознания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самосознания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личности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ее</a:t>
            </a:r>
            <a:r>
              <a:rPr lang="en-US" sz="32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развития</a:t>
            </a: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62" y="153907"/>
            <a:ext cx="4237023" cy="3177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4567" y="1397440"/>
            <a:ext cx="7892437" cy="785011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Стили педагогического </a:t>
            </a:r>
            <a:r>
              <a:rPr lang="ru-RU" dirty="0"/>
              <a:t>общения:</a:t>
            </a:r>
            <a:br>
              <a:rPr lang="ru-RU" dirty="0"/>
            </a:br>
            <a:endParaRPr lang="ru-RU" dirty="0"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2091350" y="2362200"/>
            <a:ext cx="643987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42913" indent="-300038">
              <a:buFont typeface="+mj-lt"/>
              <a:buAutoNum type="arabicPeriod"/>
            </a:pPr>
            <a:r>
              <a:rPr lang="ru-RU" sz="2000" dirty="0" smtClean="0"/>
              <a:t>Общение </a:t>
            </a:r>
            <a:r>
              <a:rPr lang="ru-RU" sz="2000" dirty="0"/>
              <a:t>на основе высоких профессиональных установок педагога, его отношения к педагогической деятельности в целом. О таких говорят: "За ним дети (студенты) буквально по пятам ходят!" </a:t>
            </a:r>
          </a:p>
          <a:p>
            <a:pPr marL="485775" indent="-342900">
              <a:buFont typeface="+mj-lt"/>
              <a:buAutoNum type="arabicPeriod"/>
            </a:pPr>
            <a:r>
              <a:rPr lang="ru-RU" sz="2000" dirty="0" smtClean="0"/>
              <a:t>Общение </a:t>
            </a:r>
            <a:r>
              <a:rPr lang="ru-RU" sz="2000" dirty="0"/>
              <a:t>на основе дружеского расположения. </a:t>
            </a:r>
            <a:endParaRPr lang="ru-RU" sz="2000" dirty="0" smtClean="0"/>
          </a:p>
          <a:p>
            <a:pPr marL="485775" indent="-342900">
              <a:buFont typeface="+mj-lt"/>
              <a:buAutoNum type="arabicPeriod"/>
            </a:pPr>
            <a:r>
              <a:rPr lang="ru-RU" sz="2000" dirty="0" smtClean="0"/>
              <a:t>Общение-дистанция.</a:t>
            </a:r>
          </a:p>
          <a:p>
            <a:pPr marL="485775" indent="-342900">
              <a:buFont typeface="+mj-lt"/>
              <a:buAutoNum type="arabicPeriod"/>
            </a:pPr>
            <a:r>
              <a:rPr lang="ru-RU" sz="2000" dirty="0" smtClean="0"/>
              <a:t>Общение-устрашение </a:t>
            </a:r>
            <a:r>
              <a:rPr lang="ru-RU" sz="2000" dirty="0"/>
              <a:t>– негативная форма общения, антигуманная, вскрывающая педагогическую несостоятельность прибегающего к нему преподавателя.</a:t>
            </a:r>
          </a:p>
          <a:p>
            <a:pPr marL="485775" indent="-342900">
              <a:buFont typeface="+mj-lt"/>
              <a:buAutoNum type="arabicPeriod"/>
            </a:pPr>
            <a:r>
              <a:rPr lang="ru-RU" sz="2000" dirty="0" smtClean="0"/>
              <a:t>Общение-заигрывание.</a:t>
            </a:r>
            <a:endParaRPr lang="ru-RU" sz="2000"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6" y="3023858"/>
            <a:ext cx="2178098" cy="2557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222" y="866995"/>
            <a:ext cx="7772400" cy="789789"/>
          </a:xfrm>
        </p:spPr>
        <p:txBody>
          <a:bodyPr/>
          <a:lstStyle/>
          <a:p>
            <a:r>
              <a:rPr lang="ru-RU" dirty="0" smtClean="0"/>
              <a:t>Типы установки педагога: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6222" y="4386955"/>
            <a:ext cx="7772400" cy="2787916"/>
          </a:xfrm>
        </p:spPr>
        <p:txBody>
          <a:bodyPr/>
          <a:lstStyle/>
          <a:p>
            <a:r>
              <a:rPr lang="ru-RU" sz="1800" dirty="0" smtClean="0"/>
              <a:t>. 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/>
                </a:solidFill>
              </a:rPr>
              <a:t>Негативная установка:</a:t>
            </a:r>
            <a:r>
              <a:rPr lang="ru-RU" sz="1800" dirty="0" smtClean="0"/>
              <a:t> </a:t>
            </a:r>
            <a:r>
              <a:rPr lang="ru-RU" sz="1800" dirty="0"/>
              <a:t>преподаватель дает "плохому" студенту меньше времени на ответ, чем "хорошему"; не использует наводящие вопросы и подсказки, при неверном ответе спешит переадресовать вопрос другому студенту или отвечает сам; </a:t>
            </a:r>
            <a:r>
              <a:rPr lang="ru-RU" sz="1800" dirty="0" smtClean="0"/>
              <a:t>не </a:t>
            </a:r>
            <a:r>
              <a:rPr lang="ru-RU" sz="1800" dirty="0"/>
              <a:t>реагирует на удачное действие студента и не замечает его </a:t>
            </a:r>
            <a:r>
              <a:rPr lang="ru-RU" sz="1800" dirty="0" smtClean="0"/>
              <a:t>успехов.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/>
                </a:solidFill>
              </a:rPr>
              <a:t>Позитивная установка: </a:t>
            </a:r>
            <a:r>
              <a:rPr lang="ru-RU" sz="1800" dirty="0" smtClean="0"/>
              <a:t>дольше </a:t>
            </a:r>
            <a:r>
              <a:rPr lang="ru-RU" sz="1800" dirty="0"/>
              <a:t>ждет ответа на вопрос; при затруднении задает наводящие вопросы, поощряет улыбкой, взглядом; при неверном ответе не спешит с оценкой, а старается подкорректировать его; чаще обращается к студенту взглядом в ходе занятия и т. п.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/>
                </a:solidFill>
              </a:rPr>
              <a:t>Демократический стиль: </a:t>
            </a:r>
            <a:r>
              <a:rPr lang="ru-RU" sz="1800" dirty="0" smtClean="0"/>
              <a:t>преподаватель </a:t>
            </a:r>
            <a:r>
              <a:rPr lang="ru-RU" sz="1800" dirty="0"/>
              <a:t>учитывает индивидуальные особенности студентов, их личный опыт, специфику их потребностей и </a:t>
            </a:r>
            <a:r>
              <a:rPr lang="ru-RU" sz="1800" dirty="0" smtClean="0"/>
              <a:t>возможностей; осознанно </a:t>
            </a:r>
            <a:r>
              <a:rPr lang="ru-RU" sz="1800" dirty="0"/>
              <a:t>ставит задачи перед студентами, не проявляет негативных установок, объективен в оценках, разносторонен и инициативен в контактах. 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521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>
            <a:spLocks noGrp="1"/>
          </p:cNvSpPr>
          <p:nvPr>
            <p:ph type="body" idx="1"/>
          </p:nvPr>
        </p:nvSpPr>
        <p:spPr>
          <a:xfrm>
            <a:off x="838200" y="1052512"/>
            <a:ext cx="7693025" cy="5033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32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endParaRPr sz="32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endParaRPr sz="32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Преподавателю необходимо формировать высокий уровень педагогического мастерства, профессиональной педагогической компетентности, основной составляющей которой и является </a:t>
            </a:r>
            <a:r>
              <a:rPr lang="en-US" sz="32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педагогическое общение</a:t>
            </a: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688" y="441482"/>
            <a:ext cx="7772400" cy="1362075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Привлечение студентов к мероприятиям: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688" y="3698892"/>
            <a:ext cx="7772400" cy="3249643"/>
          </a:xfrm>
        </p:spPr>
        <p:txBody>
          <a:bodyPr/>
          <a:lstStyle/>
          <a:p>
            <a:pPr marL="571500" lvl="0" indent="-342900"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571500" lvl="0" indent="-342900">
              <a:buFont typeface="Wingdings" panose="05000000000000000000" pitchFamily="2" charset="2"/>
              <a:buChar char="ü"/>
            </a:pPr>
            <a:endParaRPr lang="ru-RU" dirty="0"/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 smtClean="0"/>
              <a:t>Подготовка материалов </a:t>
            </a:r>
            <a:r>
              <a:rPr lang="ru-RU" dirty="0"/>
              <a:t>к классным часам;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/>
              <a:t>Проведение организационно-воспитательных мероприятий;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/>
              <a:t>Организация конкурсов профессионального мастерства;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/>
              <a:t>Организация инструктажа студентов перед выходом на производственную практику;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/>
              <a:t>Проведение бесед со студентами («Медицинский работник-организатор общения с пациентом», «Умение общаться – залог успеха в современном обществе» и т.д.);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dirty="0"/>
              <a:t>Разработка заданий к производственной практике, ведение дневников, </a:t>
            </a:r>
            <a:r>
              <a:rPr lang="ru-RU" dirty="0" err="1"/>
              <a:t>санбюллетеней</a:t>
            </a:r>
            <a:r>
              <a:rPr lang="ru-RU" dirty="0"/>
              <a:t>, оформление мультимедийных презентаций, анкетирование и т.д</a:t>
            </a:r>
            <a:r>
              <a:rPr lang="ru-RU" dirty="0" smtClean="0"/>
              <a:t>.).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27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imes New Roman"/>
              <a:buNone/>
            </a:pPr>
            <a:r>
              <a:rPr lang="en-US" sz="32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Коммуникативная компетентность педагога </a:t>
            </a:r>
            <a:endParaRPr/>
          </a:p>
        </p:txBody>
      </p:sp>
      <p:sp>
        <p:nvSpPr>
          <p:cNvPr id="164" name="Google Shape;164;p24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уважение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внимательность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собеседнику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устанавливать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контакт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слушать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слышать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эмпатия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чувство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сопереживания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адекватно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выражать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собственную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позицию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готовность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разрешать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межличностные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проблемы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работать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команде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владение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коммуникативными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умениями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4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навыками</a:t>
            </a:r>
            <a:r>
              <a:rPr lang="en-US" sz="24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>
            <a:spLocks noGrp="1"/>
          </p:cNvSpPr>
          <p:nvPr>
            <p:ph type="title"/>
          </p:nvPr>
        </p:nvSpPr>
        <p:spPr>
          <a:xfrm>
            <a:off x="722312" y="879695"/>
            <a:ext cx="7924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imes New Roman"/>
              <a:buNone/>
            </a:pPr>
            <a:r>
              <a:rPr lang="ru-RU" sz="2800" b="1" i="1" u="none" dirty="0" smtClean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Пожелания, направленные на повышение эффективности педагогического общения преподавателей и студентов:</a:t>
            </a:r>
            <a:endParaRPr sz="2400" dirty="0"/>
          </a:p>
        </p:txBody>
      </p:sp>
      <p:sp>
        <p:nvSpPr>
          <p:cNvPr id="200" name="Google Shape;200;p30"/>
          <p:cNvSpPr txBox="1">
            <a:spLocks noGrp="1"/>
          </p:cNvSpPr>
          <p:nvPr>
            <p:ph type="body" idx="1"/>
          </p:nvPr>
        </p:nvSpPr>
        <p:spPr>
          <a:xfrm>
            <a:off x="838199" y="2561376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Ø"/>
            </a:pP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Наличие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коммуникативного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настроя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lang="ru-RU" sz="2000" b="0" i="0" u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/>
                <a:cs typeface="Times New Roman"/>
                <a:sym typeface="Times New Roman"/>
              </a:rPr>
              <a:t>Внешний вид преподавателя и студента.</a:t>
            </a:r>
            <a:endParaRPr sz="2400" dirty="0"/>
          </a:p>
          <a:p>
            <a:pPr lvl="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Ø"/>
            </a:pP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Эмоциональная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настроенность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деятельность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стремление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передать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состояние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студентам</a:t>
            </a:r>
            <a:r>
              <a:rPr lang="en-US" sz="20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400" dirty="0"/>
          </a:p>
          <a:p>
            <a:pPr lvl="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ingdings" panose="05000000000000000000" pitchFamily="2" charset="2"/>
              <a:buChar char="Ø"/>
            </a:pPr>
            <a:r>
              <a:rPr lang="en-US" sz="2000" b="0" i="0" u="none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Продуктивность</a:t>
            </a:r>
            <a:r>
              <a:rPr lang="en-US" sz="20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общения</a:t>
            </a:r>
            <a:r>
              <a:rPr lang="en-US" sz="2000" b="0" i="0" u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lang="ru-RU" sz="2000" b="0" i="0" u="none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собеседника следуют слегка наклонить голову в его сторону.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громкость речи, дикция: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забывайте делать паузы.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Жестикуляция и мимика: копирование жестов и мимики собеседника способствуют установлению доверительных отношений. </a:t>
            </a:r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●"/>
            </a:pP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imes New Roman"/>
              <a:buNone/>
            </a:pPr>
            <a:r>
              <a:rPr lang="en-US" sz="3600" b="1" i="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Заключение</a:t>
            </a:r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en-US" sz="2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32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Педагогическое общение как часть образования и культуры требует высокой коммуникативной компетенции от преподавателя и сформированного в процессе обучения коммуникативного умения от будущего специалиста.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2.wp.com/clockchok.ru/wp-content/uploads/2015/06/vzaimootnocheniy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83" y="1294645"/>
            <a:ext cx="8211493" cy="543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719" y="206092"/>
            <a:ext cx="7772400" cy="136207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66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Государственные образовательные стандарты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600" dirty="0" smtClean="0"/>
              <a:t>Профессиональные компетенции </a:t>
            </a:r>
            <a:r>
              <a:rPr lang="ru-RU" sz="2600" dirty="0"/>
              <a:t>(ПК</a:t>
            </a:r>
            <a:r>
              <a:rPr lang="ru-RU" sz="2600" dirty="0" smtClean="0"/>
              <a:t>):  знания </a:t>
            </a:r>
            <a:r>
              <a:rPr lang="ru-RU" sz="2600" dirty="0"/>
              <a:t>и </a:t>
            </a:r>
            <a:r>
              <a:rPr lang="ru-RU" sz="2600" dirty="0" smtClean="0"/>
              <a:t>умения;</a:t>
            </a:r>
          </a:p>
          <a:p>
            <a:r>
              <a:rPr lang="ru-RU" sz="2600" dirty="0" smtClean="0"/>
              <a:t>Общие компетенции </a:t>
            </a:r>
            <a:r>
              <a:rPr lang="ru-RU" sz="2600" dirty="0"/>
              <a:t>(ОК)  – это понимание социальной значимости выбранной профессии, работа в коллективе, эффективное общение с коллегами и пациентами и других умений, как неотъемлемой части профессионального облика медицинского работника. </a:t>
            </a:r>
          </a:p>
        </p:txBody>
      </p:sp>
    </p:spTree>
    <p:extLst>
      <p:ext uri="{BB962C8B-B14F-4D97-AF65-F5344CB8AC3E}">
        <p14:creationId xmlns:p14="http://schemas.microsoft.com/office/powerpoint/2010/main" val="17768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558" y="1129547"/>
            <a:ext cx="7772400" cy="798842"/>
          </a:xfrm>
        </p:spPr>
        <p:txBody>
          <a:bodyPr/>
          <a:lstStyle/>
          <a:p>
            <a:r>
              <a:rPr lang="ru-RU" dirty="0" smtClean="0"/>
              <a:t>Коммуникация -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1901" y="4337160"/>
            <a:ext cx="7772400" cy="1500187"/>
          </a:xfrm>
        </p:spPr>
        <p:txBody>
          <a:bodyPr/>
          <a:lstStyle/>
          <a:p>
            <a:r>
              <a:rPr lang="ru-RU" sz="2400" dirty="0" smtClean="0"/>
              <a:t>   это </a:t>
            </a:r>
            <a:r>
              <a:rPr lang="ru-RU" sz="2400" dirty="0"/>
              <a:t>общение как обмен информацией, умение передавать информацию вербальными и невербальными средствами; умение выстраивать обратную связь в общении; умение преодолевать барьеры в общении (психологические, социальные, речевые); умение отслеживать реакцию партнера в общении на полученную информацию.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053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115" y="1020904"/>
            <a:ext cx="7772400" cy="626827"/>
          </a:xfrm>
        </p:spPr>
        <p:txBody>
          <a:bodyPr/>
          <a:lstStyle/>
          <a:p>
            <a:r>
              <a:rPr lang="ru-RU" dirty="0"/>
              <a:t>Интерактивные умения –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420" y="3006301"/>
            <a:ext cx="7772400" cy="3077628"/>
          </a:xfrm>
        </p:spPr>
        <p:txBody>
          <a:bodyPr/>
          <a:lstStyle/>
          <a:p>
            <a:r>
              <a:rPr lang="ru-RU" sz="2400" dirty="0" smtClean="0"/>
              <a:t>   это умение </a:t>
            </a:r>
            <a:r>
              <a:rPr lang="ru-RU" sz="2400" dirty="0"/>
              <a:t>применять разнообразные стратегии общения (соперничество, сотрудничество, компромисс, приспособление, избегание); умение работать в команде; организаторские умения; умение предотвращать конфликт и выходить из конфликта, умение взаимодействовать с коллегами, пациентами и с родственниками пациентов.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8636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597" y="984691"/>
            <a:ext cx="7772400" cy="771681"/>
          </a:xfrm>
        </p:spPr>
        <p:txBody>
          <a:bodyPr/>
          <a:lstStyle/>
          <a:p>
            <a:r>
              <a:rPr lang="ru-RU" dirty="0"/>
              <a:t>Перцептивные </a:t>
            </a:r>
            <a:r>
              <a:rPr lang="ru-RU" dirty="0" smtClean="0"/>
              <a:t>умения,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4617" y="3762266"/>
            <a:ext cx="7772400" cy="2860344"/>
          </a:xfrm>
        </p:spPr>
        <p:txBody>
          <a:bodyPr/>
          <a:lstStyle/>
          <a:p>
            <a:r>
              <a:rPr lang="ru-RU" sz="2400" dirty="0" smtClean="0"/>
              <a:t>   проявляясь </a:t>
            </a:r>
            <a:r>
              <a:rPr lang="ru-RU" sz="2400" dirty="0"/>
              <a:t>на начальном этапе общения, сводятся к наиболее общему умению понимать других людей. А для этого необходимо знание ценностных ориентаций другого человека, которые находят выражение в его идеалах, потребностях и интересах, в уровне притязаний. </a:t>
            </a:r>
          </a:p>
          <a:p>
            <a:r>
              <a:rPr lang="ru-RU" sz="1100" dirty="0" smtClean="0"/>
              <a:t>           </a:t>
            </a:r>
          </a:p>
          <a:p>
            <a:pPr indent="439738"/>
            <a:r>
              <a:rPr lang="ru-RU" sz="2400" dirty="0" smtClean="0"/>
              <a:t> Для </a:t>
            </a:r>
            <a:r>
              <a:rPr lang="ru-RU" sz="2400" dirty="0"/>
              <a:t>студентов медицинского колледжа важными перцептивными умениями являются умения отследить изменение в состояние здоровья пациента на основе невербальных реакций. </a:t>
            </a:r>
          </a:p>
        </p:txBody>
      </p:sp>
    </p:spTree>
    <p:extLst>
      <p:ext uri="{BB962C8B-B14F-4D97-AF65-F5344CB8AC3E}">
        <p14:creationId xmlns:p14="http://schemas.microsoft.com/office/powerpoint/2010/main" val="122427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703" y="785514"/>
            <a:ext cx="7772400" cy="789789"/>
          </a:xfrm>
        </p:spPr>
        <p:txBody>
          <a:bodyPr/>
          <a:lstStyle/>
          <a:p>
            <a:pPr algn="ctr"/>
            <a:r>
              <a:rPr lang="ru-RU" dirty="0" smtClean="0"/>
              <a:t>Комплекс </a:t>
            </a:r>
            <a:r>
              <a:rPr lang="ru-RU" dirty="0"/>
              <a:t>перцептивных умений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3611782"/>
          </a:xfrm>
        </p:spPr>
        <p:txBody>
          <a:bodyPr/>
          <a:lstStyle/>
          <a:p>
            <a:pPr marL="571500" indent="-342900">
              <a:buFont typeface="Wingdings" panose="05000000000000000000" pitchFamily="2" charset="2"/>
              <a:buChar char="ü"/>
            </a:pPr>
            <a:r>
              <a:rPr lang="ru-RU" sz="2800" dirty="0" smtClean="0"/>
              <a:t>умение </a:t>
            </a:r>
            <a:r>
              <a:rPr lang="ru-RU" sz="2800" dirty="0"/>
              <a:t>сочувствовать другому человеку (</a:t>
            </a:r>
            <a:r>
              <a:rPr lang="ru-RU" sz="2800" dirty="0" err="1">
                <a:solidFill>
                  <a:srgbClr val="FF0000"/>
                </a:solidFill>
              </a:rPr>
              <a:t>эмпатия</a:t>
            </a:r>
            <a:r>
              <a:rPr lang="ru-RU" sz="2800" dirty="0"/>
              <a:t>), 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sz="2800" dirty="0"/>
              <a:t>умение поставить себя на место другого человека (</a:t>
            </a:r>
            <a:r>
              <a:rPr lang="ru-RU" sz="2800" dirty="0">
                <a:solidFill>
                  <a:srgbClr val="FF0000"/>
                </a:solidFill>
              </a:rPr>
              <a:t>идентификация</a:t>
            </a:r>
            <a:r>
              <a:rPr lang="ru-RU" sz="2800" dirty="0"/>
              <a:t>), 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sz="2800" dirty="0"/>
              <a:t>умение понимать причины поведения другого человека (</a:t>
            </a:r>
            <a:r>
              <a:rPr lang="ru-RU" sz="2800" dirty="0">
                <a:solidFill>
                  <a:srgbClr val="FF0000"/>
                </a:solidFill>
              </a:rPr>
              <a:t>каузальная атрибуция</a:t>
            </a:r>
            <a:r>
              <a:rPr lang="ru-RU" sz="2800" dirty="0"/>
              <a:t>), </a:t>
            </a:r>
          </a:p>
          <a:p>
            <a:pPr marL="571500" lvl="0" indent="-342900">
              <a:buFont typeface="Wingdings" panose="05000000000000000000" pitchFamily="2" charset="2"/>
              <a:buChar char="ü"/>
            </a:pPr>
            <a:r>
              <a:rPr lang="ru-RU" sz="2800" dirty="0"/>
              <a:t>умение посмотреть на себя со стороны глазами другого человека (</a:t>
            </a:r>
            <a:r>
              <a:rPr lang="ru-RU" sz="2800" dirty="0">
                <a:solidFill>
                  <a:srgbClr val="FF0000"/>
                </a:solidFill>
              </a:rPr>
              <a:t>рефлексия</a:t>
            </a:r>
            <a:r>
              <a:rPr lang="ru-RU" sz="2800" dirty="0"/>
              <a:t>).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9420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3513" y="848043"/>
            <a:ext cx="3554578" cy="1077001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Медицинская этика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800139" y="2430997"/>
            <a:ext cx="3681326" cy="3951288"/>
          </a:xfr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114300" indent="0">
              <a:buNone/>
            </a:pPr>
            <a:r>
              <a:rPr lang="ru-RU" sz="2000" dirty="0" smtClean="0"/>
              <a:t>совокупность </a:t>
            </a:r>
            <a:r>
              <a:rPr lang="ru-RU" sz="2000" dirty="0"/>
              <a:t>нравственных норм профессиональной деятельности медицинских и фармацевтических работников, предусматривающая взаимоотношения с пациентом, медицинскими и фармацевтическими работниками между собой, с родственниками пациента, здоровыми </a:t>
            </a:r>
            <a:r>
              <a:rPr lang="ru-RU" sz="2000" dirty="0" smtClean="0"/>
              <a:t>людьми.</a:t>
            </a:r>
            <a:endParaRPr lang="ru-RU" sz="20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4"/>
          </p:nvPr>
        </p:nvSpPr>
        <p:spPr>
          <a:xfrm>
            <a:off x="5314982" y="2430997"/>
            <a:ext cx="3331078" cy="3951288"/>
          </a:xfr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114300" indent="0">
              <a:buNone/>
            </a:pPr>
            <a:r>
              <a:rPr lang="ru-RU" sz="2000" dirty="0" smtClean="0"/>
              <a:t>совокупность </a:t>
            </a:r>
            <a:r>
              <a:rPr lang="ru-RU" sz="2000" dirty="0"/>
              <a:t>этических норм поведения медицинских и фармацевтических работников при выполнении своих профессиональных обязанностей в отношении пациента.</a:t>
            </a:r>
          </a:p>
          <a:p>
            <a:pPr marL="114300" indent="0">
              <a:buNone/>
            </a:pPr>
            <a:endParaRPr lang="ru-RU" sz="2000" dirty="0"/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5133315" y="751848"/>
            <a:ext cx="3449370" cy="1143000"/>
          </a:xfrm>
          <a:prstGeom prst="roundRect">
            <a:avLst>
              <a:gd name="adj" fmla="val 4680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dirty="0" smtClean="0"/>
              <a:t>Медицинская деонтология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83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940051"/>
          </a:xfrm>
        </p:spPr>
        <p:txBody>
          <a:bodyPr/>
          <a:lstStyle/>
          <a:p>
            <a:r>
              <a:rPr lang="ru-RU" sz="3400" dirty="0" smtClean="0"/>
              <a:t>Коммуникативная компетентность</a:t>
            </a:r>
            <a:endParaRPr lang="ru-RU" sz="3400" dirty="0"/>
          </a:p>
        </p:txBody>
      </p:sp>
      <p:sp>
        <p:nvSpPr>
          <p:cNvPr id="111" name="Google Shape;111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100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560"/>
              </a:spcBef>
              <a:buSzPts val="2100"/>
              <a:buNone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3200" dirty="0"/>
              <a:t>обеспечивает успешное выполнение всех этапов лечебного процесса, формирование информационной базы о пациенте, осуществление терапии, оценку выполненных </a:t>
            </a:r>
            <a:r>
              <a:rPr lang="ru-RU" sz="3200" dirty="0" smtClean="0"/>
              <a:t>действий.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imes New Roman"/>
              <a:buNone/>
            </a:pPr>
            <a:r>
              <a:rPr lang="en-US" sz="3600" b="1" i="1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Педагогическое  общение –</a:t>
            </a:r>
            <a:r>
              <a:rPr lang="en-US" sz="36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профессиональное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общение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преподавателя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студентом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занятии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его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(в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процессе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обучения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воспитания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имеющее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определенные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педагогические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функции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направленное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если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оно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полноценное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оптимальное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создание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благоприятного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психологического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климата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психологическую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оптимизацию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учебной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деятельности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отношений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между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педагогом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учащимся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(А.А. </a:t>
            </a:r>
            <a:r>
              <a:rPr lang="en-US" sz="28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Леонтьев</a:t>
            </a:r>
            <a:r>
              <a:rPr lang="en-US" sz="28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812</Words>
  <Application>Microsoft Office PowerPoint</Application>
  <PresentationFormat>Экран (4:3)</PresentationFormat>
  <Paragraphs>80</Paragraphs>
  <Slides>18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Noto Sans Symbols</vt:lpstr>
      <vt:lpstr>Times New Roman</vt:lpstr>
      <vt:lpstr>Wingdings</vt:lpstr>
      <vt:lpstr>1_Капсулы</vt:lpstr>
      <vt:lpstr>Капсулы</vt:lpstr>
      <vt:lpstr>Тема: «Создание условий для эффективных коммуникаций обучающихся и преподавателей в  Северо-Осетинском медицинском колледже»</vt:lpstr>
      <vt:lpstr>Государственные образовательные стандарты</vt:lpstr>
      <vt:lpstr>Коммуникация - </vt:lpstr>
      <vt:lpstr>Интерактивные умения – </vt:lpstr>
      <vt:lpstr>Перцептивные умения,</vt:lpstr>
      <vt:lpstr>Комплекс перцептивных умений</vt:lpstr>
      <vt:lpstr>Медицинская этика</vt:lpstr>
      <vt:lpstr>Коммуникативная компетентность</vt:lpstr>
      <vt:lpstr> Педагогическое  общение – </vt:lpstr>
      <vt:lpstr>Презентация PowerPoint</vt:lpstr>
      <vt:lpstr>  Стили педагогического общения: </vt:lpstr>
      <vt:lpstr>Типы установки педагога:</vt:lpstr>
      <vt:lpstr>Презентация PowerPoint</vt:lpstr>
      <vt:lpstr>  Привлечение студентов к мероприятиям:</vt:lpstr>
      <vt:lpstr>Коммуникативная компетентность педагога </vt:lpstr>
      <vt:lpstr>Пожелания, направленные на повышение эффективности педагогического общения преподавателей и студентов:</vt:lpstr>
      <vt:lpstr>Заключение</vt:lpstr>
      <vt:lpstr>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 для эффективных коммуникаций обучающихся и преподавателей в  Северо-Осетинском медицинском колледже</dc:title>
  <dc:creator>User</dc:creator>
  <cp:lastModifiedBy>User</cp:lastModifiedBy>
  <cp:revision>12</cp:revision>
  <dcterms:modified xsi:type="dcterms:W3CDTF">2022-11-30T11:30:31Z</dcterms:modified>
</cp:coreProperties>
</file>