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11" r:id="rId13"/>
    <p:sldId id="312" r:id="rId14"/>
    <p:sldId id="304" r:id="rId15"/>
    <p:sldId id="305" r:id="rId16"/>
    <p:sldId id="306" r:id="rId17"/>
    <p:sldId id="316" r:id="rId18"/>
    <p:sldId id="317" r:id="rId19"/>
    <p:sldId id="307" r:id="rId20"/>
    <p:sldId id="308" r:id="rId21"/>
    <p:sldId id="318" r:id="rId22"/>
    <p:sldId id="309" r:id="rId23"/>
    <p:sldId id="310" r:id="rId24"/>
    <p:sldId id="315" r:id="rId25"/>
    <p:sldId id="31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10179-21F1-4F69-96D9-3609FC39B83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AE2D-D02D-4CC7-957A-70A597953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fif"/><Relationship Id="rId4" Type="http://schemas.openxmlformats.org/officeDocument/2006/relationships/image" Target="../media/image34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ёё\Desktop\Доклад на методический семинар 2018\Картинки\20171218_153818.jpg"/>
          <p:cNvPicPr>
            <a:picLocks noChangeAspect="1" noChangeArrowheads="1"/>
          </p:cNvPicPr>
          <p:nvPr/>
        </p:nvPicPr>
        <p:blipFill>
          <a:blip r:embed="rId2" cstate="print"/>
          <a:srcRect t="13105" b="13136"/>
          <a:stretch>
            <a:fillRect/>
          </a:stretch>
        </p:blipFill>
        <p:spPr bwMode="auto">
          <a:xfrm>
            <a:off x="6540634" y="0"/>
            <a:ext cx="2603366" cy="14401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8864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ГОСУДАРСТВЕННОЕ БЮДЖЕТНОЕ ОБРАЗОВАТЕЛЬНОЕ УЧРЕЖДЕНИЕ СРЕДНЕГО ПРОФЕССИОНАЛЬНОГО ОБРАЗОВАНИЯ                                                                              «СЕВЕРО-ОСЕТИНСКИЙ МЕДИЦИНСКИЙ КОЛЛЕДЖ»                                        МИНИСТЕРСТВА ЗДРАВООХРАНЕНИЯ РЕСПУБЛИКИ СЕВЕРНАЯ ОСЕТИЯ-АЛАНИЯ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92983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Доклад</a:t>
            </a:r>
            <a:r>
              <a:rPr lang="ru-RU" sz="3200" dirty="0">
                <a:latin typeface="+mj-lt"/>
              </a:rPr>
              <a:t> </a:t>
            </a:r>
            <a:r>
              <a:rPr lang="ru-RU" sz="3200" b="1" dirty="0">
                <a:latin typeface="+mj-lt"/>
              </a:rPr>
              <a:t>на</a:t>
            </a:r>
            <a:r>
              <a:rPr lang="ru-RU" sz="3200" dirty="0">
                <a:latin typeface="+mj-lt"/>
              </a:rPr>
              <a:t> </a:t>
            </a:r>
            <a:r>
              <a:rPr lang="ru-RU" sz="3200" b="1" dirty="0">
                <a:latin typeface="+mj-lt"/>
              </a:rPr>
              <a:t>педагогический</a:t>
            </a:r>
            <a:r>
              <a:rPr lang="ru-RU" sz="3200" dirty="0">
                <a:latin typeface="+mj-lt"/>
              </a:rPr>
              <a:t> </a:t>
            </a:r>
            <a:r>
              <a:rPr lang="ru-RU" sz="3200" b="1" dirty="0">
                <a:latin typeface="+mj-lt"/>
              </a:rPr>
              <a:t>совет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516" y="2750462"/>
            <a:ext cx="87849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«ЛИЧНОСТНЫЙ И ПРОФЕССИОНАЛЬНЫЙ РОСТ УЧАСТНИКОВ ОБРАЗОВАТЕЛЬНЫХ ОТНОШЕНИЙ ЧЕРЕЗ ФОРМИРОВАНИЕ КОММУНИКАТИВНЫХ КОМПЕТЕНЦИЙ»</a:t>
            </a:r>
            <a:endParaRPr lang="ru-RU" sz="28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221088"/>
            <a:ext cx="70567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Выполнила преподаватель:</a:t>
            </a:r>
          </a:p>
          <a:p>
            <a:pPr algn="ctr"/>
            <a:r>
              <a:rPr lang="ru-RU" sz="3200" b="1" dirty="0">
                <a:latin typeface="+mj-lt"/>
              </a:rPr>
              <a:t>Хубулова А.А.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602128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Владикавказ 2022</a:t>
            </a:r>
          </a:p>
        </p:txBody>
      </p:sp>
      <p:pic>
        <p:nvPicPr>
          <p:cNvPr id="12" name="Рисунок 11" descr="20180208_15115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6184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EB9BD3-7C7B-DA8C-7F35-9F5E3B7615A7}"/>
              </a:ext>
            </a:extLst>
          </p:cNvPr>
          <p:cNvSpPr txBox="1"/>
          <p:nvPr/>
        </p:nvSpPr>
        <p:spPr>
          <a:xfrm>
            <a:off x="539552" y="260648"/>
            <a:ext cx="8064896" cy="4161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825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Структурные элементы, способствующие развитию коммуникативной компетентности: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правильно подобранные методы обучения;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эффективный процесс управления образовательного учреждения;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самообразование, тренинги, участие в методсоветах, конференциях;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 внеурочная деятельность (организация кружков, секций, творческих объединений);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 использование мониторинга.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471151-9224-8359-BD63-DB2233CF6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16538"/>
            <a:ext cx="4608512" cy="21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5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38A43-01F1-9196-47D0-03BCBF5E8134}"/>
              </a:ext>
            </a:extLst>
          </p:cNvPr>
          <p:cNvSpPr txBox="1"/>
          <p:nvPr/>
        </p:nvSpPr>
        <p:spPr>
          <a:xfrm>
            <a:off x="683568" y="332656"/>
            <a:ext cx="7848872" cy="560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 </a:t>
            </a:r>
            <a:r>
              <a:rPr lang="ru-RU" sz="200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возможность приспособиться ко всем требованиям системы образования, освоить все виды деятельности, овладеть ролевыми позициями.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Саморазвитие</a:t>
            </a:r>
            <a:r>
              <a:rPr lang="ru-RU" sz="200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позволяет постоянно самосовершенствоваться, изменяться, в конечном итоге, полностью реализовать себя как профессионала.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Стагнация</a:t>
            </a:r>
            <a:r>
              <a:rPr lang="ru-RU" sz="200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наступает тогда, когда педагог «останавливается в своем развитии, живет за счет эксплуатации стереотипов, старого багажа». В результате профессиональная активность снижается, возрастает невосприимчивость к новому, и, как итог, утрачивается даже то, что когда-то позволяло быть на уровне требований.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4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87679B-2979-8695-1E2B-C82135B46066}"/>
              </a:ext>
            </a:extLst>
          </p:cNvPr>
          <p:cNvSpPr txBox="1"/>
          <p:nvPr/>
        </p:nvSpPr>
        <p:spPr>
          <a:xfrm>
            <a:off x="755576" y="548679"/>
            <a:ext cx="7848872" cy="54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825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профессионально-личностного саморазвития педагога, способствующие его профессиональному росту: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sz="240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изучение профессиональной литературы;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sz="240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 налаживание профессионального общения;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sz="240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посещение курсов повышения квалификации, семинаров, презентаций;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825"/>
              </a:spcAft>
            </a:pPr>
            <a:r>
              <a:rPr lang="ru-RU" sz="240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 получение дополнительной квалификации в области менеджмента в образовании.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3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C9D346-C2E1-851B-3A22-10050B501E7C}"/>
              </a:ext>
            </a:extLst>
          </p:cNvPr>
          <p:cNvSpPr txBox="1"/>
          <p:nvPr/>
        </p:nvSpPr>
        <p:spPr>
          <a:xfrm>
            <a:off x="611560" y="404664"/>
            <a:ext cx="8136904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«Формальное образование поможет вам выжить. Самообразование приведет вас к успеху»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A0B7AB-622D-2045-1572-F783C59A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4" y="1707887"/>
            <a:ext cx="5124535" cy="24261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D12C3C-29EB-2F88-01C1-FB72A573B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r="10527"/>
          <a:stretch/>
        </p:blipFill>
        <p:spPr>
          <a:xfrm>
            <a:off x="4932040" y="3735182"/>
            <a:ext cx="3960440" cy="25909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474BA3-587D-5F69-35B1-B1C44D832E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0060" r="23226"/>
          <a:stretch/>
        </p:blipFill>
        <p:spPr>
          <a:xfrm>
            <a:off x="5845438" y="1707887"/>
            <a:ext cx="2299274" cy="20091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7F589A-7102-D617-52E4-CA20D4B28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7" y="4213512"/>
            <a:ext cx="4464379" cy="21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D44A3A-3B7D-0F90-8ABC-C39D39D85232}"/>
              </a:ext>
            </a:extLst>
          </p:cNvPr>
          <p:cNvSpPr txBox="1"/>
          <p:nvPr/>
        </p:nvSpPr>
        <p:spPr>
          <a:xfrm>
            <a:off x="611560" y="476672"/>
            <a:ext cx="8136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коммуникативной компетентности у будущих медицинских работников является одним из необходимых факторов становления их, как профессионалов.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- дать студентам правильное представление о коммуникативных свойствах личности, которые необходимы квалифицированному специалисту, и за годы обучения сформировать, усовершенствовать эти качества.</a:t>
            </a:r>
            <a:endParaRPr lang="ru-RU" dirty="0"/>
          </a:p>
        </p:txBody>
      </p:sp>
      <p:pic>
        <p:nvPicPr>
          <p:cNvPr id="4" name="Picture 3" descr="F:\Открытый урок Хубуловой АА\фото\20190426_123843.jpg">
            <a:extLst>
              <a:ext uri="{FF2B5EF4-FFF2-40B4-BE49-F238E27FC236}">
                <a16:creationId xmlns:a16="http://schemas.microsoft.com/office/drawing/2014/main" id="{AA5637AB-17B0-1BB4-362F-8020236E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30998"/>
            <a:ext cx="4961921" cy="2791081"/>
          </a:xfrm>
          <a:prstGeom prst="rect">
            <a:avLst/>
          </a:prstGeom>
          <a:noFill/>
        </p:spPr>
      </p:pic>
      <p:pic>
        <p:nvPicPr>
          <p:cNvPr id="5" name="Picture 2" descr="F:\Открытый урок Хубуловой АА\фото\20190426_122235.jpg">
            <a:extLst>
              <a:ext uri="{FF2B5EF4-FFF2-40B4-BE49-F238E27FC236}">
                <a16:creationId xmlns:a16="http://schemas.microsoft.com/office/drawing/2014/main" id="{B8E951CB-E5F6-ECF9-A0BB-B5BA595F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572"/>
          <a:stretch>
            <a:fillRect/>
          </a:stretch>
        </p:blipFill>
        <p:spPr bwMode="auto">
          <a:xfrm>
            <a:off x="4762896" y="3597158"/>
            <a:ext cx="3879062" cy="2712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062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0A9B02-0966-6854-CBB8-6424354B6F38}"/>
              </a:ext>
            </a:extLst>
          </p:cNvPr>
          <p:cNvSpPr txBox="1"/>
          <p:nvPr/>
        </p:nvSpPr>
        <p:spPr>
          <a:xfrm>
            <a:off x="755576" y="404664"/>
            <a:ext cx="7776864" cy="544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своих занятиях преподаватели нашего колледжа применяют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активные формы обучения студентов.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эти формы обучения формируются важные компетенции, такие, как: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971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Принимать решения в стандартных и нестандартных ситуациях и нести за них ответственность.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971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Осуществлять поиск и использование информации, необходимой для эффективного выполнения возложенных профессиональных задач, а также для профессионального и личностного развития.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971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Использовать информационно-коммуникационные технологии в профессиональной деятельности.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971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   Работать в команде, эффективно общаться с коллегами, руководством, пациентами.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3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01EC6D-E9ED-21F9-38B8-87900BEE8985}"/>
              </a:ext>
            </a:extLst>
          </p:cNvPr>
          <p:cNvSpPr txBox="1"/>
          <p:nvPr/>
        </p:nvSpPr>
        <p:spPr>
          <a:xfrm>
            <a:off x="539552" y="980728"/>
            <a:ext cx="8136904" cy="475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компетентность </a:t>
            </a: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одна из основных характеристик профессиональной компетентности специалистов медицинского профиля. </a:t>
            </a:r>
            <a:r>
              <a:rPr lang="ru-RU" sz="20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Компетентность начинает формироваться в период учебы в колледже, </a:t>
            </a: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самостоятельного профессионального общения с пациентами на производственной практике, и составляет одну из важнейших задач подготовки будущего профессионала, служит залогом его дальнейшего личностного и профессионального развития. Чем лучше сформировано у будущего специалиста это профессионально значимое качество, тем эффективнее его общение с коллегами и пациентами.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1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142E70-4C8E-F5FF-38D3-DC36DCD8E5E7}"/>
              </a:ext>
            </a:extLst>
          </p:cNvPr>
          <p:cNvSpPr txBox="1"/>
          <p:nvPr/>
        </p:nvSpPr>
        <p:spPr>
          <a:xfrm>
            <a:off x="611560" y="620687"/>
            <a:ext cx="7920880" cy="337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Студенты, порой, недостаточно владеют навыками слушания. При этом они испытывают затруднения в тех случаях, когда требуется пояснить или продолжить уже высказанную сокурсником мысль. Они часто демонстрируют недоразвитие навыков делового общения. Это проявляется в неспособности организовать сотрудничество с малознакомыми людьми. Эта особенность - следствие недостаточного опыта групповой работы в школе. Некоторые студенты признавались, что только в колледже впервые столкнулись с групповой формой обучения.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4553CEA-FDA8-4880-4CC3-19EAF13E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994123" cy="28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2D4644D-A221-88D1-7BFF-D8BAFFE4B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23026" r="20698" b="5801"/>
          <a:stretch/>
        </p:blipFill>
        <p:spPr bwMode="auto">
          <a:xfrm>
            <a:off x="629592" y="4052093"/>
            <a:ext cx="2988273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94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D43419-E041-0611-B968-20FFC426E05C}"/>
              </a:ext>
            </a:extLst>
          </p:cNvPr>
          <p:cNvSpPr txBox="1"/>
          <p:nvPr/>
        </p:nvSpPr>
        <p:spPr>
          <a:xfrm>
            <a:off x="683568" y="332656"/>
            <a:ext cx="7992888" cy="399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с 2020 года в колледже часто проводилось дистанционное обучение, что затрудняло обучение общению с пациентами.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Пациенты в некоторых случаях не доверяют студентам выполнение различных манипуляций, считая их недостаточно опытными, и здесь важна роль преподавателя, который должен студентам объяснить права и позицию пациентов, а в разговоре с пациентами сказать о том, что студентам не поручают выполнение манипуляций, которыми они не владеют.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C4D0BA-BE1E-BB52-6B96-970C5E0B8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1" y="3789040"/>
            <a:ext cx="3279880" cy="24599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E544D2-3D35-4CB3-8AC4-53BFF4667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r="16075" b="14949"/>
          <a:stretch/>
        </p:blipFill>
        <p:spPr>
          <a:xfrm>
            <a:off x="4290093" y="3789040"/>
            <a:ext cx="4272531" cy="24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9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753507-8E93-8D3A-80A4-B45112098E7C}"/>
              </a:ext>
            </a:extLst>
          </p:cNvPr>
          <p:cNvSpPr txBox="1"/>
          <p:nvPr/>
        </p:nvSpPr>
        <p:spPr>
          <a:xfrm>
            <a:off x="827584" y="369303"/>
            <a:ext cx="7848872" cy="3599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Организовывая групповую работу, мы учитываем особенность студенческого коллектива: взаимоотношения, уровень знаний и способностей студентов, стараемся объединять студентов разных национальностей и религий для совместной деятельности, воспитываем толерантность</a:t>
            </a:r>
            <a:r>
              <a:rPr lang="ru-RU" sz="1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Для этого используются разные способы разделения учащихся на группы. Группы могут формироваться на постоянной или временной основе, включать в себя учащихся одного или разного уровня способностей. В ходе работы группы могут соревноваться или сотрудничать друг с другом. </a:t>
            </a:r>
            <a:r>
              <a:rPr lang="ru-RU" sz="1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 совместно участвуют в волонтерских акциях, театральных постановках, субботниках, спортивных состязаниях</a:t>
            </a:r>
            <a:r>
              <a:rPr lang="ru-RU" sz="1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студентов формируются навыки сотрудничества, взаимопомощи, общения, взаимопонимания, умения выслушать мнение других и высказать свою точку зрения, отстоять её.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99ED79-E867-92B6-A4D9-B6E1C10B1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7" y="3680166"/>
            <a:ext cx="3137093" cy="23520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CE40A-ED25-A2AB-E000-24E850E5D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6"/>
          <a:stretch/>
        </p:blipFill>
        <p:spPr>
          <a:xfrm>
            <a:off x="4125962" y="3573016"/>
            <a:ext cx="1759782" cy="27716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EB2098-B389-3BC9-BFF7-C47787FB6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18" y="5010667"/>
            <a:ext cx="2141245" cy="160543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28C0B55-035B-5C2F-213B-C2028257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18" y="3356992"/>
            <a:ext cx="2141246" cy="160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5E3886-E58C-5F7D-365F-94E04DB40449}"/>
              </a:ext>
            </a:extLst>
          </p:cNvPr>
          <p:cNvSpPr txBox="1"/>
          <p:nvPr/>
        </p:nvSpPr>
        <p:spPr>
          <a:xfrm>
            <a:off x="971600" y="476672"/>
            <a:ext cx="7416824" cy="254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«Если вы просто общаетесь, вы можете получить результаты, но, если вы общаетесь с умом, вы можете творить чудеса».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5940" indent="441960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Джим Рон (американский оратор, психолог).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0F4D24-BA2D-51DD-2F2A-70D1B63A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54268"/>
            <a:ext cx="7027454" cy="33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23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3DD5A1-7D1A-51D8-083B-8C1063B0D1AC}"/>
              </a:ext>
            </a:extLst>
          </p:cNvPr>
          <p:cNvSpPr txBox="1"/>
          <p:nvPr/>
        </p:nvSpPr>
        <p:spPr>
          <a:xfrm>
            <a:off x="539552" y="332656"/>
            <a:ext cx="8136904" cy="337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Деловые игры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специально созданные ситуации, моделирующие реальность, из которых студентам предлагается найти выход. Они предполагают организацию речевого общения по искусственно воссозданным ситуациям производственно-профессионального характера. Цель их – формирование у студентов навыков и умений профессионального общения, развитие на основе совместной коллективной деятельности творческой самостоятельности и инициативы, стимулирование интереса студентов к своей профессиональной деятельности и стремления к самосовершенствованию.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ЁЁЁ\Рабочий стол\fb0920e309cdd90_1755.153e8fc3fb_g-middle.jpg">
            <a:extLst>
              <a:ext uri="{FF2B5EF4-FFF2-40B4-BE49-F238E27FC236}">
                <a16:creationId xmlns:a16="http://schemas.microsoft.com/office/drawing/2014/main" id="{126FAB6E-0E10-F376-AFD2-44B2FCA59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4230"/>
          <a:stretch/>
        </p:blipFill>
        <p:spPr bwMode="auto">
          <a:xfrm>
            <a:off x="6012160" y="3284984"/>
            <a:ext cx="2862318" cy="3396867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B2C6A3-E79E-3347-9739-B5C6F07F3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05938"/>
            <a:ext cx="5256584" cy="248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0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180B29-7FF1-7D5E-16C6-2B44D7F0BABD}"/>
              </a:ext>
            </a:extLst>
          </p:cNvPr>
          <p:cNvSpPr txBox="1"/>
          <p:nvPr/>
        </p:nvSpPr>
        <p:spPr>
          <a:xfrm>
            <a:off x="539552" y="332656"/>
            <a:ext cx="8064896" cy="374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игры помогает объективно оценить уровень подготовки студента, приближает практическое знание к реальным ситуациям работы. При этом развивается умение студента формулировать мысль, решать задачи формирования коммуникативной составляющей профессиональной деятельности, формируются стереотипы профессионального поведения и умения общения с окружающими людьми.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Преподаватели СОМК, проводя опрос, демонстрируют конструктивный стиль педагогического общения, как правило присутствует заинтересованность студентов, которая обусловлена ролью преподавателя-наставника, старшего товарища, участника совместной деятельности, который, в свою очередь, демонстрирует уважение к студентам, что и способствует эффективному изучению материала.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ЁЁЁ\Рабочий стол\bc4e95c367db969_793.c3cc2dce7e_g-middle.jpg">
            <a:extLst>
              <a:ext uri="{FF2B5EF4-FFF2-40B4-BE49-F238E27FC236}">
                <a16:creationId xmlns:a16="http://schemas.microsoft.com/office/drawing/2014/main" id="{B25E0DDA-3B3E-7296-CF43-CF0E0FC0C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7208" t="17951" r="11805"/>
          <a:stretch/>
        </p:blipFill>
        <p:spPr bwMode="auto">
          <a:xfrm>
            <a:off x="4742946" y="4078810"/>
            <a:ext cx="3861502" cy="2599088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2FEB67-EDA1-BB16-7890-92DBEF9B8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7" y="4221088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6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6F5104-9E03-C0AE-E6E4-C897CA9342D3}"/>
              </a:ext>
            </a:extLst>
          </p:cNvPr>
          <p:cNvSpPr txBox="1"/>
          <p:nvPr/>
        </p:nvSpPr>
        <p:spPr>
          <a:xfrm>
            <a:off x="323528" y="548680"/>
            <a:ext cx="8352928" cy="553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Личностно-ориентированное обучение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не развитие личности с заданными свойствами, а создание условий для полноценного проявления и развития личностных качеств студентов. Личностно-ориентированное обучение имеет положительные стороны: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признание каждого студента самостоятельной, уникальной личностью, имеющей ценный субъективный опыт;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направленность на развитие ценностно-смыслового отношения студентов к процессу познания;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практика диалоговых форм общения в процессе обучения;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разработка вариативных учебных заданий, в соответствии с особенностями индивидуальности студентов.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2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B3EE0-13EF-0B36-0954-C5ABFA7028A2}"/>
              </a:ext>
            </a:extLst>
          </p:cNvPr>
          <p:cNvSpPr txBox="1"/>
          <p:nvPr/>
        </p:nvSpPr>
        <p:spPr>
          <a:xfrm>
            <a:off x="755576" y="404664"/>
            <a:ext cx="7920880" cy="142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понятие “коммуникативной компетентности” напрямую связано с профессиональным мастерством преподавателя и является средством достижения педагогического мастерства.</a:t>
            </a:r>
            <a:endParaRPr lang="ru-RU" sz="20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252353-46DC-606F-C6FD-A8A40FE70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/>
          <a:stretch/>
        </p:blipFill>
        <p:spPr>
          <a:xfrm>
            <a:off x="722630" y="1988840"/>
            <a:ext cx="4393934" cy="42210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AEDBEF-DA86-8286-F192-26F09C723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796615"/>
            <a:ext cx="3665825" cy="2748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B38162-FFCF-ECB1-33A8-107AEBF8AA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7440" r="8263" b="12189"/>
          <a:stretch/>
        </p:blipFill>
        <p:spPr>
          <a:xfrm>
            <a:off x="5552100" y="4539563"/>
            <a:ext cx="3001766" cy="21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5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21DC68-EDEF-416B-2AA2-BA1E23CD7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0"/>
          <a:stretch/>
        </p:blipFill>
        <p:spPr>
          <a:xfrm>
            <a:off x="6125079" y="3745583"/>
            <a:ext cx="2291415" cy="2635840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8F1A203-2825-22EC-1DA6-6E0D32C07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3190"/>
            <a:ext cx="7372886" cy="348484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71A073-A703-3997-86FE-0FEB52C3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85" y="3762009"/>
            <a:ext cx="2758131" cy="26029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6C7D8-FC86-CC62-4310-CDD97136F6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/>
        </p:blipFill>
        <p:spPr>
          <a:xfrm>
            <a:off x="899592" y="4221088"/>
            <a:ext cx="2664159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8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B10B246-A211-AB34-EDDA-6E02DF23A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0" b="41347"/>
          <a:stretch/>
        </p:blipFill>
        <p:spPr bwMode="auto">
          <a:xfrm>
            <a:off x="323528" y="476672"/>
            <a:ext cx="8496944" cy="14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3E67D-1036-861F-86E5-E59E501DF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" r="12201" b="337"/>
          <a:stretch/>
        </p:blipFill>
        <p:spPr>
          <a:xfrm>
            <a:off x="557808" y="2204864"/>
            <a:ext cx="8028384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9ADC6C-10E1-9104-C3A8-2B85D0922F52}"/>
              </a:ext>
            </a:extLst>
          </p:cNvPr>
          <p:cNvSpPr txBox="1"/>
          <p:nvPr/>
        </p:nvSpPr>
        <p:spPr>
          <a:xfrm>
            <a:off x="1547664" y="620688"/>
            <a:ext cx="6012668" cy="5413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компетентность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способность к эффективному решению коммуникативных задач; важная составляющая общей профессиональной компетентности педагога, непосредственно связана с эффективностью взаимодействия, общения человека с другими людьми. В основе коммуникативной компетентности лежит педагогическое общение.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Педагогическое общение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профессиональное общение педагога и обучающегося, направленное на создание благоприятного психологического климата, а также на оптимизацию учебной деятельности и отношений между педагогом и учащимися внутри коллектива.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9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4A5554-A8C0-7377-BCA9-FC601D7A0620}"/>
              </a:ext>
            </a:extLst>
          </p:cNvPr>
          <p:cNvSpPr txBox="1"/>
          <p:nvPr/>
        </p:nvSpPr>
        <p:spPr>
          <a:xfrm>
            <a:off x="1043608" y="548680"/>
            <a:ext cx="7416824" cy="2366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Компоненты коммуникативной компетентности: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Толерантность, коммуникабельность, уверенность в себе, адаптивность, тактичность, самообладание, интеллект, общий кругозор, специальные профессиональные знания, а также потенциал личностного развития и роста в овладении коммуникативной деятельностью.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A365BB-84F9-697E-6650-B6B158240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10934"/>
            <a:ext cx="6408712" cy="36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7DE1E8-930A-61FF-36AD-9CB4484C000B}"/>
              </a:ext>
            </a:extLst>
          </p:cNvPr>
          <p:cNvSpPr txBox="1"/>
          <p:nvPr/>
        </p:nvSpPr>
        <p:spPr>
          <a:xfrm>
            <a:off x="539552" y="188640"/>
            <a:ext cx="8424936" cy="6475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 культура педагога включает: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Речевую культуру: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выразительность (чёткость дикции);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логичность;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правильность речи (литературные нормы произношения, ударения);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точность (чёткое знание новых терминов и понятий);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богатство (большой объём активного словаря);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содержательность, уместность, эмоциональность. 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Имидж педагога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(стереотип восприятия образа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Внешняя составляющая включает мимику, жесты, тембр и силу голоса, костюм, манеры, походку, осанку, макияж.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Внутренняя составляющая — это внутренний мир человека, его духовное и интеллектуальное развитие, интересы, ценности.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9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1A8462-6486-65FF-3DD0-E210EB93A183}"/>
              </a:ext>
            </a:extLst>
          </p:cNvPr>
          <p:cNvSpPr txBox="1"/>
          <p:nvPr/>
        </p:nvSpPr>
        <p:spPr>
          <a:xfrm>
            <a:off x="647564" y="188640"/>
            <a:ext cx="7848872" cy="373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качества педагога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концентрированным выражением его авторитетности.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Индивидуально-личностный компонент: темперамент, характер, способности, экстравертированность/интровертированность.</a:t>
            </a:r>
            <a:endParaRPr lang="ru-RU" sz="16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сфера: самоконтроль, эмоциональная устойчивость, умение избегать конфликта или эффективно выходить из него.</a:t>
            </a:r>
            <a:endParaRPr lang="ru-RU" sz="16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Социально-коммуникативный компонент: эмпатия, умение устанавливать и поддерживать контакт, обратную связь; культура мышления и речи, коммуникабельность.</a:t>
            </a:r>
            <a:endParaRPr lang="ru-RU" sz="16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DD9AB-D845-8D4D-2621-4DB04BDC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80" y="3899597"/>
            <a:ext cx="5318039" cy="25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1B3C3-01D7-96A8-872E-6377DAB331B8}"/>
              </a:ext>
            </a:extLst>
          </p:cNvPr>
          <p:cNvSpPr txBox="1"/>
          <p:nvPr/>
        </p:nvSpPr>
        <p:spPr>
          <a:xfrm>
            <a:off x="611560" y="188640"/>
            <a:ext cx="8136904" cy="440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Ведущие признаки педагогической коммуникабельности: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общении со студентами;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положительная эмоциональная тональность;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взаимная личностная аттракция («привлекать, притягивать») педагога и учащихся;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мпатия - осознанное сопереживание эмоциональному состоянию другого человека;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конструктивное решение межличностных противоречий;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гуманизм и демократизм общения.</a:t>
            </a:r>
            <a:endParaRPr lang="ru-RU" sz="1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ACBBE6-999C-105C-0B3E-4C777CFAF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456384" cy="25922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00EAD-4CDE-FB60-58FA-A957CA6E3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2"/>
          <a:stretch/>
        </p:blipFill>
        <p:spPr>
          <a:xfrm>
            <a:off x="1079612" y="4511776"/>
            <a:ext cx="3456384" cy="21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AEF7EA-E528-2634-2DE7-C11D7B88D8FE}"/>
              </a:ext>
            </a:extLst>
          </p:cNvPr>
          <p:cNvSpPr txBox="1"/>
          <p:nvPr/>
        </p:nvSpPr>
        <p:spPr>
          <a:xfrm>
            <a:off x="395536" y="404664"/>
            <a:ext cx="8280920" cy="3689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техника общения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(вербальные и невербальные средства общения).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Вербальное общение </a:t>
            </a:r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словесное общение, участники которого обмениваются высказываниями относительно предмета общения с помощью языка, речи.</a:t>
            </a:r>
            <a:endParaRPr lang="ru-RU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Невербальное общение </a:t>
            </a:r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обмен информацией с помощью неязыковых коммуникативных элементов (жестов, мимики, выражения глаз, осанки и др.).</a:t>
            </a:r>
            <a:endParaRPr lang="ru-RU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3785B6-300F-6911-CAF5-CF2CEF06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80" y="3645024"/>
            <a:ext cx="6161440" cy="291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1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4B5780-CF09-7A1E-9EF9-7AD5B99E1279}"/>
              </a:ext>
            </a:extLst>
          </p:cNvPr>
          <p:cNvSpPr txBox="1"/>
          <p:nvPr/>
        </p:nvSpPr>
        <p:spPr>
          <a:xfrm>
            <a:off x="683568" y="404664"/>
            <a:ext cx="7920880" cy="44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"Чем более учитель будет помнить, что ученики смотрят на него, как на существо высшее, тем сильнее будет его влияние, тем более будет доставлять отрады каждая его похвала, тем глубже врежется в сердце ученика каждый упрек его, а следовательно, и все дело воспитания будет несравненно благотворнее. Но горе учителю, который неосторожным своим поведением разрушил то обаяние, которым окружен в их глазах"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6BC489-E4CA-FF9F-DCB9-ED19BF074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r="20225"/>
          <a:stretch/>
        </p:blipFill>
        <p:spPr bwMode="auto">
          <a:xfrm>
            <a:off x="5436096" y="4293096"/>
            <a:ext cx="1944216" cy="24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03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1413</Words>
  <Application>Microsoft Office PowerPoint</Application>
  <PresentationFormat>Экран (4:3)</PresentationFormat>
  <Paragraphs>78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Alla</cp:lastModifiedBy>
  <cp:revision>84</cp:revision>
  <dcterms:modified xsi:type="dcterms:W3CDTF">2022-11-29T19:09:28Z</dcterms:modified>
</cp:coreProperties>
</file>