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56" r:id="rId3"/>
    <p:sldId id="257" r:id="rId4"/>
    <p:sldId id="258" r:id="rId5"/>
    <p:sldId id="259" r:id="rId6"/>
    <p:sldId id="261" r:id="rId7"/>
    <p:sldId id="263" r:id="rId8"/>
    <p:sldId id="266" r:id="rId9"/>
    <p:sldId id="267" r:id="rId10"/>
    <p:sldId id="269" r:id="rId11"/>
    <p:sldId id="284" r:id="rId12"/>
    <p:sldId id="285" r:id="rId13"/>
    <p:sldId id="279" r:id="rId14"/>
    <p:sldId id="280" r:id="rId15"/>
    <p:sldId id="281" r:id="rId16"/>
    <p:sldId id="286" r:id="rId17"/>
    <p:sldId id="292" r:id="rId18"/>
    <p:sldId id="289" r:id="rId19"/>
    <p:sldId id="290" r:id="rId20"/>
    <p:sldId id="291" r:id="rId21"/>
    <p:sldId id="27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pos="40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54" d="100"/>
          <a:sy n="54" d="100"/>
        </p:scale>
        <p:origin x="-590" y="-67"/>
      </p:cViewPr>
      <p:guideLst>
        <p:guide orient="horz" pos="2160"/>
        <p:guide pos="3840"/>
        <p:guide pos="3940"/>
        <p:guide pos="4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D0F86-10B7-4474-AE1D-30FD3786819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BEE4DC-EA9B-42A5-9289-3C2301349BED}">
      <dgm:prSet custT="1"/>
      <dgm:spPr>
        <a:solidFill>
          <a:schemeClr val="accen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u="none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преобладание ночного диуреза над дневным (никтурия);</a:t>
          </a:r>
          <a:endParaRPr lang="ru-RU" sz="1800" b="1" u="none" dirty="0"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737AC-1B57-4F60-BCCE-4B1836C5F752}" type="parTrans" cxnId="{8EC395E1-3C3B-43A4-9591-8B73CB6DF2ED}">
      <dgm:prSet/>
      <dgm:spPr/>
      <dgm:t>
        <a:bodyPr/>
        <a:lstStyle/>
        <a:p>
          <a:endParaRPr lang="ru-RU"/>
        </a:p>
      </dgm:t>
    </dgm:pt>
    <dgm:pt modelId="{CDAA33BD-5822-4A40-862A-976EB6145750}" type="sibTrans" cxnId="{8EC395E1-3C3B-43A4-9591-8B73CB6DF2ED}">
      <dgm:prSet/>
      <dgm:spPr/>
      <dgm:t>
        <a:bodyPr/>
        <a:lstStyle/>
        <a:p>
          <a:endParaRPr lang="ru-RU"/>
        </a:p>
      </dgm:t>
    </dgm:pt>
    <dgm:pt modelId="{6C4189CF-5D12-41A6-AF9E-6657A5E59C91}">
      <dgm:prSet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800" b="1" u="none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синдром обезвоживания (дегидратация):</a:t>
          </a:r>
        </a:p>
        <a:p>
          <a:r>
            <a:rPr lang="ru-RU" sz="1800" b="1" u="none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сухость кожи и слизистых оболочек, яркий малиновый язык, трещины, заеды, потеря массы тела за короткий период;</a:t>
          </a:r>
          <a:endParaRPr lang="ru-RU" sz="1200" u="none" dirty="0">
            <a:uFillTx/>
          </a:endParaRPr>
        </a:p>
      </dgm:t>
    </dgm:pt>
    <dgm:pt modelId="{CBF25BF1-78CD-44C6-BBEE-A0EA4FB382AA}" type="parTrans" cxnId="{4BA8F11D-1308-4E04-B364-321FF0275B03}">
      <dgm:prSet/>
      <dgm:spPr/>
      <dgm:t>
        <a:bodyPr/>
        <a:lstStyle/>
        <a:p>
          <a:endParaRPr lang="ru-RU"/>
        </a:p>
      </dgm:t>
    </dgm:pt>
    <dgm:pt modelId="{72114721-0E00-4159-B96C-B011203FC8F1}" type="sibTrans" cxnId="{4BA8F11D-1308-4E04-B364-321FF0275B03}">
      <dgm:prSet/>
      <dgm:spPr/>
      <dgm:t>
        <a:bodyPr/>
        <a:lstStyle/>
        <a:p>
          <a:endParaRPr lang="ru-RU"/>
        </a:p>
      </dgm:t>
    </dgm:pt>
    <dgm:pt modelId="{3610F08E-FB6C-49ED-9C3F-2A6C6145C183}">
      <dgm:prSet custT="1"/>
      <dgm:spPr>
        <a:solidFill>
          <a:schemeClr val="accent1">
            <a:hueOff val="0"/>
            <a:satOff val="0"/>
            <a:lumOff val="0"/>
            <a:alpha val="93000"/>
          </a:schemeClr>
        </a:solidFill>
      </dgm:spPr>
      <dgm:t>
        <a:bodyPr/>
        <a:lstStyle/>
        <a:p>
          <a:r>
            <a:rPr lang="ru-RU" sz="1800" b="1" u="none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 рецидивирующая гнойная инфекция кожи и слизистых оболочек: стоматит, пиодермия, фурункулез, вульвовагинит у девочек </a:t>
          </a:r>
        </a:p>
        <a:p>
          <a:r>
            <a:rPr lang="ru-RU" sz="1800" b="1" u="none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(вследствие снижения иммунитета);  </a:t>
          </a:r>
          <a:endParaRPr lang="ru-RU" sz="1800" b="1" u="none" dirty="0"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F315A-E4E5-4072-9C24-DB1FF3306E04}" type="parTrans" cxnId="{FD1A0C58-1B8D-4DAD-9259-51D3AD1B4564}">
      <dgm:prSet/>
      <dgm:spPr/>
      <dgm:t>
        <a:bodyPr/>
        <a:lstStyle/>
        <a:p>
          <a:endParaRPr lang="ru-RU"/>
        </a:p>
      </dgm:t>
    </dgm:pt>
    <dgm:pt modelId="{B36D6B3A-4C0E-41C4-B488-B4F0F2642332}" type="sibTrans" cxnId="{FD1A0C58-1B8D-4DAD-9259-51D3AD1B4564}">
      <dgm:prSet/>
      <dgm:spPr/>
      <dgm:t>
        <a:bodyPr/>
        <a:lstStyle/>
        <a:p>
          <a:endParaRPr lang="ru-RU"/>
        </a:p>
      </dgm:t>
    </dgm:pt>
    <dgm:pt modelId="{852EC094-BEDC-48A6-BFDD-18902CC88107}">
      <dgm:prSet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b="1" u="none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изменения со стороны периферической нервной системы: боли в нижних конечностях, снижение сухожильных рефлексов.</a:t>
          </a:r>
          <a:endParaRPr lang="ru-RU" b="1" u="none" dirty="0"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8D730-027A-4B87-AC6F-20E821CFA8B3}" type="parTrans" cxnId="{0F03BEDB-2A09-4A68-85C5-B62B2FA51AE4}">
      <dgm:prSet/>
      <dgm:spPr/>
      <dgm:t>
        <a:bodyPr/>
        <a:lstStyle/>
        <a:p>
          <a:endParaRPr lang="ru-RU"/>
        </a:p>
      </dgm:t>
    </dgm:pt>
    <dgm:pt modelId="{1A80E2D6-DA84-4292-82BD-0F782ABCE70B}" type="sibTrans" cxnId="{0F03BEDB-2A09-4A68-85C5-B62B2FA51AE4}">
      <dgm:prSet/>
      <dgm:spPr/>
      <dgm:t>
        <a:bodyPr/>
        <a:lstStyle/>
        <a:p>
          <a:endParaRPr lang="ru-RU"/>
        </a:p>
      </dgm:t>
    </dgm:pt>
    <dgm:pt modelId="{C16A81C7-7B7A-4249-B312-7D20688B874C}">
      <dgm:prSet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ru-RU" b="1" u="none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функциональные нарушения центральной нервной системы: повышенная возбудимость, расстройство сна, утомляемость, вялость, ухудшение памяти;</a:t>
          </a:r>
          <a:endParaRPr lang="ru-RU" b="1" u="none" dirty="0"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ED24B-6649-4D84-B5D5-114CFC9B46E3}" type="parTrans" cxnId="{008ACDBB-4212-4A5F-BAF3-D03AC4C00D5F}">
      <dgm:prSet/>
      <dgm:spPr/>
      <dgm:t>
        <a:bodyPr/>
        <a:lstStyle/>
        <a:p>
          <a:endParaRPr lang="ru-RU"/>
        </a:p>
      </dgm:t>
    </dgm:pt>
    <dgm:pt modelId="{A0299FCE-CD1D-443C-871B-302A71326314}" type="sibTrans" cxnId="{008ACDBB-4212-4A5F-BAF3-D03AC4C00D5F}">
      <dgm:prSet/>
      <dgm:spPr/>
      <dgm:t>
        <a:bodyPr/>
        <a:lstStyle/>
        <a:p>
          <a:endParaRPr lang="ru-RU"/>
        </a:p>
      </dgm:t>
    </dgm:pt>
    <dgm:pt modelId="{9FC8C615-0CC9-446E-8736-606C7D27BF58}" type="pres">
      <dgm:prSet presAssocID="{A4CD0F86-10B7-4474-AE1D-30FD378681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9E960-0E78-4981-8E3F-DF989A61953B}" type="pres">
      <dgm:prSet presAssocID="{47BEE4DC-EA9B-42A5-9289-3C2301349BED}" presName="node" presStyleLbl="node1" presStyleIdx="0" presStyleCnt="5" custAng="21218417" custScaleX="44545" custScaleY="60069" custLinFactNeighborX="5941" custLinFactNeighborY="33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D53A2-7AC9-43DB-A761-14BCED490365}" type="pres">
      <dgm:prSet presAssocID="{CDAA33BD-5822-4A40-862A-976EB6145750}" presName="sibTrans" presStyleCnt="0"/>
      <dgm:spPr/>
    </dgm:pt>
    <dgm:pt modelId="{59130D23-8F55-4D18-B672-B3ECBC70F361}" type="pres">
      <dgm:prSet presAssocID="{6C4189CF-5D12-41A6-AF9E-6657A5E59C91}" presName="node" presStyleLbl="node1" presStyleIdx="1" presStyleCnt="5" custScaleX="108117" custScaleY="67955" custLinFactNeighborX="9987" custLinFactNeighborY="26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7409F-D0C9-440D-8A2D-0C6932DCB950}" type="pres">
      <dgm:prSet presAssocID="{72114721-0E00-4159-B96C-B011203FC8F1}" presName="sibTrans" presStyleCnt="0"/>
      <dgm:spPr/>
    </dgm:pt>
    <dgm:pt modelId="{8F59D02B-2E21-47FD-A5D6-31475853DE3D}" type="pres">
      <dgm:prSet presAssocID="{3610F08E-FB6C-49ED-9C3F-2A6C6145C183}" presName="node" presStyleLbl="node1" presStyleIdx="2" presStyleCnt="5" custAng="0" custScaleX="84922" custScaleY="71508" custLinFactX="-66542" custLinFactY="3684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C3FF2-6CC8-4A52-917C-31BDDF8D3634}" type="pres">
      <dgm:prSet presAssocID="{B36D6B3A-4C0E-41C4-B488-B4F0F2642332}" presName="sibTrans" presStyleCnt="0"/>
      <dgm:spPr/>
    </dgm:pt>
    <dgm:pt modelId="{3E2547BA-F777-4755-AF17-811909178DBA}" type="pres">
      <dgm:prSet presAssocID="{852EC094-BEDC-48A6-BFDD-18902CC88107}" presName="node" presStyleLbl="node1" presStyleIdx="3" presStyleCnt="5" custAng="606625" custScaleX="58655" custScaleY="76359" custLinFactX="44181" custLinFactNeighborX="100000" custLinFactNeighborY="-70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59113-AF1C-43C9-9999-5890B096697E}" type="pres">
      <dgm:prSet presAssocID="{1A80E2D6-DA84-4292-82BD-0F782ABCE70B}" presName="sibTrans" presStyleCnt="0"/>
      <dgm:spPr/>
    </dgm:pt>
    <dgm:pt modelId="{61EA733B-863C-4A1E-9663-6DDA2FAAA7D3}" type="pres">
      <dgm:prSet presAssocID="{C16A81C7-7B7A-4249-B312-7D20688B874C}" presName="node" presStyleLbl="node1" presStyleIdx="4" presStyleCnt="5" custScaleX="108917" custScaleY="57992" custLinFactNeighborX="29259" custLinFactNeighborY="4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31BF4-9965-41D8-B9B5-C7416D5417F0}" type="presOf" srcId="{47BEE4DC-EA9B-42A5-9289-3C2301349BED}" destId="{9D99E960-0E78-4981-8E3F-DF989A61953B}" srcOrd="0" destOrd="0" presId="urn:microsoft.com/office/officeart/2005/8/layout/default#1"/>
    <dgm:cxn modelId="{0F03BEDB-2A09-4A68-85C5-B62B2FA51AE4}" srcId="{A4CD0F86-10B7-4474-AE1D-30FD3786819E}" destId="{852EC094-BEDC-48A6-BFDD-18902CC88107}" srcOrd="3" destOrd="0" parTransId="{D828D730-027A-4B87-AC6F-20E821CFA8B3}" sibTransId="{1A80E2D6-DA84-4292-82BD-0F782ABCE70B}"/>
    <dgm:cxn modelId="{8EC395E1-3C3B-43A4-9591-8B73CB6DF2ED}" srcId="{A4CD0F86-10B7-4474-AE1D-30FD3786819E}" destId="{47BEE4DC-EA9B-42A5-9289-3C2301349BED}" srcOrd="0" destOrd="0" parTransId="{604737AC-1B57-4F60-BCCE-4B1836C5F752}" sibTransId="{CDAA33BD-5822-4A40-862A-976EB6145750}"/>
    <dgm:cxn modelId="{2EE1CCCB-A937-4E16-BB0C-620C4E819136}" type="presOf" srcId="{A4CD0F86-10B7-4474-AE1D-30FD3786819E}" destId="{9FC8C615-0CC9-446E-8736-606C7D27BF58}" srcOrd="0" destOrd="0" presId="urn:microsoft.com/office/officeart/2005/8/layout/default#1"/>
    <dgm:cxn modelId="{4BA8F11D-1308-4E04-B364-321FF0275B03}" srcId="{A4CD0F86-10B7-4474-AE1D-30FD3786819E}" destId="{6C4189CF-5D12-41A6-AF9E-6657A5E59C91}" srcOrd="1" destOrd="0" parTransId="{CBF25BF1-78CD-44C6-BBEE-A0EA4FB382AA}" sibTransId="{72114721-0E00-4159-B96C-B011203FC8F1}"/>
    <dgm:cxn modelId="{DEB192C6-3074-4059-B700-748E6B5D4FB3}" type="presOf" srcId="{3610F08E-FB6C-49ED-9C3F-2A6C6145C183}" destId="{8F59D02B-2E21-47FD-A5D6-31475853DE3D}" srcOrd="0" destOrd="0" presId="urn:microsoft.com/office/officeart/2005/8/layout/default#1"/>
    <dgm:cxn modelId="{FD1A0C58-1B8D-4DAD-9259-51D3AD1B4564}" srcId="{A4CD0F86-10B7-4474-AE1D-30FD3786819E}" destId="{3610F08E-FB6C-49ED-9C3F-2A6C6145C183}" srcOrd="2" destOrd="0" parTransId="{A3EF315A-E4E5-4072-9C24-DB1FF3306E04}" sibTransId="{B36D6B3A-4C0E-41C4-B488-B4F0F2642332}"/>
    <dgm:cxn modelId="{93D6A53F-DEC2-44E7-B7B8-822B78D13CDB}" type="presOf" srcId="{C16A81C7-7B7A-4249-B312-7D20688B874C}" destId="{61EA733B-863C-4A1E-9663-6DDA2FAAA7D3}" srcOrd="0" destOrd="0" presId="urn:microsoft.com/office/officeart/2005/8/layout/default#1"/>
    <dgm:cxn modelId="{0695B120-DD07-42F6-A923-EBBDBBD78C16}" type="presOf" srcId="{6C4189CF-5D12-41A6-AF9E-6657A5E59C91}" destId="{59130D23-8F55-4D18-B672-B3ECBC70F361}" srcOrd="0" destOrd="0" presId="urn:microsoft.com/office/officeart/2005/8/layout/default#1"/>
    <dgm:cxn modelId="{008ACDBB-4212-4A5F-BAF3-D03AC4C00D5F}" srcId="{A4CD0F86-10B7-4474-AE1D-30FD3786819E}" destId="{C16A81C7-7B7A-4249-B312-7D20688B874C}" srcOrd="4" destOrd="0" parTransId="{0E3ED24B-6649-4D84-B5D5-114CFC9B46E3}" sibTransId="{A0299FCE-CD1D-443C-871B-302A71326314}"/>
    <dgm:cxn modelId="{58F8304B-1997-49A8-AE33-74A36BF61509}" type="presOf" srcId="{852EC094-BEDC-48A6-BFDD-18902CC88107}" destId="{3E2547BA-F777-4755-AF17-811909178DBA}" srcOrd="0" destOrd="0" presId="urn:microsoft.com/office/officeart/2005/8/layout/default#1"/>
    <dgm:cxn modelId="{E6699A83-00FC-4DAE-B828-8B4DF7D6F0D1}" type="presParOf" srcId="{9FC8C615-0CC9-446E-8736-606C7D27BF58}" destId="{9D99E960-0E78-4981-8E3F-DF989A61953B}" srcOrd="0" destOrd="0" presId="urn:microsoft.com/office/officeart/2005/8/layout/default#1"/>
    <dgm:cxn modelId="{448BEB68-A79E-44AC-8444-8F00EADB41E9}" type="presParOf" srcId="{9FC8C615-0CC9-446E-8736-606C7D27BF58}" destId="{F3DD53A2-7AC9-43DB-A761-14BCED490365}" srcOrd="1" destOrd="0" presId="urn:microsoft.com/office/officeart/2005/8/layout/default#1"/>
    <dgm:cxn modelId="{BE3EC6A1-A2D5-4D86-98CB-1A6AEDC5770B}" type="presParOf" srcId="{9FC8C615-0CC9-446E-8736-606C7D27BF58}" destId="{59130D23-8F55-4D18-B672-B3ECBC70F361}" srcOrd="2" destOrd="0" presId="urn:microsoft.com/office/officeart/2005/8/layout/default#1"/>
    <dgm:cxn modelId="{D0932CEB-A161-42D4-B2F5-1511C46C4B81}" type="presParOf" srcId="{9FC8C615-0CC9-446E-8736-606C7D27BF58}" destId="{1877409F-D0C9-440D-8A2D-0C6932DCB950}" srcOrd="3" destOrd="0" presId="urn:microsoft.com/office/officeart/2005/8/layout/default#1"/>
    <dgm:cxn modelId="{8BCB2017-9346-4158-BD18-18E06328F296}" type="presParOf" srcId="{9FC8C615-0CC9-446E-8736-606C7D27BF58}" destId="{8F59D02B-2E21-47FD-A5D6-31475853DE3D}" srcOrd="4" destOrd="0" presId="urn:microsoft.com/office/officeart/2005/8/layout/default#1"/>
    <dgm:cxn modelId="{DFD1F73D-8722-45CD-B45D-1B608E252915}" type="presParOf" srcId="{9FC8C615-0CC9-446E-8736-606C7D27BF58}" destId="{3C1C3FF2-6CC8-4A52-917C-31BDDF8D3634}" srcOrd="5" destOrd="0" presId="urn:microsoft.com/office/officeart/2005/8/layout/default#1"/>
    <dgm:cxn modelId="{67D3019E-265E-4713-B197-0EB0CF1831E1}" type="presParOf" srcId="{9FC8C615-0CC9-446E-8736-606C7D27BF58}" destId="{3E2547BA-F777-4755-AF17-811909178DBA}" srcOrd="6" destOrd="0" presId="urn:microsoft.com/office/officeart/2005/8/layout/default#1"/>
    <dgm:cxn modelId="{BD547E33-EC06-4165-909B-40E540868D77}" type="presParOf" srcId="{9FC8C615-0CC9-446E-8736-606C7D27BF58}" destId="{F0259113-AF1C-43C9-9999-5890B096697E}" srcOrd="7" destOrd="0" presId="urn:microsoft.com/office/officeart/2005/8/layout/default#1"/>
    <dgm:cxn modelId="{6C7FEB3E-A24C-4C69-8FA7-1DA84BE5ADE4}" type="presParOf" srcId="{9FC8C615-0CC9-446E-8736-606C7D27BF58}" destId="{61EA733B-863C-4A1E-9663-6DDA2FAAA7D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99E960-0E78-4981-8E3F-DF989A61953B}">
      <dsp:nvSpPr>
        <dsp:cNvPr id="0" name=""/>
        <dsp:cNvSpPr/>
      </dsp:nvSpPr>
      <dsp:spPr>
        <a:xfrm rot="21218417">
          <a:off x="273066" y="1975405"/>
          <a:ext cx="2042942" cy="1652946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преобладание ночного диуреза над дневным (никтурия);</a:t>
          </a:r>
          <a:endParaRPr lang="ru-RU" sz="1800" b="1" u="none" kern="1200" dirty="0"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21218417">
        <a:off x="273066" y="1975405"/>
        <a:ext cx="2042942" cy="1652946"/>
      </dsp:txXfrm>
    </dsp:sp>
    <dsp:sp modelId="{59130D23-8F55-4D18-B672-B3ECBC70F361}">
      <dsp:nvSpPr>
        <dsp:cNvPr id="0" name=""/>
        <dsp:cNvSpPr/>
      </dsp:nvSpPr>
      <dsp:spPr>
        <a:xfrm>
          <a:off x="2960193" y="1681463"/>
          <a:ext cx="4958510" cy="1869949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синдром обезвоживания (дегидратация):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сухость кожи и слизистых оболочек, яркий малиновый язык, трещины, заеды, потеря массы тела за короткий период;</a:t>
          </a:r>
          <a:endParaRPr lang="ru-RU" sz="1200" u="none" kern="1200" dirty="0">
            <a:uFillTx/>
          </a:endParaRPr>
        </a:p>
      </dsp:txBody>
      <dsp:txXfrm>
        <a:off x="2960193" y="1681463"/>
        <a:ext cx="4958510" cy="1869949"/>
      </dsp:txXfrm>
    </dsp:sp>
    <dsp:sp modelId="{8F59D02B-2E21-47FD-A5D6-31475853DE3D}">
      <dsp:nvSpPr>
        <dsp:cNvPr id="0" name=""/>
        <dsp:cNvSpPr/>
      </dsp:nvSpPr>
      <dsp:spPr>
        <a:xfrm>
          <a:off x="281275" y="4360509"/>
          <a:ext cx="3894731" cy="196771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93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 рецидивирующая гнойная инфекция кожи и слизистых оболочек: стоматит, пиодермия, фурункулез, вульвовагинит у девочек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(вследствие снижения иммунитета);  </a:t>
          </a:r>
          <a:endParaRPr lang="ru-RU" sz="1800" b="1" u="none" kern="1200" dirty="0"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275" y="4360509"/>
        <a:ext cx="3894731" cy="1967719"/>
      </dsp:txXfrm>
    </dsp:sp>
    <dsp:sp modelId="{3E2547BA-F777-4755-AF17-811909178DBA}">
      <dsp:nvSpPr>
        <dsp:cNvPr id="0" name=""/>
        <dsp:cNvSpPr/>
      </dsp:nvSpPr>
      <dsp:spPr>
        <a:xfrm rot="606625">
          <a:off x="8447864" y="1393195"/>
          <a:ext cx="2690062" cy="2101206"/>
        </a:xfrm>
        <a:prstGeom prst="rect">
          <a:avLst/>
        </a:prstGeom>
        <a:solidFill>
          <a:schemeClr val="accent1">
            <a:hueOff val="0"/>
            <a:satOff val="0"/>
            <a:lum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изменения со стороны периферической нервной системы: боли в нижних конечностях, снижение сухожильных рефлексов.</a:t>
          </a:r>
          <a:endParaRPr lang="ru-RU" sz="1800" b="1" u="none" kern="1200" dirty="0"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606625">
        <a:off x="8447864" y="1393195"/>
        <a:ext cx="2690062" cy="2101206"/>
      </dsp:txXfrm>
    </dsp:sp>
    <dsp:sp modelId="{61EA733B-863C-4A1E-9663-6DDA2FAAA7D3}">
      <dsp:nvSpPr>
        <dsp:cNvPr id="0" name=""/>
        <dsp:cNvSpPr/>
      </dsp:nvSpPr>
      <dsp:spPr>
        <a:xfrm>
          <a:off x="6325946" y="4717925"/>
          <a:ext cx="4995200" cy="1595793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● функциональные нарушения центральной нервной системы: повышенная возбудимость, расстройство сна, утомляемость, вялость, ухудшение памяти;</a:t>
          </a:r>
          <a:endParaRPr lang="ru-RU" sz="1800" b="1" u="none" kern="1200" dirty="0"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5946" y="4717925"/>
        <a:ext cx="4995200" cy="159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06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00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24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1775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90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62901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674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101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182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293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16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46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770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29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34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2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9BA968-8131-42DC-8253-AD2C0B1CA13B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EC455B-C700-43F0-BC94-566C84908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34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4100" y="1473200"/>
            <a:ext cx="9575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«Течение сахарного</a:t>
            </a: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диабета у детей. Особенности работы школьной медицинской сестры с детьми, больными сахарным диабетом.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100" y="393700"/>
            <a:ext cx="881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СЕВЕРО-ОСЕТИНСКИЙ МЕДИЦИНСКИЙ КОЛЛЕДЖ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1333500"/>
            <a:ext cx="646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8100" y="4838700"/>
            <a:ext cx="391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студент группы 3м/с Л </a:t>
            </a:r>
          </a:p>
          <a:p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Дзуцев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руководители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Макеева Зарема Владимировна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Кулиева Фатима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Тамерлановна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1100" y="6430546"/>
            <a:ext cx="504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Владикавказ 2023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4039044"/>
            <a:ext cx="4198937" cy="2504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70130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98"/>
                    </a14:imgEffect>
                    <a14:imgEffect>
                      <a14:saturation sat="256000"/>
                    </a14:imgEffect>
                  </a14:imgLayer>
                </a14:imgProps>
              </a:ext>
            </a:extLst>
          </a:blip>
          <a:srcRect/>
          <a:tile tx="-69850" ty="-387350" sx="100000" sy="94000" flip="y" algn="b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829" y="116114"/>
            <a:ext cx="11582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лечения сахарного 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диабета</a:t>
            </a:r>
            <a:r>
              <a:rPr lang="ru-RU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достижение максимальной компенсации диабетического процесса и профилактика осложнений.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Лечебное питание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Инсулинотерапия.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Патогенетическая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Дозированная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нагрузка.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Соблюдение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дня.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Обучение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«Школе диабета».</a:t>
            </a:r>
          </a:p>
        </p:txBody>
      </p:sp>
    </p:spTree>
    <p:extLst>
      <p:ext uri="{BB962C8B-B14F-4D97-AF65-F5344CB8AC3E}">
        <p14:creationId xmlns="" xmlns:p14="http://schemas.microsoft.com/office/powerpoint/2010/main" val="282928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582" y="314699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Первичная профилактика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888" y="1583259"/>
            <a:ext cx="9216602" cy="32138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Направлена на выявление детей, относящихся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группе риска: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из семей, где есть родственники больные СД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с нарушением толерантности к глюкозе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Новорожденные в массой тела свыше 4 кг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Дети, страдающие ожирением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op-rebenok-ne-govorit-v-1-god-960h540-960x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7403" y="3983794"/>
            <a:ext cx="4511040" cy="253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332656"/>
            <a:ext cx="10972800" cy="8689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Вторичная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472" y="1223890"/>
            <a:ext cx="11953528" cy="50362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Диспансерное наблюдение и ежемесячное обследование у эндокринолога с целью: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Коррекции программы лечения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Своевременного выявления признаков обострения заболевания и предупреждения осложнений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Обучения самоконтролю состояния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Коррекции образа жизни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консультаций другими специалистами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Своевременного проведения и контроля за показателями дополнительных лабораторно-инструментальных исследований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2689" y="1772530"/>
            <a:ext cx="8902403" cy="4109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классному руководителю и другим учителям о диагнозе сахарный диабет у ребенка. На последней странице школьного журнала должна быть запись о состоянии здоровья ребенка. </a:t>
            </a:r>
            <a:endParaRPr lang="ru-RU" sz="32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ages (1).png"/>
          <p:cNvPicPr>
            <a:picLocks noChangeAspect="1"/>
          </p:cNvPicPr>
          <p:nvPr/>
        </p:nvPicPr>
        <p:blipFill>
          <a:blip r:embed="rId2" cstate="print"/>
          <a:srcRect r="56547"/>
          <a:stretch>
            <a:fillRect/>
          </a:stretch>
        </p:blipFill>
        <p:spPr>
          <a:xfrm>
            <a:off x="269922" y="1948728"/>
            <a:ext cx="2585820" cy="44802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9317" y="236025"/>
            <a:ext cx="11169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школьной мед сестры с детьми, больными сахарным диабетом:</a:t>
            </a:r>
          </a:p>
        </p:txBody>
      </p:sp>
    </p:spTree>
    <p:extLst>
      <p:ext uri="{BB962C8B-B14F-4D97-AF65-F5344CB8AC3E}">
        <p14:creationId xmlns="" xmlns:p14="http://schemas.microsoft.com/office/powerpoint/2010/main" val="20854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000" t="-39000" r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950" y="541176"/>
            <a:ext cx="11891527" cy="616442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1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Провести 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 просвет работу с учителями и 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Постараться 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так чтобы к нему правильно относились взрослые   и 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сверстники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8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8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Дети 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диабетом не должны стать объектом особого покровительства, они должны в равной мере выполнять все школьные правила как и другие дети. Речь идет лишь о некоторой дополнительной заботе о них, вместе с тем они требуют осторожного ненавязчивого присмотра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Если 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с диабетом нездоровится, никогда не отправляйте его одного в медицинский кабинет или домой, только с сопровождением. Если возникает необходимость отправить его домой, убедитесь что дома есть кто-то из взрослых</a:t>
            </a:r>
            <a:endParaRPr lang="ru-RU" sz="8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Нельзя задерживать ребенка с диабетом в школе после занятий в то время, когда ему нужно сделать укол и пообедать, а также на уроке (сдвоенных уроках), перемене, после которых он должен перекусить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5)Ребенок 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диабетом пьет чаще чем другие здоровые дети, это вызвано повышением уровня сахара в крови. Не думайте, что он хочет подшутить над вами, когда жалуется на жажду или часто </a:t>
            </a: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отпрашиваться с урока. Это не должно вызывать раздражение у учителей.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 диабетом должен иметь в доступном месте при себе глюкозу сахар или сладкий напиток, особенно в классе во время спортивных соревнований, занятий физкультурой,  во время игр и экскурс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16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942" y="-1017657"/>
            <a:ext cx="11494536" cy="7193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Дети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диабетом должны принимать участие в большинстве школьных и классных мероприятиях, конечно это требует большого внимания и организационных хлопот.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легче запретить ребенку с диабетом в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походах,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соревнованиях, но тогда ребенок остается один на один со своей болезнью, будет ограничен только рамками дома, семьи,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ему нужны такие жизненные ситуации, в которых он получил бы опыт, обеспечивающий ему способность самому справляться со своим недугом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запланирован поход, или экскурсия можно пригласить родителей или бабушку ребёнка, принять участие в этом мероприятии – они смогу помочь учителю,  и ненавязчиво проконтролировать ребенка. Проявив терпение внимание так,  вы поможете вашему ученику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окружающему миру, не бояться болезни и управлять ею. </a:t>
            </a:r>
          </a:p>
        </p:txBody>
      </p:sp>
    </p:spTree>
    <p:extLst>
      <p:ext uri="{BB962C8B-B14F-4D97-AF65-F5344CB8AC3E}">
        <p14:creationId xmlns="" xmlns:p14="http://schemas.microsoft.com/office/powerpoint/2010/main" val="27945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0491" y="290340"/>
            <a:ext cx="9101798" cy="1271174"/>
          </a:xfrm>
        </p:spPr>
        <p:txBody>
          <a:bodyPr>
            <a:noAutofit/>
          </a:bodyPr>
          <a:lstStyle/>
          <a:p>
            <a:r>
              <a:rPr lang="ru-RU" sz="4000" i="1" cap="none" dirty="0" smtClean="0">
                <a:solidFill>
                  <a:srgbClr val="FF0000"/>
                </a:solidFill>
              </a:rPr>
              <a:t>Данные нашего исследования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332" y="1167619"/>
            <a:ext cx="11507788" cy="36575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  Среднегодовой темп прироста заболеваемости у детей в Российской Федерации (РФ) в последние 5 лет составляет 2,8 %. В среднем по РФ распространенность СД среди детей и подростков составляет 55–58, заболеваемость – 9–10 на 100 тыс. соответствующего населения.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  В структуре общей заболеваемости детей в Российской Федерации сахарный диабет составляет 3–5 %. Наряду с этим отмечается снижение возраста манифестации СД.</a:t>
            </a:r>
          </a:p>
          <a:p>
            <a:endParaRPr lang="ru-RU" dirty="0"/>
          </a:p>
        </p:txBody>
      </p:sp>
      <p:pic>
        <p:nvPicPr>
          <p:cNvPr id="5" name="Рисунок 4" descr="images.png"/>
          <p:cNvPicPr>
            <a:picLocks noChangeAspect="1"/>
          </p:cNvPicPr>
          <p:nvPr/>
        </p:nvPicPr>
        <p:blipFill>
          <a:blip r:embed="rId2" cstate="print"/>
          <a:srcRect t="65415" r="43778"/>
          <a:stretch>
            <a:fillRect/>
          </a:stretch>
        </p:blipFill>
        <p:spPr>
          <a:xfrm>
            <a:off x="4525108" y="4667125"/>
            <a:ext cx="3277772" cy="1518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4499" y="250723"/>
            <a:ext cx="5550791" cy="75216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Цель исследования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470" y="1152542"/>
            <a:ext cx="11261982" cy="117770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 основании изучения данных дать прогностические оценки распространенности сахарного диабета в детской популяции в Республике Северная Осетия-Алания.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354129" y="1929201"/>
            <a:ext cx="9630696" cy="1155934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0000"/>
                </a:solidFill>
              </a:rPr>
              <a:t>Материалы и методы исследования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616" y="3311270"/>
            <a:ext cx="11065610" cy="303053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Проанализированы данные общей заболеваемости сахарным диабетом детского населения Республики Северная Осетия-Алания (РСО-Алания).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В качестве материалов были использованы формы ежегодной статистической отчетности за 2016–2022 гг.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Показатели общей заболеваемости рассчитывались на 100 тыс. соответствующего населения.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755" y="168813"/>
            <a:ext cx="8853685" cy="1207376"/>
          </a:xfrm>
        </p:spPr>
        <p:txBody>
          <a:bodyPr>
            <a:normAutofit fontScale="90000"/>
          </a:bodyPr>
          <a:lstStyle/>
          <a:p>
            <a:r>
              <a:rPr lang="ru-RU" sz="4000" i="1" cap="none" dirty="0" smtClean="0">
                <a:solidFill>
                  <a:srgbClr val="FF0000"/>
                </a:solidFill>
              </a:rPr>
              <a:t>Результаты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317" y="1161757"/>
            <a:ext cx="11465584" cy="492955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  Согласно статистическим данным в РСО-Алания, как и в Российской Федерации, отмечается рост общей заболеваемости сахарным диабетом среди детского населения (от 0–14 лет) с некоторыми колебаниями в отдельные годы. 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 Так</a:t>
            </a:r>
            <a:r>
              <a:rPr lang="ru-RU" sz="2400" dirty="0" smtClean="0">
                <a:solidFill>
                  <a:schemeClr val="bg1"/>
                </a:solidFill>
              </a:rPr>
              <a:t>, распространенность данной патологии (на 100 тыс. соответствующего населения) в РСО-Алания составила 83,1 в 2022 г. По сравнению с 2016 г. с показателем 61,3 темп прироста за анализируемый период составил 35,6 %. 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Также </a:t>
            </a:r>
            <a:r>
              <a:rPr lang="ru-RU" sz="2200" dirty="0" smtClean="0">
                <a:solidFill>
                  <a:schemeClr val="bg1"/>
                </a:solidFill>
              </a:rPr>
              <a:t>следует отметить, что на резкое увеличение количества детей, больных сахарным диабетом, повлияло молниеносное распространение и течение коронавирусной инфекции, которая губительно влияет на многие системы организма.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0" y="0"/>
          <a:ext cx="12192000" cy="6757988"/>
        </p:xfrm>
        <a:graphic>
          <a:graphicData uri="http://schemas.openxmlformats.org/presentationml/2006/ole">
            <p:oleObj spid="_x0000_s38915" name="Лист" r:id="rId3" imgW="6103687" imgH="3116545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9000">
              <a:schemeClr val="bg2">
                <a:tint val="97000"/>
                <a:hueMod val="92000"/>
                <a:satMod val="169000"/>
                <a:lumMod val="164000"/>
                <a:alpha val="98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1879600"/>
            <a:ext cx="10762674" cy="390236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Сахарный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диабет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хроническое заболевание,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обусловленное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дефицитом инсулина или недостаточностью его действия в связи с повреждением островкового аппарата поджелудочной железы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происходит нарушение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 обмена веществ,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углеводного.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92" y="3556000"/>
            <a:ext cx="5064208" cy="3454400"/>
          </a:xfrm>
          <a:prstGeom prst="rect">
            <a:avLst/>
          </a:prstGeom>
          <a:blipFill dpi="0" rotWithShape="1">
            <a:blip r:embed="rId4" cstate="print">
              <a:alphaModFix amt="56000"/>
            </a:blip>
            <a:srcRect/>
            <a:tile tx="0" ty="0" sx="100000" sy="100000" flip="none" algn="tl"/>
          </a:blipFill>
          <a:effectLst>
            <a:glow rad="228600">
              <a:schemeClr val="accent1">
                <a:alpha val="6000"/>
              </a:schemeClr>
            </a:glow>
            <a:outerShdw blurRad="50800" dist="50800" dir="8400000" sx="39000" sy="39000" algn="ctr" rotWithShape="0">
              <a:srgbClr val="000000">
                <a:alpha val="27000"/>
              </a:srgbClr>
            </a:outerShdw>
            <a:softEdge rad="584200"/>
          </a:effectLst>
        </p:spPr>
      </p:pic>
    </p:spTree>
    <p:extLst>
      <p:ext uri="{BB962C8B-B14F-4D97-AF65-F5344CB8AC3E}">
        <p14:creationId xmlns="" xmlns:p14="http://schemas.microsoft.com/office/powerpoint/2010/main" val="2361180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087" y="196948"/>
            <a:ext cx="6611815" cy="142083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82856"/>
            <a:ext cx="7906042" cy="567514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 Результаты исследования свидетельствуют о стабильно высоких уровнях распространенности сахарного диабета среди детского населения (0–14 лет) в РСО-Алания за период (2016–2022 гг.)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 Отмечается аналогичная с Российской Федерацией тенденция к росту данной патологии среди городского и сельского населения.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 Большое значение имеет проведение профилактических мероприятий по нивелированию факторов риска, способствующих развитию сахарного диабета у детей.</a:t>
            </a:r>
          </a:p>
          <a:p>
            <a:endParaRPr lang="ru-RU" dirty="0"/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3163" y="1955409"/>
            <a:ext cx="4370267" cy="33762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3409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7717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958388" cy="361526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5500" y="533400"/>
            <a:ext cx="10655300" cy="1277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классификации ВОЗ различают два основных типа сахарного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диабета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79388" y="2743407"/>
            <a:ext cx="4865688" cy="118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Инсулинзависимый тип</a:t>
            </a:r>
          </a:p>
          <a:p>
            <a:pPr lvl="0" algn="ctr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300"/>
            </a:pPr>
            <a:r>
              <a:rPr lang="ru-RU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тип, ювенильный, ИЗСД) </a:t>
            </a:r>
            <a:endParaRPr lang="ru-RU" b="1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300"/>
            </a:pPr>
            <a:r>
              <a:rPr lang="ru-RU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12-1594 всех случаев</a:t>
            </a:r>
            <a:r>
              <a:rPr lang="ru-RU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8700" y="2918812"/>
            <a:ext cx="4127500" cy="78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3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Инсулиннезависимый 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endParaRPr lang="ru-RU" b="1" dirty="0" smtClean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300"/>
            </a:pPr>
            <a:r>
              <a:rPr lang="ru-RU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 тип, взрослый, ИНСД</a:t>
            </a:r>
            <a:r>
              <a:rPr lang="ru-RU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300" y="5342468"/>
            <a:ext cx="10566400" cy="114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чаще всего развивается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диабет 1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типа - инсулинзависимый сахарный диабет (ИЗСД).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302500" y="1963714"/>
            <a:ext cx="1447800" cy="5936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578100" y="1972519"/>
            <a:ext cx="1485900" cy="4829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3339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263188" cy="5334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5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Причинные факторы развития сахарного </a:t>
            </a:r>
            <a:r>
              <a:rPr lang="ru-RU" sz="35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диабета</a:t>
            </a:r>
            <a:r>
              <a:rPr lang="ru-RU" sz="35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300"/>
              <a:buNone/>
            </a:pPr>
            <a:r>
              <a:rPr lang="ru-RU" sz="24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 Генетический фактор (80</a:t>
            </a:r>
            <a:r>
              <a:rPr lang="ru-RU" sz="2400" baseline="300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 - выявляется генетический дефект Ш-ой хромосомы, приводящий к изменению белков мембраны Р-клеток островкового аппарата поджелудочной железы, что подтверждается наличием ИЗСД у родственников.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300"/>
              <a:buNone/>
            </a:pPr>
            <a:r>
              <a:rPr lang="ru-RU" sz="24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  Вирусное </a:t>
            </a:r>
            <a:r>
              <a:rPr lang="ru-RU" sz="24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поражение островкового аппарата поджелудочной железы (энтеровирусами, вирусами краснухи, эпидемического паротита, ветряной оспы, цитомегаловирусами и др</a:t>
            </a:r>
            <a:r>
              <a:rPr lang="ru-RU" sz="24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30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Аутоиммунное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повреждение Р-клеток инсулярного аппарата поджелудочной железы, что подтверждается обнаружением антител к островковым клеткам и к инсулину у пациентов в ранние сроки заболевания не получающих инсулин при воспалении поджелудочной железы (инсулите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  Врожденная гипоплазия поджелудочной железы.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266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749" y="0"/>
            <a:ext cx="9247188" cy="150706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провоцирующие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факторы: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89648"/>
            <a:ext cx="6935372" cy="3910819"/>
          </a:xfrm>
        </p:spPr>
        <p:txBody>
          <a:bodyPr>
            <a:normAutofit/>
          </a:bodyPr>
          <a:lstStyle/>
          <a:p>
            <a:pPr lvl="1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переедание, </a:t>
            </a:r>
            <a:r>
              <a:rPr lang="ru-RU" sz="28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ожирение;</a:t>
            </a:r>
          </a:p>
          <a:p>
            <a:pPr lvl="1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стрессовые ситуации, травмы;</a:t>
            </a:r>
          </a:p>
          <a:p>
            <a:pPr lvl="1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гормональные расстройства в различные периоды </a:t>
            </a:r>
            <a:r>
              <a:rPr lang="ru-RU" sz="28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8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 (повышение активности контринсулярных гормонов глюкокортикоидов, </a:t>
            </a:r>
            <a:r>
              <a:rPr lang="ru-RU" sz="28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катехоламинов)</a:t>
            </a:r>
            <a:endParaRPr lang="ru-RU" sz="28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 descr="2019-07-07_101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6800" y="1519311"/>
            <a:ext cx="5354922" cy="3573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8962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5" y="2858909"/>
            <a:ext cx="2661444" cy="1775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64068"/>
            <a:ext cx="10999788" cy="16933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клинические проявления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манифестного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сахарного диабета у детей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012" y="1828801"/>
            <a:ext cx="4865688" cy="1676400"/>
          </a:xfrm>
        </p:spPr>
        <p:txBody>
          <a:bodyPr/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жажда (полидипсия), чаще ночная;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85182" y="3697398"/>
            <a:ext cx="4292600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чрезмерный аппетит (полифагия);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70" y="4311249"/>
            <a:ext cx="2741072" cy="1799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429500" y="2057400"/>
            <a:ext cx="4711700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5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частое, обильное мочеиспускание (полиурия) свыше 3-4 литров мочи за сутки;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49" y="3341793"/>
            <a:ext cx="3323451" cy="1869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80298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10000" t="-59000" r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3256553"/>
              </p:ext>
            </p:extLst>
          </p:nvPr>
        </p:nvGraphicFramePr>
        <p:xfrm>
          <a:off x="0" y="304800"/>
          <a:ext cx="11814629" cy="632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54852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99E960-0E78-4981-8E3F-DF989A619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D99E960-0E78-4981-8E3F-DF989A619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30D23-8F55-4D18-B672-B3ECBC70F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59130D23-8F55-4D18-B672-B3ECBC70F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59D02B-2E21-47FD-A5D6-31475853D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8F59D02B-2E21-47FD-A5D6-31475853D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2547BA-F777-4755-AF17-811909178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3E2547BA-F777-4755-AF17-811909178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A733B-863C-4A1E-9663-6DDA2FAAA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61EA733B-863C-4A1E-9663-6DDA2FAAA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0856" y="404584"/>
            <a:ext cx="10546443" cy="4739759"/>
          </a:xfrm>
          <a:prstGeom prst="rect">
            <a:avLst/>
          </a:prstGeom>
          <a:effectLst>
            <a:softEdge rad="5334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Изменение лабораторных  показателей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	гипергликемия (уровень сахара натощак более 7,7 ммоль/л);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	глюкозурия различной степени выраженности (от 2 до 8%);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	высокая плотность мочи (более 1030);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	гиперкетонемия и ацетонурия (при кетоацидозе);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	нарушение РН ниже 7,3 (метаболический ацидоз);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	нарастание уровня холестерина (выше 5,2 ммоль/л),       липопротеидов, пировиноградной и молочной кислот;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	нарушение содержания электролитов в сыворотке крови.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4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999" y="-1"/>
            <a:ext cx="10918687" cy="71164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Осложнения:</a:t>
            </a:r>
            <a:endParaRPr lang="ru-RU" sz="3600" b="1" dirty="0"/>
          </a:p>
          <a:p>
            <a:r>
              <a:rPr lang="ru-RU" dirty="0">
                <a:solidFill>
                  <a:schemeClr val="bg1"/>
                </a:solidFill>
              </a:rPr>
              <a:t>1.	Диабетическая ангиопатия различной локализации (ретино-, нефро-, нейро-, артро-, гастро-, гепато-, кардиопатия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2.	Двусторонняя диабетическая катаракта.</a:t>
            </a:r>
          </a:p>
          <a:p>
            <a:r>
              <a:rPr lang="ru-RU" dirty="0">
                <a:solidFill>
                  <a:schemeClr val="bg1"/>
                </a:solidFill>
              </a:rPr>
              <a:t>З. </a:t>
            </a: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err="1" smtClean="0">
                <a:solidFill>
                  <a:schemeClr val="bg1"/>
                </a:solidFill>
              </a:rPr>
              <a:t>Липодистрофии</a:t>
            </a:r>
            <a:r>
              <a:rPr lang="ru-RU" dirty="0">
                <a:solidFill>
                  <a:schemeClr val="bg1"/>
                </a:solidFill>
              </a:rPr>
              <a:t>, липомы (из-за нарушения правил введения инсулина).</a:t>
            </a:r>
          </a:p>
          <a:p>
            <a:r>
              <a:rPr lang="ru-RU" dirty="0">
                <a:solidFill>
                  <a:schemeClr val="bg1"/>
                </a:solidFill>
              </a:rPr>
              <a:t>4.	Синдром Мориака у детей (физический и половой инфантилизм).</a:t>
            </a:r>
          </a:p>
          <a:p>
            <a:r>
              <a:rPr lang="ru-RU" dirty="0">
                <a:solidFill>
                  <a:schemeClr val="bg1"/>
                </a:solidFill>
              </a:rPr>
              <a:t>5.	Синдром Сомоджи (хроническая передозировка инсулина, приводящая к частым гипогликемическим состояниям).</a:t>
            </a:r>
          </a:p>
          <a:p>
            <a:r>
              <a:rPr lang="ru-RU" dirty="0">
                <a:solidFill>
                  <a:schemeClr val="bg1"/>
                </a:solidFill>
              </a:rPr>
              <a:t>6.	Снижение иммунитета и присоединение интеркуррентных заболеваний (стоматита, пиодермии, вульвовагинита, </a:t>
            </a:r>
            <a:r>
              <a:rPr lang="ru-RU" dirty="0" smtClean="0">
                <a:solidFill>
                  <a:schemeClr val="bg1"/>
                </a:solidFill>
              </a:rPr>
              <a:t>гломерулонефрита</a:t>
            </a:r>
            <a:r>
              <a:rPr lang="ru-RU" dirty="0">
                <a:solidFill>
                  <a:schemeClr val="bg1"/>
                </a:solidFill>
              </a:rPr>
              <a:t>, кандидоза и др.).</a:t>
            </a:r>
          </a:p>
          <a:p>
            <a:r>
              <a:rPr lang="ru-RU" dirty="0">
                <a:solidFill>
                  <a:schemeClr val="bg1"/>
                </a:solidFill>
              </a:rPr>
              <a:t>7.	Развитие коматозных состояний.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3138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2215</TotalTime>
  <Words>1201</Words>
  <Application>Microsoft Office PowerPoint</Application>
  <PresentationFormat>Произвольный</PresentationFormat>
  <Paragraphs>119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Сектор</vt:lpstr>
      <vt:lpstr>Лист</vt:lpstr>
      <vt:lpstr>Слайд 1</vt:lpstr>
      <vt:lpstr>             Сахарный диабет – это хроническое заболевание,  обусловленное дефицитом инсулина или недостаточностью его действия в связи с повреждением островкового аппарата поджелудочной железы,  при этом происходит нарушение  всех видов обмена веществ,  и в первую очередь углеводного. </vt:lpstr>
      <vt:lpstr>Слайд 3</vt:lpstr>
      <vt:lpstr>Слайд 4</vt:lpstr>
      <vt:lpstr>Другие провоцирующие факторы:</vt:lpstr>
      <vt:lpstr>Основные клинические проявления манифестного сахарного диабета у детей:</vt:lpstr>
      <vt:lpstr>Слайд 7</vt:lpstr>
      <vt:lpstr>Слайд 8</vt:lpstr>
      <vt:lpstr>Слайд 9</vt:lpstr>
      <vt:lpstr>Слайд 10</vt:lpstr>
      <vt:lpstr>Первичная профилактика</vt:lpstr>
      <vt:lpstr>Вторичная профилактика</vt:lpstr>
      <vt:lpstr>Слайд 13</vt:lpstr>
      <vt:lpstr>Слайд 14</vt:lpstr>
      <vt:lpstr>Слайд 15</vt:lpstr>
      <vt:lpstr>Данные нашего исследования </vt:lpstr>
      <vt:lpstr>Слайд 17</vt:lpstr>
      <vt:lpstr>Результаты исследования </vt:lpstr>
      <vt:lpstr>Слайд 19</vt:lpstr>
      <vt:lpstr>Заключение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Сахарный диабет – это хроническое заболевание, обусловленное дефицитом инсулина или недостаточностью его действия в связи с повреждением островкового аппарата поджелудочной железы, при этом происходит нарушение всех видов обмена веществ, и в первую очередь углеводного.</dc:title>
  <dc:creator>Зарема Макеева</dc:creator>
  <cp:lastModifiedBy>Malinka</cp:lastModifiedBy>
  <cp:revision>91</cp:revision>
  <dcterms:created xsi:type="dcterms:W3CDTF">2021-12-09T08:38:53Z</dcterms:created>
  <dcterms:modified xsi:type="dcterms:W3CDTF">2023-02-07T18:12:07Z</dcterms:modified>
</cp:coreProperties>
</file>