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282" r:id="rId2"/>
    <p:sldId id="256" r:id="rId3"/>
    <p:sldId id="284" r:id="rId4"/>
    <p:sldId id="283" r:id="rId5"/>
    <p:sldId id="285" r:id="rId6"/>
    <p:sldId id="266" r:id="rId7"/>
    <p:sldId id="286" r:id="rId8"/>
    <p:sldId id="278" r:id="rId9"/>
    <p:sldId id="277" r:id="rId10"/>
    <p:sldId id="273" r:id="rId11"/>
    <p:sldId id="275" r:id="rId12"/>
    <p:sldId id="274" r:id="rId13"/>
    <p:sldId id="287" r:id="rId14"/>
    <p:sldId id="272" r:id="rId15"/>
    <p:sldId id="271" r:id="rId16"/>
    <p:sldId id="288" r:id="rId17"/>
    <p:sldId id="269" r:id="rId18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50F"/>
    <a:srgbClr val="EBCA4F"/>
    <a:srgbClr val="F7D9A3"/>
    <a:srgbClr val="EDA92F"/>
    <a:srgbClr val="F1BC5D"/>
    <a:srgbClr val="5C3E08"/>
    <a:srgbClr val="D08C12"/>
    <a:srgbClr val="705C06"/>
    <a:srgbClr val="556129"/>
    <a:srgbClr val="647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924" y="108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4">
            <a:lumMod val="20000"/>
            <a:lumOff val="80000"/>
          </a:schemeClr>
        </a:solidFill>
      </c:spPr>
    </c:floor>
    <c:sideWall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6.9254982658394804E-2"/>
          <c:y val="2.4666734827095343E-2"/>
          <c:w val="0.92304614931661355"/>
          <c:h val="0.88405264431878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AABD63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ABD63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1-20FD-4F03-8DC9-52AB7471A838}"/>
              </c:ext>
            </c:extLst>
          </c:dPt>
          <c:dLbls>
            <c:dLbl>
              <c:idx val="0"/>
              <c:layout>
                <c:manualLayout>
                  <c:x val="3.8774363734062775E-2"/>
                  <c:y val="0.42172080614562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FD-4F03-8DC9-52AB7471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>
                    <a:solidFill>
                      <a:srgbClr val="55612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CE-4F00-AF80-3E7213B7FA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1BC5D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8CE-4F00-AF80-3E7213B7FA7F}"/>
              </c:ext>
            </c:extLst>
          </c:dPt>
          <c:dLbls>
            <c:dLbl>
              <c:idx val="0"/>
              <c:layout>
                <c:manualLayout>
                  <c:x val="5.0406672854281569E-2"/>
                  <c:y val="0.56599371351123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CE-4F00-AF80-3E7213B7F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>
                    <a:solidFill>
                      <a:srgbClr val="705C0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CE-4F00-AF80-3E7213B7FA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E1-4661-88B5-3C92EC371F7A}"/>
              </c:ext>
            </c:extLst>
          </c:dPt>
          <c:dLbls>
            <c:dLbl>
              <c:idx val="0"/>
              <c:layout>
                <c:manualLayout>
                  <c:x val="4.6529236480875383E-2"/>
                  <c:y val="0.73912120234996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E1-4661-88B5-3C92EC371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E-4F00-AF80-3E7213B7F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386610720"/>
        <c:axId val="386611504"/>
        <c:axId val="0"/>
      </c:bar3DChart>
      <c:catAx>
        <c:axId val="3866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6611504"/>
        <c:crosses val="autoZero"/>
        <c:auto val="1"/>
        <c:lblAlgn val="ctr"/>
        <c:lblOffset val="100"/>
        <c:noMultiLvlLbl val="0"/>
      </c:catAx>
      <c:valAx>
        <c:axId val="386611504"/>
        <c:scaling>
          <c:orientation val="minMax"/>
        </c:scaling>
        <c:delete val="0"/>
        <c:axPos val="l"/>
        <c:majorGridlines>
          <c:spPr>
            <a:ln w="3175">
              <a:solidFill>
                <a:schemeClr val="accent4">
                  <a:lumMod val="5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386610720"/>
        <c:crosses val="autoZero"/>
        <c:crossBetween val="between"/>
      </c:valAx>
      <c:spPr>
        <a:ln w="38100"/>
      </c:spPr>
    </c:plotArea>
    <c:legend>
      <c:legendPos val="b"/>
      <c:layout>
        <c:manualLayout>
          <c:xMode val="edge"/>
          <c:yMode val="edge"/>
          <c:x val="3.7768265676648267E-2"/>
          <c:y val="0.92023359802299798"/>
          <c:w val="0.95835430553107759"/>
          <c:h val="7.9766401977001966E-2"/>
        </c:manualLayout>
      </c:layout>
      <c:overlay val="0"/>
      <c:txPr>
        <a:bodyPr/>
        <a:lstStyle/>
        <a:p>
          <a:pPr>
            <a:defRPr sz="2400" b="1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 w="38100">
      <a:solidFill>
        <a:schemeClr val="accent4">
          <a:lumMod val="50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F59AA-328B-4F0E-BE46-E7555AF12BA1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FCD5A8-39DC-41C9-A945-F6329BB165DF}">
      <dgm:prSet/>
      <dgm:spPr>
        <a:solidFill>
          <a:srgbClr val="F1BC5D"/>
        </a:solidFill>
      </dgm:spPr>
      <dgm:t>
        <a:bodyPr/>
        <a:lstStyle/>
        <a:p>
          <a:pPr rtl="0"/>
          <a:r>
            <a:rPr lang="ru-RU" b="1" dirty="0" err="1" smtClean="0">
              <a:solidFill>
                <a:srgbClr val="675405"/>
              </a:solidFill>
            </a:rPr>
            <a:t>Гестационный</a:t>
          </a:r>
          <a:r>
            <a:rPr lang="ru-RU" b="1" dirty="0" smtClean="0">
              <a:solidFill>
                <a:srgbClr val="675405"/>
              </a:solidFill>
            </a:rPr>
            <a:t> сахарный диабет </a:t>
          </a:r>
          <a:endParaRPr lang="ru-RU" b="1" dirty="0">
            <a:solidFill>
              <a:srgbClr val="675405"/>
            </a:solidFill>
          </a:endParaRPr>
        </a:p>
      </dgm:t>
    </dgm:pt>
    <dgm:pt modelId="{C7F3AC6C-4766-43F2-A21C-2E333B1E8A35}" type="parTrans" cxnId="{13F87F53-19DB-45EC-A230-BE54F84BB3F1}">
      <dgm:prSet/>
      <dgm:spPr/>
      <dgm:t>
        <a:bodyPr/>
        <a:lstStyle/>
        <a:p>
          <a:endParaRPr lang="ru-RU"/>
        </a:p>
      </dgm:t>
    </dgm:pt>
    <dgm:pt modelId="{B2A89B98-BA68-432A-9134-AE1C227BB34C}" type="sibTrans" cxnId="{13F87F53-19DB-45EC-A230-BE54F84BB3F1}">
      <dgm:prSet/>
      <dgm:spPr/>
      <dgm:t>
        <a:bodyPr/>
        <a:lstStyle/>
        <a:p>
          <a:endParaRPr lang="ru-RU"/>
        </a:p>
      </dgm:t>
    </dgm:pt>
    <dgm:pt modelId="{76521E18-0465-48DF-BBF8-2CD648D19B3F}" type="pres">
      <dgm:prSet presAssocID="{521F59AA-328B-4F0E-BE46-E7555AF12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6C1F4-200F-40C5-9C7D-810B6C9AAE08}" type="pres">
      <dgm:prSet presAssocID="{55FCD5A8-39DC-41C9-A945-F6329BB165DF}" presName="parentText" presStyleLbl="node1" presStyleIdx="0" presStyleCnt="1" custLinFactNeighborX="-637" custLinFactNeighborY="-35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87F53-19DB-45EC-A230-BE54F84BB3F1}" srcId="{521F59AA-328B-4F0E-BE46-E7555AF12BA1}" destId="{55FCD5A8-39DC-41C9-A945-F6329BB165DF}" srcOrd="0" destOrd="0" parTransId="{C7F3AC6C-4766-43F2-A21C-2E333B1E8A35}" sibTransId="{B2A89B98-BA68-432A-9134-AE1C227BB34C}"/>
    <dgm:cxn modelId="{16AF5F82-05B6-4910-BBC1-9B021E11E41E}" type="presOf" srcId="{521F59AA-328B-4F0E-BE46-E7555AF12BA1}" destId="{76521E18-0465-48DF-BBF8-2CD648D19B3F}" srcOrd="0" destOrd="0" presId="urn:microsoft.com/office/officeart/2005/8/layout/vList2"/>
    <dgm:cxn modelId="{6CD70B91-4B5E-4AA9-BC96-9F46DAD8DBC2}" type="presOf" srcId="{55FCD5A8-39DC-41C9-A945-F6329BB165DF}" destId="{0E96C1F4-200F-40C5-9C7D-810B6C9AAE08}" srcOrd="0" destOrd="0" presId="urn:microsoft.com/office/officeart/2005/8/layout/vList2"/>
    <dgm:cxn modelId="{2773605D-6B32-4ACA-BE81-2995259FD7BA}" type="presParOf" srcId="{76521E18-0465-48DF-BBF8-2CD648D19B3F}" destId="{0E96C1F4-200F-40C5-9C7D-810B6C9AAE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59AA-328B-4F0E-BE46-E7555AF12BA1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FCD5A8-39DC-41C9-A945-F6329BB165DF}">
      <dgm:prSet/>
      <dgm:spPr>
        <a:solidFill>
          <a:srgbClr val="F1BC5D"/>
        </a:solidFill>
      </dgm:spPr>
      <dgm:t>
        <a:bodyPr/>
        <a:lstStyle/>
        <a:p>
          <a:pPr rtl="0"/>
          <a:r>
            <a:rPr lang="ru-RU" b="1" dirty="0" err="1" smtClean="0">
              <a:solidFill>
                <a:srgbClr val="675405"/>
              </a:solidFill>
            </a:rPr>
            <a:t>Гестационный</a:t>
          </a:r>
          <a:r>
            <a:rPr lang="ru-RU" b="1" dirty="0" smtClean="0">
              <a:solidFill>
                <a:srgbClr val="675405"/>
              </a:solidFill>
            </a:rPr>
            <a:t> сахарный диабет </a:t>
          </a:r>
          <a:endParaRPr lang="ru-RU" b="1" dirty="0">
            <a:solidFill>
              <a:srgbClr val="675405"/>
            </a:solidFill>
          </a:endParaRPr>
        </a:p>
      </dgm:t>
    </dgm:pt>
    <dgm:pt modelId="{C7F3AC6C-4766-43F2-A21C-2E333B1E8A35}" type="parTrans" cxnId="{13F87F53-19DB-45EC-A230-BE54F84BB3F1}">
      <dgm:prSet/>
      <dgm:spPr/>
      <dgm:t>
        <a:bodyPr/>
        <a:lstStyle/>
        <a:p>
          <a:endParaRPr lang="ru-RU"/>
        </a:p>
      </dgm:t>
    </dgm:pt>
    <dgm:pt modelId="{B2A89B98-BA68-432A-9134-AE1C227BB34C}" type="sibTrans" cxnId="{13F87F53-19DB-45EC-A230-BE54F84BB3F1}">
      <dgm:prSet/>
      <dgm:spPr/>
      <dgm:t>
        <a:bodyPr/>
        <a:lstStyle/>
        <a:p>
          <a:endParaRPr lang="ru-RU"/>
        </a:p>
      </dgm:t>
    </dgm:pt>
    <dgm:pt modelId="{76521E18-0465-48DF-BBF8-2CD648D19B3F}" type="pres">
      <dgm:prSet presAssocID="{521F59AA-328B-4F0E-BE46-E7555AF12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6C1F4-200F-40C5-9C7D-810B6C9AAE08}" type="pres">
      <dgm:prSet presAssocID="{55FCD5A8-39DC-41C9-A945-F6329BB165DF}" presName="parentText" presStyleLbl="node1" presStyleIdx="0" presStyleCnt="1" custLinFactNeighborX="-10191" custLinFactNeighborY="-20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87F53-19DB-45EC-A230-BE54F84BB3F1}" srcId="{521F59AA-328B-4F0E-BE46-E7555AF12BA1}" destId="{55FCD5A8-39DC-41C9-A945-F6329BB165DF}" srcOrd="0" destOrd="0" parTransId="{C7F3AC6C-4766-43F2-A21C-2E333B1E8A35}" sibTransId="{B2A89B98-BA68-432A-9134-AE1C227BB34C}"/>
    <dgm:cxn modelId="{42D6842B-F6CC-4848-93F7-86032536060B}" type="presOf" srcId="{521F59AA-328B-4F0E-BE46-E7555AF12BA1}" destId="{76521E18-0465-48DF-BBF8-2CD648D19B3F}" srcOrd="0" destOrd="0" presId="urn:microsoft.com/office/officeart/2005/8/layout/vList2"/>
    <dgm:cxn modelId="{CB1711A2-E957-4BFD-9785-0F1CFE40892E}" type="presOf" srcId="{55FCD5A8-39DC-41C9-A945-F6329BB165DF}" destId="{0E96C1F4-200F-40C5-9C7D-810B6C9AAE08}" srcOrd="0" destOrd="0" presId="urn:microsoft.com/office/officeart/2005/8/layout/vList2"/>
    <dgm:cxn modelId="{94403FFA-7E43-4BB0-A222-0EE6320FB3E5}" type="presParOf" srcId="{76521E18-0465-48DF-BBF8-2CD648D19B3F}" destId="{0E96C1F4-200F-40C5-9C7D-810B6C9AAE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42D12-B7EC-40DB-939F-6BA91378927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149A7-5C09-49A0-9FF7-53E72DF30F79}">
      <dgm:prSet phldrT="[Текст]"/>
      <dgm:spPr>
        <a:solidFill>
          <a:srgbClr val="D08C12"/>
        </a:solidFill>
        <a:ln>
          <a:solidFill>
            <a:srgbClr val="E4980E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dirty="0" smtClean="0"/>
            <a:t>Диета </a:t>
          </a:r>
          <a:endParaRPr lang="ru-RU" dirty="0"/>
        </a:p>
      </dgm:t>
    </dgm:pt>
    <dgm:pt modelId="{6FCC953B-3A43-40EA-AA81-0D04E6B2901A}" type="parTrans" cxnId="{AF1017C1-F77F-4CA8-B228-8653042BA539}">
      <dgm:prSet/>
      <dgm:spPr/>
      <dgm:t>
        <a:bodyPr/>
        <a:lstStyle/>
        <a:p>
          <a:endParaRPr lang="ru-RU"/>
        </a:p>
      </dgm:t>
    </dgm:pt>
    <dgm:pt modelId="{7B5247DF-2299-4549-AD47-0ECF02C6B606}" type="sibTrans" cxnId="{AF1017C1-F77F-4CA8-B228-8653042BA539}">
      <dgm:prSet/>
      <dgm:spPr/>
      <dgm:t>
        <a:bodyPr/>
        <a:lstStyle/>
        <a:p>
          <a:endParaRPr lang="ru-RU"/>
        </a:p>
      </dgm:t>
    </dgm:pt>
    <dgm:pt modelId="{09066B82-CA90-4350-BE4C-64799AFFF61C}">
      <dgm:prSet phldrT="[Текст]" custT="1"/>
      <dgm:spPr>
        <a:solidFill>
          <a:srgbClr val="F1BC5D"/>
        </a:solidFill>
        <a:ln>
          <a:solidFill>
            <a:srgbClr val="E4980E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ограничение насыщенных жиров, выбор правильных жиров и исключение </a:t>
          </a:r>
          <a:r>
            <a:rPr lang="ru-RU" sz="1400" dirty="0" err="1" smtClean="0">
              <a:solidFill>
                <a:schemeClr val="tx1"/>
              </a:solidFill>
            </a:rPr>
            <a:t>трансжиров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707F0512-4BF5-43B5-87D2-0DE2ACD86717}" type="parTrans" cxnId="{B63628AA-A9E1-4BD8-A0C5-2022CC94C959}">
      <dgm:prSet/>
      <dgm:spPr>
        <a:solidFill>
          <a:srgbClr val="D08C12"/>
        </a:solidFill>
      </dgm:spPr>
      <dgm:t>
        <a:bodyPr/>
        <a:lstStyle/>
        <a:p>
          <a:endParaRPr lang="ru-RU"/>
        </a:p>
      </dgm:t>
    </dgm:pt>
    <dgm:pt modelId="{B480CF16-AF81-44B8-A636-E0787AB9E84F}" type="sibTrans" cxnId="{B63628AA-A9E1-4BD8-A0C5-2022CC94C959}">
      <dgm:prSet/>
      <dgm:spPr/>
      <dgm:t>
        <a:bodyPr/>
        <a:lstStyle/>
        <a:p>
          <a:endParaRPr lang="ru-RU"/>
        </a:p>
      </dgm:t>
    </dgm:pt>
    <dgm:pt modelId="{3B0FE9FF-19DA-41D3-85C7-4CAACC1B5F17}">
      <dgm:prSet phldrT="[Текст]" custT="1"/>
      <dgm:spPr>
        <a:solidFill>
          <a:srgbClr val="F1BC5D"/>
        </a:solidFill>
        <a:ln>
          <a:solidFill>
            <a:srgbClr val="E4980E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algn="l"/>
          <a:r>
            <a:rPr lang="ru-RU" sz="1600" i="0" dirty="0" smtClean="0">
              <a:solidFill>
                <a:schemeClr val="tx1"/>
              </a:solidFill>
            </a:rPr>
            <a:t>ограничение количества углеводов, но не полный отказ от них </a:t>
          </a:r>
          <a:endParaRPr lang="ru-RU" sz="1600" i="0" dirty="0">
            <a:solidFill>
              <a:schemeClr val="tx1"/>
            </a:solidFill>
          </a:endParaRPr>
        </a:p>
      </dgm:t>
    </dgm:pt>
    <dgm:pt modelId="{1E7A4B3B-00BB-447E-ADB5-C0571E3358FC}" type="parTrans" cxnId="{93738431-CF6D-492E-9F90-26F9C0B97750}">
      <dgm:prSet/>
      <dgm:spPr>
        <a:solidFill>
          <a:srgbClr val="D08C12"/>
        </a:solidFill>
      </dgm:spPr>
      <dgm:t>
        <a:bodyPr/>
        <a:lstStyle/>
        <a:p>
          <a:endParaRPr lang="ru-RU"/>
        </a:p>
      </dgm:t>
    </dgm:pt>
    <dgm:pt modelId="{1BF960FE-5347-41D2-9422-59033A3107AD}" type="sibTrans" cxnId="{93738431-CF6D-492E-9F90-26F9C0B97750}">
      <dgm:prSet/>
      <dgm:spPr/>
      <dgm:t>
        <a:bodyPr/>
        <a:lstStyle/>
        <a:p>
          <a:endParaRPr lang="ru-RU"/>
        </a:p>
      </dgm:t>
    </dgm:pt>
    <dgm:pt modelId="{68737D83-4132-4DF1-9A6C-945FE3BCB46E}">
      <dgm:prSet phldrT="[Текст]" custT="1"/>
      <dgm:spPr>
        <a:solidFill>
          <a:srgbClr val="F1BC5D"/>
        </a:solidFill>
        <a:ln>
          <a:solidFill>
            <a:srgbClr val="E4980E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ограничение калорийности питания (при избыточном весе и ожирении) </a:t>
          </a:r>
          <a:endParaRPr lang="ru-RU" sz="1600" dirty="0">
            <a:solidFill>
              <a:schemeClr val="tx1"/>
            </a:solidFill>
          </a:endParaRPr>
        </a:p>
      </dgm:t>
    </dgm:pt>
    <dgm:pt modelId="{397605D7-2364-4C19-9447-782066382025}" type="sibTrans" cxnId="{33F7E7AA-42A2-463F-8375-41114F770962}">
      <dgm:prSet/>
      <dgm:spPr/>
      <dgm:t>
        <a:bodyPr/>
        <a:lstStyle/>
        <a:p>
          <a:endParaRPr lang="ru-RU"/>
        </a:p>
      </dgm:t>
    </dgm:pt>
    <dgm:pt modelId="{952DB05F-54DB-4D89-A891-B32D77652756}" type="parTrans" cxnId="{33F7E7AA-42A2-463F-8375-41114F770962}">
      <dgm:prSet/>
      <dgm:spPr>
        <a:solidFill>
          <a:srgbClr val="D08C12"/>
        </a:solidFill>
      </dgm:spPr>
      <dgm:t>
        <a:bodyPr/>
        <a:lstStyle/>
        <a:p>
          <a:endParaRPr lang="ru-RU"/>
        </a:p>
      </dgm:t>
    </dgm:pt>
    <dgm:pt modelId="{446B115B-FCB4-4B82-A55A-A61CF925754F}">
      <dgm:prSet custT="1"/>
      <dgm:spPr>
        <a:solidFill>
          <a:srgbClr val="F1BC5D"/>
        </a:solidFill>
        <a:ln>
          <a:solidFill>
            <a:srgbClr val="E4980E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снижение </a:t>
          </a:r>
          <a:r>
            <a:rPr lang="ru-RU" sz="1400" dirty="0" err="1" smtClean="0">
              <a:solidFill>
                <a:schemeClr val="tx1"/>
              </a:solidFill>
            </a:rPr>
            <a:t>гликемического</a:t>
          </a:r>
          <a:r>
            <a:rPr lang="ru-RU" sz="1400" dirty="0" smtClean="0">
              <a:solidFill>
                <a:schemeClr val="tx1"/>
              </a:solidFill>
            </a:rPr>
            <a:t> индекса (ГИ) продуктов питания, предпочтение продуктам с низким ГИ. </a:t>
          </a:r>
          <a:endParaRPr lang="ru-RU" sz="1400" dirty="0">
            <a:solidFill>
              <a:schemeClr val="tx1"/>
            </a:solidFill>
          </a:endParaRPr>
        </a:p>
      </dgm:t>
    </dgm:pt>
    <dgm:pt modelId="{5B97F4E6-2159-454F-A528-FCEBDE368A4F}" type="parTrans" cxnId="{306FDE1F-C5AE-4AD5-B291-B0BE3F4C6311}">
      <dgm:prSet/>
      <dgm:spPr>
        <a:solidFill>
          <a:srgbClr val="D08C12"/>
        </a:solidFill>
      </dgm:spPr>
      <dgm:t>
        <a:bodyPr/>
        <a:lstStyle/>
        <a:p>
          <a:endParaRPr lang="ru-RU"/>
        </a:p>
      </dgm:t>
    </dgm:pt>
    <dgm:pt modelId="{72583CF3-FC9C-4F9E-A69B-342C1BBF5856}" type="sibTrans" cxnId="{306FDE1F-C5AE-4AD5-B291-B0BE3F4C6311}">
      <dgm:prSet/>
      <dgm:spPr/>
      <dgm:t>
        <a:bodyPr/>
        <a:lstStyle/>
        <a:p>
          <a:endParaRPr lang="ru-RU"/>
        </a:p>
      </dgm:t>
    </dgm:pt>
    <dgm:pt modelId="{6FFA07CC-4635-48F1-9286-3ABBBAD96BD3}" type="pres">
      <dgm:prSet presAssocID="{52A42D12-B7EC-40DB-939F-6BA9137892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4E711-0B99-4FE0-915F-B0A90203D09D}" type="pres">
      <dgm:prSet presAssocID="{931149A7-5C09-49A0-9FF7-53E72DF30F79}" presName="centerShape" presStyleLbl="node0" presStyleIdx="0" presStyleCnt="1"/>
      <dgm:spPr/>
      <dgm:t>
        <a:bodyPr/>
        <a:lstStyle/>
        <a:p>
          <a:endParaRPr lang="ru-RU"/>
        </a:p>
      </dgm:t>
    </dgm:pt>
    <dgm:pt modelId="{BF83D8F0-5C9C-4C35-9282-728C618AD023}" type="pres">
      <dgm:prSet presAssocID="{952DB05F-54DB-4D89-A891-B32D7765275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00CF485-DAF3-458A-9E84-5113094B4A84}" type="pres">
      <dgm:prSet presAssocID="{952DB05F-54DB-4D89-A891-B32D7765275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0603324-83B3-45C0-9E78-12D758C1B9D0}" type="pres">
      <dgm:prSet presAssocID="{68737D83-4132-4DF1-9A6C-945FE3BCB4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1983-A130-4336-912B-962B3A910E1F}" type="pres">
      <dgm:prSet presAssocID="{707F0512-4BF5-43B5-87D2-0DE2ACD8671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8E29D03-E027-4C4F-A29F-1F4E9C5B3932}" type="pres">
      <dgm:prSet presAssocID="{707F0512-4BF5-43B5-87D2-0DE2ACD8671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72B65F9-7827-4DB9-9B8F-FCEBA99A14D8}" type="pres">
      <dgm:prSet presAssocID="{09066B82-CA90-4350-BE4C-64799AFFF6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62C9-2C9C-460B-BF3B-B6E72A1DB05F}" type="pres">
      <dgm:prSet presAssocID="{5B97F4E6-2159-454F-A528-FCEBDE368A4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DF2354D-D10C-4B4F-A81E-814E648AE8BA}" type="pres">
      <dgm:prSet presAssocID="{5B97F4E6-2159-454F-A528-FCEBDE368A4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F48730A-00A9-475C-97A3-6B44A1661292}" type="pres">
      <dgm:prSet presAssocID="{446B115B-FCB4-4B82-A55A-A61CF92575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ACC9B-501D-46A2-847B-C86261348F5D}" type="pres">
      <dgm:prSet presAssocID="{1E7A4B3B-00BB-447E-ADB5-C0571E3358F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66FADE9-67F5-4783-8FC6-64F46CE3A375}" type="pres">
      <dgm:prSet presAssocID="{1E7A4B3B-00BB-447E-ADB5-C0571E3358F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8D86849-9E2D-4A0C-A9BF-98302AAD13B6}" type="pres">
      <dgm:prSet presAssocID="{3B0FE9FF-19DA-41D3-85C7-4CAACC1B5F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3A501-9AAD-4D91-B336-BF10D912B87A}" type="presOf" srcId="{931149A7-5C09-49A0-9FF7-53E72DF30F79}" destId="{AF64E711-0B99-4FE0-915F-B0A90203D09D}" srcOrd="0" destOrd="0" presId="urn:microsoft.com/office/officeart/2005/8/layout/radial5"/>
    <dgm:cxn modelId="{DD21005A-49EB-4F3E-B4C8-D094ADA93288}" type="presOf" srcId="{707F0512-4BF5-43B5-87D2-0DE2ACD86717}" destId="{02DB1983-A130-4336-912B-962B3A910E1F}" srcOrd="0" destOrd="0" presId="urn:microsoft.com/office/officeart/2005/8/layout/radial5"/>
    <dgm:cxn modelId="{27F26BD3-7F33-4791-B219-1C5959293BB8}" type="presOf" srcId="{446B115B-FCB4-4B82-A55A-A61CF925754F}" destId="{0F48730A-00A9-475C-97A3-6B44A1661292}" srcOrd="0" destOrd="0" presId="urn:microsoft.com/office/officeart/2005/8/layout/radial5"/>
    <dgm:cxn modelId="{152EA746-4710-4105-AA4B-488CE50B7849}" type="presOf" srcId="{09066B82-CA90-4350-BE4C-64799AFFF61C}" destId="{172B65F9-7827-4DB9-9B8F-FCEBA99A14D8}" srcOrd="0" destOrd="0" presId="urn:microsoft.com/office/officeart/2005/8/layout/radial5"/>
    <dgm:cxn modelId="{B63628AA-A9E1-4BD8-A0C5-2022CC94C959}" srcId="{931149A7-5C09-49A0-9FF7-53E72DF30F79}" destId="{09066B82-CA90-4350-BE4C-64799AFFF61C}" srcOrd="1" destOrd="0" parTransId="{707F0512-4BF5-43B5-87D2-0DE2ACD86717}" sibTransId="{B480CF16-AF81-44B8-A636-E0787AB9E84F}"/>
    <dgm:cxn modelId="{E2D65BA0-A2B2-4555-94CC-A8BE16EB3D35}" type="presOf" srcId="{1E7A4B3B-00BB-447E-ADB5-C0571E3358FC}" destId="{4E9ACC9B-501D-46A2-847B-C86261348F5D}" srcOrd="0" destOrd="0" presId="urn:microsoft.com/office/officeart/2005/8/layout/radial5"/>
    <dgm:cxn modelId="{C2FDE79D-9479-47CA-91FC-EA8DC50D3F60}" type="presOf" srcId="{5B97F4E6-2159-454F-A528-FCEBDE368A4F}" destId="{CDF2354D-D10C-4B4F-A81E-814E648AE8BA}" srcOrd="1" destOrd="0" presId="urn:microsoft.com/office/officeart/2005/8/layout/radial5"/>
    <dgm:cxn modelId="{93738431-CF6D-492E-9F90-26F9C0B97750}" srcId="{931149A7-5C09-49A0-9FF7-53E72DF30F79}" destId="{3B0FE9FF-19DA-41D3-85C7-4CAACC1B5F17}" srcOrd="3" destOrd="0" parTransId="{1E7A4B3B-00BB-447E-ADB5-C0571E3358FC}" sibTransId="{1BF960FE-5347-41D2-9422-59033A3107AD}"/>
    <dgm:cxn modelId="{AF1017C1-F77F-4CA8-B228-8653042BA539}" srcId="{52A42D12-B7EC-40DB-939F-6BA913789273}" destId="{931149A7-5C09-49A0-9FF7-53E72DF30F79}" srcOrd="0" destOrd="0" parTransId="{6FCC953B-3A43-40EA-AA81-0D04E6B2901A}" sibTransId="{7B5247DF-2299-4549-AD47-0ECF02C6B606}"/>
    <dgm:cxn modelId="{4BCAAF4B-A862-47E5-B2A8-2A4487B7131C}" type="presOf" srcId="{52A42D12-B7EC-40DB-939F-6BA913789273}" destId="{6FFA07CC-4635-48F1-9286-3ABBBAD96BD3}" srcOrd="0" destOrd="0" presId="urn:microsoft.com/office/officeart/2005/8/layout/radial5"/>
    <dgm:cxn modelId="{248C4F23-80D4-443E-81F3-AAE2AB615A8B}" type="presOf" srcId="{952DB05F-54DB-4D89-A891-B32D77652756}" destId="{900CF485-DAF3-458A-9E84-5113094B4A84}" srcOrd="1" destOrd="0" presId="urn:microsoft.com/office/officeart/2005/8/layout/radial5"/>
    <dgm:cxn modelId="{F364A70F-2F9F-413A-8548-05F525C1E661}" type="presOf" srcId="{707F0512-4BF5-43B5-87D2-0DE2ACD86717}" destId="{68E29D03-E027-4C4F-A29F-1F4E9C5B3932}" srcOrd="1" destOrd="0" presId="urn:microsoft.com/office/officeart/2005/8/layout/radial5"/>
    <dgm:cxn modelId="{33F7E7AA-42A2-463F-8375-41114F770962}" srcId="{931149A7-5C09-49A0-9FF7-53E72DF30F79}" destId="{68737D83-4132-4DF1-9A6C-945FE3BCB46E}" srcOrd="0" destOrd="0" parTransId="{952DB05F-54DB-4D89-A891-B32D77652756}" sibTransId="{397605D7-2364-4C19-9447-782066382025}"/>
    <dgm:cxn modelId="{751F6E49-FC0A-4120-8E66-7281769D48D2}" type="presOf" srcId="{952DB05F-54DB-4D89-A891-B32D77652756}" destId="{BF83D8F0-5C9C-4C35-9282-728C618AD023}" srcOrd="0" destOrd="0" presId="urn:microsoft.com/office/officeart/2005/8/layout/radial5"/>
    <dgm:cxn modelId="{4F19EC02-323A-4E40-99E4-EE72CEACD089}" type="presOf" srcId="{68737D83-4132-4DF1-9A6C-945FE3BCB46E}" destId="{A0603324-83B3-45C0-9E78-12D758C1B9D0}" srcOrd="0" destOrd="0" presId="urn:microsoft.com/office/officeart/2005/8/layout/radial5"/>
    <dgm:cxn modelId="{F1CE54E3-CAEA-43AE-8D4B-C9EEE6D9B1FA}" type="presOf" srcId="{3B0FE9FF-19DA-41D3-85C7-4CAACC1B5F17}" destId="{98D86849-9E2D-4A0C-A9BF-98302AAD13B6}" srcOrd="0" destOrd="0" presId="urn:microsoft.com/office/officeart/2005/8/layout/radial5"/>
    <dgm:cxn modelId="{306FDE1F-C5AE-4AD5-B291-B0BE3F4C6311}" srcId="{931149A7-5C09-49A0-9FF7-53E72DF30F79}" destId="{446B115B-FCB4-4B82-A55A-A61CF925754F}" srcOrd="2" destOrd="0" parTransId="{5B97F4E6-2159-454F-A528-FCEBDE368A4F}" sibTransId="{72583CF3-FC9C-4F9E-A69B-342C1BBF5856}"/>
    <dgm:cxn modelId="{0C38B5B6-1F3E-4ABB-A40D-F033204B726A}" type="presOf" srcId="{1E7A4B3B-00BB-447E-ADB5-C0571E3358FC}" destId="{366FADE9-67F5-4783-8FC6-64F46CE3A375}" srcOrd="1" destOrd="0" presId="urn:microsoft.com/office/officeart/2005/8/layout/radial5"/>
    <dgm:cxn modelId="{8CC59E29-434A-4EA4-BBAD-8A031652945C}" type="presOf" srcId="{5B97F4E6-2159-454F-A528-FCEBDE368A4F}" destId="{4B8562C9-2C9C-460B-BF3B-B6E72A1DB05F}" srcOrd="0" destOrd="0" presId="urn:microsoft.com/office/officeart/2005/8/layout/radial5"/>
    <dgm:cxn modelId="{2A1D902F-45F2-4144-82E7-93E861B05395}" type="presParOf" srcId="{6FFA07CC-4635-48F1-9286-3ABBBAD96BD3}" destId="{AF64E711-0B99-4FE0-915F-B0A90203D09D}" srcOrd="0" destOrd="0" presId="urn:microsoft.com/office/officeart/2005/8/layout/radial5"/>
    <dgm:cxn modelId="{1F07CF32-788A-4B80-A859-408400D1A0FC}" type="presParOf" srcId="{6FFA07CC-4635-48F1-9286-3ABBBAD96BD3}" destId="{BF83D8F0-5C9C-4C35-9282-728C618AD023}" srcOrd="1" destOrd="0" presId="urn:microsoft.com/office/officeart/2005/8/layout/radial5"/>
    <dgm:cxn modelId="{907FD64F-6861-46AB-BCE4-854F376925F9}" type="presParOf" srcId="{BF83D8F0-5C9C-4C35-9282-728C618AD023}" destId="{900CF485-DAF3-458A-9E84-5113094B4A84}" srcOrd="0" destOrd="0" presId="urn:microsoft.com/office/officeart/2005/8/layout/radial5"/>
    <dgm:cxn modelId="{9D459AE4-8835-43B4-972D-0131379A50D7}" type="presParOf" srcId="{6FFA07CC-4635-48F1-9286-3ABBBAD96BD3}" destId="{A0603324-83B3-45C0-9E78-12D758C1B9D0}" srcOrd="2" destOrd="0" presId="urn:microsoft.com/office/officeart/2005/8/layout/radial5"/>
    <dgm:cxn modelId="{4144B3B4-50F1-4B43-B7B8-250682E9851F}" type="presParOf" srcId="{6FFA07CC-4635-48F1-9286-3ABBBAD96BD3}" destId="{02DB1983-A130-4336-912B-962B3A910E1F}" srcOrd="3" destOrd="0" presId="urn:microsoft.com/office/officeart/2005/8/layout/radial5"/>
    <dgm:cxn modelId="{CE3113D4-74AC-4512-BF67-2839F0AFB719}" type="presParOf" srcId="{02DB1983-A130-4336-912B-962B3A910E1F}" destId="{68E29D03-E027-4C4F-A29F-1F4E9C5B3932}" srcOrd="0" destOrd="0" presId="urn:microsoft.com/office/officeart/2005/8/layout/radial5"/>
    <dgm:cxn modelId="{CB37F338-4D67-4668-8DE6-48E29548228E}" type="presParOf" srcId="{6FFA07CC-4635-48F1-9286-3ABBBAD96BD3}" destId="{172B65F9-7827-4DB9-9B8F-FCEBA99A14D8}" srcOrd="4" destOrd="0" presId="urn:microsoft.com/office/officeart/2005/8/layout/radial5"/>
    <dgm:cxn modelId="{B1F5681A-7C93-488B-A889-102F6C1CBAC7}" type="presParOf" srcId="{6FFA07CC-4635-48F1-9286-3ABBBAD96BD3}" destId="{4B8562C9-2C9C-460B-BF3B-B6E72A1DB05F}" srcOrd="5" destOrd="0" presId="urn:microsoft.com/office/officeart/2005/8/layout/radial5"/>
    <dgm:cxn modelId="{B4EEAE10-9D4B-4333-B42B-2BFF04C816B4}" type="presParOf" srcId="{4B8562C9-2C9C-460B-BF3B-B6E72A1DB05F}" destId="{CDF2354D-D10C-4B4F-A81E-814E648AE8BA}" srcOrd="0" destOrd="0" presId="urn:microsoft.com/office/officeart/2005/8/layout/radial5"/>
    <dgm:cxn modelId="{7EE09AA7-F716-446E-96F8-2BC161791C10}" type="presParOf" srcId="{6FFA07CC-4635-48F1-9286-3ABBBAD96BD3}" destId="{0F48730A-00A9-475C-97A3-6B44A1661292}" srcOrd="6" destOrd="0" presId="urn:microsoft.com/office/officeart/2005/8/layout/radial5"/>
    <dgm:cxn modelId="{60C963D3-F8C5-4353-8286-5618C9FC405B}" type="presParOf" srcId="{6FFA07CC-4635-48F1-9286-3ABBBAD96BD3}" destId="{4E9ACC9B-501D-46A2-847B-C86261348F5D}" srcOrd="7" destOrd="0" presId="urn:microsoft.com/office/officeart/2005/8/layout/radial5"/>
    <dgm:cxn modelId="{7C4FEC9F-94B4-4AFA-9B01-7E5C68917962}" type="presParOf" srcId="{4E9ACC9B-501D-46A2-847B-C86261348F5D}" destId="{366FADE9-67F5-4783-8FC6-64F46CE3A375}" srcOrd="0" destOrd="0" presId="urn:microsoft.com/office/officeart/2005/8/layout/radial5"/>
    <dgm:cxn modelId="{051594AD-D2C4-4077-83A4-23C4AF45DE5F}" type="presParOf" srcId="{6FFA07CC-4635-48F1-9286-3ABBBAD96BD3}" destId="{98D86849-9E2D-4A0C-A9BF-98302AAD13B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6C1F4-200F-40C5-9C7D-810B6C9AAE08}">
      <dsp:nvSpPr>
        <dsp:cNvPr id="0" name=""/>
        <dsp:cNvSpPr/>
      </dsp:nvSpPr>
      <dsp:spPr>
        <a:xfrm>
          <a:off x="0" y="0"/>
          <a:ext cx="7065000" cy="2386800"/>
        </a:xfrm>
        <a:prstGeom prst="roundRect">
          <a:avLst/>
        </a:prstGeom>
        <a:solidFill>
          <a:srgbClr val="F1BC5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err="1" smtClean="0">
              <a:solidFill>
                <a:srgbClr val="675405"/>
              </a:solidFill>
            </a:rPr>
            <a:t>Гестационный</a:t>
          </a:r>
          <a:r>
            <a:rPr lang="ru-RU" sz="6000" b="1" kern="1200" dirty="0" smtClean="0">
              <a:solidFill>
                <a:srgbClr val="675405"/>
              </a:solidFill>
            </a:rPr>
            <a:t> сахарный диабет </a:t>
          </a:r>
          <a:endParaRPr lang="ru-RU" sz="6000" b="1" kern="1200" dirty="0">
            <a:solidFill>
              <a:srgbClr val="675405"/>
            </a:solidFill>
          </a:endParaRPr>
        </a:p>
      </dsp:txBody>
      <dsp:txXfrm>
        <a:off x="116514" y="116514"/>
        <a:ext cx="6831972" cy="2153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6C1F4-200F-40C5-9C7D-810B6C9AAE08}">
      <dsp:nvSpPr>
        <dsp:cNvPr id="0" name=""/>
        <dsp:cNvSpPr/>
      </dsp:nvSpPr>
      <dsp:spPr>
        <a:xfrm>
          <a:off x="0" y="0"/>
          <a:ext cx="7065000" cy="2386800"/>
        </a:xfrm>
        <a:prstGeom prst="roundRect">
          <a:avLst/>
        </a:prstGeom>
        <a:solidFill>
          <a:srgbClr val="F1BC5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err="1" smtClean="0">
              <a:solidFill>
                <a:srgbClr val="675405"/>
              </a:solidFill>
            </a:rPr>
            <a:t>Гестационный</a:t>
          </a:r>
          <a:r>
            <a:rPr lang="ru-RU" sz="6000" b="1" kern="1200" dirty="0" smtClean="0">
              <a:solidFill>
                <a:srgbClr val="675405"/>
              </a:solidFill>
            </a:rPr>
            <a:t> сахарный диабет </a:t>
          </a:r>
          <a:endParaRPr lang="ru-RU" sz="6000" b="1" kern="1200" dirty="0">
            <a:solidFill>
              <a:srgbClr val="675405"/>
            </a:solidFill>
          </a:endParaRPr>
        </a:p>
      </dsp:txBody>
      <dsp:txXfrm>
        <a:off x="116514" y="116514"/>
        <a:ext cx="6831972" cy="2153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4E711-0B99-4FE0-915F-B0A90203D09D}">
      <dsp:nvSpPr>
        <dsp:cNvPr id="0" name=""/>
        <dsp:cNvSpPr/>
      </dsp:nvSpPr>
      <dsp:spPr>
        <a:xfrm>
          <a:off x="2589750" y="2421750"/>
          <a:ext cx="1726499" cy="1726499"/>
        </a:xfrm>
        <a:prstGeom prst="ellipse">
          <a:avLst/>
        </a:prstGeom>
        <a:solidFill>
          <a:srgbClr val="D08C12"/>
        </a:solidFill>
        <a:ln w="25400" cap="flat" cmpd="sng" algn="ctr">
          <a:solidFill>
            <a:srgbClr val="E4980E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Диета </a:t>
          </a:r>
          <a:endParaRPr lang="ru-RU" sz="3500" kern="1200" dirty="0"/>
        </a:p>
      </dsp:txBody>
      <dsp:txXfrm>
        <a:off x="2842590" y="2674590"/>
        <a:ext cx="1220819" cy="1220819"/>
      </dsp:txXfrm>
    </dsp:sp>
    <dsp:sp modelId="{BF83D8F0-5C9C-4C35-9282-728C618AD023}">
      <dsp:nvSpPr>
        <dsp:cNvPr id="0" name=""/>
        <dsp:cNvSpPr/>
      </dsp:nvSpPr>
      <dsp:spPr>
        <a:xfrm rot="16200000">
          <a:off x="3270156" y="1793606"/>
          <a:ext cx="365687" cy="587010"/>
        </a:xfrm>
        <a:prstGeom prst="rightArrow">
          <a:avLst>
            <a:gd name="adj1" fmla="val 60000"/>
            <a:gd name="adj2" fmla="val 50000"/>
          </a:avLst>
        </a:prstGeom>
        <a:solidFill>
          <a:srgbClr val="D08C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325009" y="1965861"/>
        <a:ext cx="255981" cy="352206"/>
      </dsp:txXfrm>
    </dsp:sp>
    <dsp:sp modelId="{A0603324-83B3-45C0-9E78-12D758C1B9D0}">
      <dsp:nvSpPr>
        <dsp:cNvPr id="0" name=""/>
        <dsp:cNvSpPr/>
      </dsp:nvSpPr>
      <dsp:spPr>
        <a:xfrm>
          <a:off x="2589750" y="5274"/>
          <a:ext cx="1726499" cy="1726499"/>
        </a:xfrm>
        <a:prstGeom prst="ellipse">
          <a:avLst/>
        </a:prstGeom>
        <a:solidFill>
          <a:srgbClr val="F1BC5D"/>
        </a:solidFill>
        <a:ln w="25400" cap="flat" cmpd="sng" algn="ctr">
          <a:solidFill>
            <a:srgbClr val="E4980E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ограничение калорийности питания (при избыточном весе и ожирении)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42590" y="258114"/>
        <a:ext cx="1220819" cy="1220819"/>
      </dsp:txXfrm>
    </dsp:sp>
    <dsp:sp modelId="{02DB1983-A130-4336-912B-962B3A910E1F}">
      <dsp:nvSpPr>
        <dsp:cNvPr id="0" name=""/>
        <dsp:cNvSpPr/>
      </dsp:nvSpPr>
      <dsp:spPr>
        <a:xfrm>
          <a:off x="4468044" y="2991494"/>
          <a:ext cx="365687" cy="587010"/>
        </a:xfrm>
        <a:prstGeom prst="rightArrow">
          <a:avLst>
            <a:gd name="adj1" fmla="val 60000"/>
            <a:gd name="adj2" fmla="val 50000"/>
          </a:avLst>
        </a:prstGeom>
        <a:solidFill>
          <a:srgbClr val="D08C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468044" y="3108896"/>
        <a:ext cx="255981" cy="352206"/>
      </dsp:txXfrm>
    </dsp:sp>
    <dsp:sp modelId="{172B65F9-7827-4DB9-9B8F-FCEBA99A14D8}">
      <dsp:nvSpPr>
        <dsp:cNvPr id="0" name=""/>
        <dsp:cNvSpPr/>
      </dsp:nvSpPr>
      <dsp:spPr>
        <a:xfrm>
          <a:off x="5006225" y="2421749"/>
          <a:ext cx="1726499" cy="1726499"/>
        </a:xfrm>
        <a:prstGeom prst="ellipse">
          <a:avLst/>
        </a:prstGeom>
        <a:solidFill>
          <a:srgbClr val="F1BC5D"/>
        </a:solidFill>
        <a:ln w="25400" cap="flat" cmpd="sng" algn="ctr">
          <a:solidFill>
            <a:srgbClr val="E4980E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ограничение насыщенных жиров, выбор правильных жиров и исключение </a:t>
          </a:r>
          <a:r>
            <a:rPr lang="ru-RU" sz="1400" kern="1200" dirty="0" err="1" smtClean="0">
              <a:solidFill>
                <a:schemeClr val="tx1"/>
              </a:solidFill>
            </a:rPr>
            <a:t>трансжиров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59065" y="2674589"/>
        <a:ext cx="1220819" cy="1220819"/>
      </dsp:txXfrm>
    </dsp:sp>
    <dsp:sp modelId="{4B8562C9-2C9C-460B-BF3B-B6E72A1DB05F}">
      <dsp:nvSpPr>
        <dsp:cNvPr id="0" name=""/>
        <dsp:cNvSpPr/>
      </dsp:nvSpPr>
      <dsp:spPr>
        <a:xfrm rot="5400000">
          <a:off x="3270156" y="4189383"/>
          <a:ext cx="365687" cy="587010"/>
        </a:xfrm>
        <a:prstGeom prst="rightArrow">
          <a:avLst>
            <a:gd name="adj1" fmla="val 60000"/>
            <a:gd name="adj2" fmla="val 50000"/>
          </a:avLst>
        </a:prstGeom>
        <a:solidFill>
          <a:srgbClr val="D08C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325009" y="4251932"/>
        <a:ext cx="255981" cy="352206"/>
      </dsp:txXfrm>
    </dsp:sp>
    <dsp:sp modelId="{0F48730A-00A9-475C-97A3-6B44A1661292}">
      <dsp:nvSpPr>
        <dsp:cNvPr id="0" name=""/>
        <dsp:cNvSpPr/>
      </dsp:nvSpPr>
      <dsp:spPr>
        <a:xfrm>
          <a:off x="2589750" y="4838225"/>
          <a:ext cx="1726499" cy="1726499"/>
        </a:xfrm>
        <a:prstGeom prst="ellipse">
          <a:avLst/>
        </a:prstGeom>
        <a:solidFill>
          <a:srgbClr val="F1BC5D"/>
        </a:solidFill>
        <a:ln w="25400" cap="flat" cmpd="sng" algn="ctr">
          <a:solidFill>
            <a:srgbClr val="E4980E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снижение </a:t>
          </a:r>
          <a:r>
            <a:rPr lang="ru-RU" sz="1400" kern="1200" dirty="0" err="1" smtClean="0">
              <a:solidFill>
                <a:schemeClr val="tx1"/>
              </a:solidFill>
            </a:rPr>
            <a:t>гликемического</a:t>
          </a:r>
          <a:r>
            <a:rPr lang="ru-RU" sz="1400" kern="1200" dirty="0" smtClean="0">
              <a:solidFill>
                <a:schemeClr val="tx1"/>
              </a:solidFill>
            </a:rPr>
            <a:t> индекса (ГИ) продуктов питания, предпочтение продуктам с низким ГИ.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42590" y="5091065"/>
        <a:ext cx="1220819" cy="1220819"/>
      </dsp:txXfrm>
    </dsp:sp>
    <dsp:sp modelId="{4E9ACC9B-501D-46A2-847B-C86261348F5D}">
      <dsp:nvSpPr>
        <dsp:cNvPr id="0" name=""/>
        <dsp:cNvSpPr/>
      </dsp:nvSpPr>
      <dsp:spPr>
        <a:xfrm rot="10800000">
          <a:off x="2072268" y="2991495"/>
          <a:ext cx="365687" cy="587010"/>
        </a:xfrm>
        <a:prstGeom prst="rightArrow">
          <a:avLst>
            <a:gd name="adj1" fmla="val 60000"/>
            <a:gd name="adj2" fmla="val 50000"/>
          </a:avLst>
        </a:prstGeom>
        <a:solidFill>
          <a:srgbClr val="D08C1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181974" y="3108897"/>
        <a:ext cx="255981" cy="352206"/>
      </dsp:txXfrm>
    </dsp:sp>
    <dsp:sp modelId="{98D86849-9E2D-4A0C-A9BF-98302AAD13B6}">
      <dsp:nvSpPr>
        <dsp:cNvPr id="0" name=""/>
        <dsp:cNvSpPr/>
      </dsp:nvSpPr>
      <dsp:spPr>
        <a:xfrm>
          <a:off x="173274" y="2421750"/>
          <a:ext cx="1726499" cy="1726499"/>
        </a:xfrm>
        <a:prstGeom prst="ellipse">
          <a:avLst/>
        </a:prstGeom>
        <a:solidFill>
          <a:srgbClr val="F1BC5D"/>
        </a:solidFill>
        <a:ln w="25400" cap="flat" cmpd="sng" algn="ctr">
          <a:solidFill>
            <a:srgbClr val="E4980E"/>
          </a:solidFill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</a:rPr>
            <a:t>ограничение количества углеводов, но не полный отказ от них </a:t>
          </a:r>
          <a:endParaRPr lang="ru-RU" sz="1600" i="0" kern="1200" dirty="0">
            <a:solidFill>
              <a:schemeClr val="tx1"/>
            </a:solidFill>
          </a:endParaRPr>
        </a:p>
      </dsp:txBody>
      <dsp:txXfrm>
        <a:off x="426114" y="2674590"/>
        <a:ext cx="1220819" cy="1220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9FD9-7C9D-4701-8E56-49A87106CD7F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7AC0-9946-46A8-BB83-625930C7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8976-E4CF-4A71-A6CF-AD21923E1FF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052B-E169-4701-AE83-241C4B685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8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052B-E169-4701-AE83-241C4B6852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052B-E169-4701-AE83-241C4B68529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0"/>
            <a:ext cx="5186362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13265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B8F308-D14E-468A-BDD0-FE5CA6BCC169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F2AEF08-A2F0-4D1E-808A-CE246DB84EBE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C583-3D21-4AAF-9AF3-3FB5AD7DB367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1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Picture 14" descr="https://sun9-west.userapi.com/sun9-62/s/v1/ig2/IKSPwHhiHSjgETwvtTRbFDc_pmEYM9RO1MUG89yAy3VmaWZE6Qxq0p7L3riqIK5c8ibFb66Zvdv_aPuzlMa3dlv8.jpg?size=1280x128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19682" t="1496" r="18486" b="1496"/>
          <a:stretch/>
        </p:blipFill>
        <p:spPr bwMode="auto">
          <a:xfrm>
            <a:off x="148224" y="621432"/>
            <a:ext cx="3587163" cy="561513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33475"/>
            <a:ext cx="7470775" cy="2520950"/>
          </a:xfrm>
        </p:spPr>
        <p:txBody>
          <a:bodyPr tIns="0">
            <a:normAutofit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rgbClr val="2191C9"/>
              </a:solidFill>
            </a:endParaRPr>
          </a:p>
        </p:txBody>
      </p:sp>
      <p:pic>
        <p:nvPicPr>
          <p:cNvPr id="31762" name="Picture 18" descr="https://sun9-west.userapi.com/sun9-15/s/v1/ig2/8nvP4gt4f1dYs9hPG9t5nufynWd6Pq5EgICCOJECgib2-Vrfb02hiPq_du_Ur86VSaMgFUwbQJZ0_JU2b8x5nOge.jpg?size=600x402&amp;quality=95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207" r="35"/>
          <a:stretch>
            <a:fillRect/>
          </a:stretch>
        </p:blipFill>
        <p:spPr bwMode="auto">
          <a:xfrm rot="16200000" flipH="1">
            <a:off x="7190984" y="1619572"/>
            <a:ext cx="5615134" cy="3618857"/>
          </a:xfrm>
          <a:prstGeom prst="rect">
            <a:avLst/>
          </a:prstGeom>
          <a:noFill/>
          <a:effectLst/>
        </p:spPr>
      </p:pic>
      <p:sp>
        <p:nvSpPr>
          <p:cNvPr id="29" name="Прямоугольник 28"/>
          <p:cNvSpPr/>
          <p:nvPr/>
        </p:nvSpPr>
        <p:spPr>
          <a:xfrm>
            <a:off x="1506000" y="2097567"/>
            <a:ext cx="873000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D08C12"/>
                  </a:solidFill>
                  <a:prstDash val="solid"/>
                  <a:miter lim="800000"/>
                </a:ln>
                <a:solidFill>
                  <a:srgbClr val="F1BC5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Сахарный диабет и беременность</a:t>
            </a:r>
          </a:p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600" b="1" dirty="0" smtClean="0">
              <a:solidFill>
                <a:srgbClr val="CC0066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CC0066"/>
                </a:solidFill>
              </a:rPr>
              <a:t>Подготовила студентка 3 курса </a:t>
            </a:r>
          </a:p>
          <a:p>
            <a:pPr algn="ctr"/>
            <a:r>
              <a:rPr lang="ru-RU" sz="2600" b="1" dirty="0" smtClean="0">
                <a:solidFill>
                  <a:srgbClr val="CC0066"/>
                </a:solidFill>
              </a:rPr>
              <a:t>акушерского отделения – Виктория </a:t>
            </a:r>
            <a:r>
              <a:rPr lang="ru-RU" sz="2600" b="1" dirty="0" err="1" smtClean="0">
                <a:solidFill>
                  <a:srgbClr val="CC0066"/>
                </a:solidFill>
              </a:rPr>
              <a:t>Габалова</a:t>
            </a:r>
            <a:endParaRPr lang="ru-RU" sz="2600" b="1" dirty="0">
              <a:solidFill>
                <a:srgbClr val="CC0066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CC0066"/>
                </a:solidFill>
              </a:rPr>
              <a:t>Научный руководитель </a:t>
            </a:r>
            <a:r>
              <a:rPr lang="ru-RU" sz="2600" b="1" dirty="0">
                <a:solidFill>
                  <a:srgbClr val="CC0066"/>
                </a:solidFill>
              </a:rPr>
              <a:t>– Ирина </a:t>
            </a:r>
            <a:r>
              <a:rPr lang="ru-RU" sz="2600" b="1" dirty="0" err="1" smtClean="0">
                <a:solidFill>
                  <a:srgbClr val="CC0066"/>
                </a:solidFill>
              </a:rPr>
              <a:t>Ирбековна</a:t>
            </a:r>
            <a:r>
              <a:rPr lang="ru-RU" sz="2600" b="1" dirty="0" smtClean="0">
                <a:solidFill>
                  <a:srgbClr val="CC0066"/>
                </a:solidFill>
              </a:rPr>
              <a:t> </a:t>
            </a:r>
            <a:r>
              <a:rPr lang="ru-RU" sz="2600" b="1" dirty="0" err="1" smtClean="0">
                <a:solidFill>
                  <a:srgbClr val="CC0066"/>
                </a:solidFill>
              </a:rPr>
              <a:t>Томаева</a:t>
            </a:r>
            <a:endParaRPr lang="ru-RU" sz="2600" b="1" dirty="0">
              <a:solidFill>
                <a:srgbClr val="CC0066"/>
              </a:solidFill>
            </a:endParaRPr>
          </a:p>
          <a:p>
            <a:pPr algn="ctr"/>
            <a:endParaRPr lang="ru-RU" sz="2600" b="1" dirty="0" smtClean="0">
              <a:solidFill>
                <a:srgbClr val="CC0066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CC0066"/>
                </a:solidFill>
              </a:rPr>
              <a:t>Владикавказ 2023 год</a:t>
            </a:r>
            <a:endParaRPr lang="ru-RU" sz="2600" b="1" dirty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5" descr="20180208_151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19" y="353674"/>
            <a:ext cx="1028606" cy="10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38874" y="353674"/>
            <a:ext cx="598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 БЮДЖЕТНОЕ  ПРОФЕССИОНАЛЬНОЕ ОБРАЗОВАТЕЛЬНОЕ УЧРЕЖДЕНИЕ «СЕВЕРО- ОСЕТИНСКИЙ   МЕДИЦИНСКИЙ КОЛЛЕДЖ»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РСО-АЛАНИЯ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sun9-east.userapi.com/sun9-59/s/v1/ig2/_u84o-VP5HHV3mhDZhHeKR2Ks6Qh6yTJPpNS2-gSbPubi2t5N36JtZ7aRdM6LN-tCZvAZp4HeEmNsCMoXuzZwZK9.jpg?size=450x30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684000"/>
            <a:ext cx="6053259" cy="554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60" y="1494000"/>
            <a:ext cx="6660000" cy="4725000"/>
          </a:xfrm>
          <a:solidFill>
            <a:srgbClr val="F1BC5D"/>
          </a:solidFill>
          <a:ln>
            <a:solidFill>
              <a:srgbClr val="D08C1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84138" indent="273050" algn="just">
              <a:lnSpc>
                <a:spcPct val="9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Как правило, ГСД протекает без симптомов, которые могли бы дать возможность заподозрить нарушение углеводного обмена. В ряде случаев диабет беременных выявляется слишком поздно (на 38-39 неделях), что является предпосылкой рождения нездорового ребенка. Для наиболее раннего выявления ГСД и своевременного начала лечения с целью предотвращения возможных неблагоприятных влияний высокого сахара на развивающийся плод, на всей территории РФ проводится скрининг (активный поиск) ГСД у всех беременных женщин. Всем беременным, у которых на сроке до 24 недель глюкоза крови натощак была &lt; 5,1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ммоль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/л, в период между 24 и 28 неделями беременности проводят исследование -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Пероральный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ГлюкозоТолерантный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Тест (ПГТТ) с 75 г глюкозы. Идеальное время проведение теста 24-26 недель.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9500" y="330750"/>
            <a:ext cx="5985000" cy="57825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D08C12"/>
                  </a:solidFill>
                </a:ln>
                <a:solidFill>
                  <a:srgbClr val="F1BC5D"/>
                </a:solidFill>
              </a:rPr>
              <a:t>Диагностика ГСД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62" name="AutoShape 2" descr="Ведение беременности при сахарном диабете и метаболическом синдроме в E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Ведение беременности при сахарном диабете и метаболическом синдроме в E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естационный диабет при беременности: чем опасен, диета с меню, симптомы,  лечение, профилактика в домашних услов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084" y="1584000"/>
            <a:ext cx="3839353" cy="3661811"/>
          </a:xfrm>
          <a:prstGeom prst="rect">
            <a:avLst/>
          </a:prstGeom>
          <a:noFill/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00" y="819000"/>
            <a:ext cx="7650000" cy="6039000"/>
          </a:xfrm>
          <a:solidFill>
            <a:srgbClr val="F1BC5D"/>
          </a:solidFill>
          <a:ln>
            <a:solidFill>
              <a:srgbClr val="E4980E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Наблюдение предполагает: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обучение в школе «</a:t>
            </a:r>
            <a:r>
              <a:rPr lang="ru-RU" sz="2000" dirty="0" err="1" smtClean="0">
                <a:solidFill>
                  <a:schemeClr val="tx1"/>
                </a:solidFill>
              </a:rPr>
              <a:t>Гестационный</a:t>
            </a:r>
            <a:r>
              <a:rPr lang="ru-RU" sz="2000" dirty="0" smtClean="0">
                <a:solidFill>
                  <a:schemeClr val="tx1"/>
                </a:solidFill>
              </a:rPr>
              <a:t> сахарный диабет»;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до 29 недели беременности визиты в центр осуществляются пациентками каждые 2 недели, а с 29 недели – 1 раз в неделю;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прием ведется одновременно эндокринологом и акушером-гинекологом;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при необходимости пациентки активно вызываются на дополнительные визиты по телефону медицинской сестрой;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пациентки ведут дневник самоконтроля, где ежедневно фиксируют показатели самоконтроля. Записи в дневнике обсуждаются во время каждого запланированного и дополнительного визита в центр или консультации по телефону;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для экстренных консультаций обеспечивается доступ к врачу-эндокринологу по мобильной телефонной связи;</a:t>
            </a:r>
          </a:p>
          <a:p>
            <a:pPr marL="269875" indent="-182563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после выявления ГСД всем пациенткам подбирается соответствующее лечение, даются рекомендации по диете, физическим нагрузкам, при необходимости подбирается режим инсулинотерапии.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7636" y="0"/>
            <a:ext cx="8596728" cy="1150267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solidFill>
                    <a:srgbClr val="F1BC5D"/>
                  </a:solidFill>
                </a:ln>
                <a:solidFill>
                  <a:srgbClr val="D08C12"/>
                </a:solidFill>
              </a:rPr>
              <a:t>Протокол ведения женщин с ГСД</a:t>
            </a:r>
            <a:endParaRPr lang="ru-RU" b="1" dirty="0">
              <a:ln>
                <a:solidFill>
                  <a:srgbClr val="F1BC5D"/>
                </a:solidFill>
              </a:ln>
              <a:solidFill>
                <a:srgbClr val="D08C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ахарный диабет при беременности: симптомы и лечение. Какой врач поможе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0" y="99000"/>
            <a:ext cx="11925000" cy="664848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91000" y="1539000"/>
            <a:ext cx="4995000" cy="5078313"/>
          </a:xfrm>
          <a:prstGeom prst="rect">
            <a:avLst/>
          </a:prstGeom>
          <a:solidFill>
            <a:srgbClr val="F1BC5D"/>
          </a:solidFill>
          <a:ln>
            <a:solidFill>
              <a:srgbClr val="E4980E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87313" indent="357188" algn="ctr"/>
            <a:r>
              <a:rPr lang="ru-RU" dirty="0" smtClean="0"/>
              <a:t>Общие рекомендации: </a:t>
            </a:r>
          </a:p>
          <a:p>
            <a:pPr marL="539750" indent="-269875">
              <a:buFont typeface="Arial" pitchFamily="34" charset="0"/>
              <a:buChar char="•"/>
            </a:pPr>
            <a:r>
              <a:rPr lang="ru-RU" dirty="0" smtClean="0"/>
              <a:t>Принимать пищу желательно 4-5 раз (прием большого количества пищи за один раз провоцирует подъем сахара крови). </a:t>
            </a:r>
          </a:p>
          <a:p>
            <a:pPr marL="539750" indent="-269875">
              <a:buFont typeface="Arial" pitchFamily="34" charset="0"/>
              <a:buChar char="•"/>
            </a:pPr>
            <a:r>
              <a:rPr lang="ru-RU" dirty="0" smtClean="0"/>
              <a:t>Углеводы (крупы, хлеб, макаронные изделия, фрукты, ягоды, некоторые виды овощей, жидкие кисломолочные продукты) нельзя полностью исключать из питания.</a:t>
            </a:r>
          </a:p>
          <a:p>
            <a:pPr marL="539750" indent="-269875">
              <a:buFont typeface="Arial" pitchFamily="34" charset="0"/>
              <a:buChar char="•"/>
            </a:pPr>
            <a:r>
              <a:rPr lang="ru-RU" dirty="0" smtClean="0"/>
              <a:t>Исключить  ЛЮБОЙ сахар (белый, коричневый, рафинад, кокосовый, тростниковый, леденцовый).</a:t>
            </a:r>
          </a:p>
          <a:p>
            <a:pPr marL="539750" indent="-269875">
              <a:buFont typeface="Arial" pitchFamily="34" charset="0"/>
              <a:buChar char="•"/>
            </a:pPr>
            <a:r>
              <a:rPr lang="ru-RU" dirty="0" smtClean="0"/>
              <a:t>Жидкости рекомендуется пить 1-1,5 литра в день.</a:t>
            </a:r>
          </a:p>
          <a:p>
            <a:pPr marL="539750" indent="-269875">
              <a:buFont typeface="Arial" pitchFamily="34" charset="0"/>
              <a:buChar char="•"/>
            </a:pPr>
            <a:r>
              <a:rPr lang="ru-RU" dirty="0" smtClean="0"/>
              <a:t> Крахмалосодержащих продуктов должно быть не более 100 </a:t>
            </a:r>
            <a:r>
              <a:rPr lang="ru-RU" dirty="0" err="1" smtClean="0"/>
              <a:t>гр</a:t>
            </a:r>
            <a:r>
              <a:rPr lang="ru-RU" dirty="0" smtClean="0"/>
              <a:t> на один прием </a:t>
            </a:r>
          </a:p>
          <a:p>
            <a:pPr marL="539750" indent="-269875">
              <a:buFont typeface="Arial" pitchFamily="34" charset="0"/>
              <a:buChar char="•"/>
            </a:pPr>
            <a:r>
              <a:rPr lang="ru-RU" dirty="0" smtClean="0"/>
              <a:t>Разрешенные фрукты 100 г (максимально — 150 г) на один прием</a:t>
            </a:r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00" y="279000"/>
            <a:ext cx="6096000" cy="1260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F1BC5D"/>
                  </a:solidFill>
                </a:ln>
                <a:solidFill>
                  <a:srgbClr val="D08C12"/>
                </a:solidFill>
              </a:rPr>
              <a:t>Принципы диетотерапии </a:t>
            </a:r>
            <a:endParaRPr lang="ru-RU" b="1" dirty="0">
              <a:ln>
                <a:solidFill>
                  <a:srgbClr val="F1BC5D"/>
                </a:solidFill>
              </a:ln>
              <a:solidFill>
                <a:srgbClr val="D08C1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47789840"/>
              </p:ext>
            </p:extLst>
          </p:nvPr>
        </p:nvGraphicFramePr>
        <p:xfrm>
          <a:off x="5134680" y="99000"/>
          <a:ext cx="6906000" cy="65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-24900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6000" y="198801"/>
            <a:ext cx="7695000" cy="670458"/>
          </a:xfrm>
          <a:solidFill>
            <a:srgbClr val="F1BC5D"/>
          </a:solidFill>
          <a:effectLst/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/>
              <a:t>Ведение беременности </a:t>
            </a:r>
            <a:r>
              <a:rPr lang="ru-RU" dirty="0" smtClean="0"/>
              <a:t>при ГСД</a:t>
            </a:r>
            <a:endParaRPr lang="ru-RU" b="1" dirty="0">
              <a:ln>
                <a:solidFill>
                  <a:srgbClr val="F1BC5D"/>
                </a:solidFill>
              </a:ln>
              <a:solidFill>
                <a:srgbClr val="D08C1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100" name="AutoShape 4" descr="Мягкое кесарево сечение — плюсы и мин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2" name="AutoShape 6" descr="Мягкое кесарево сечение — плюсы и мин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4" name="AutoShape 8" descr="Мягкое кесарево сечение — плюсы и мин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000" y="1030272"/>
            <a:ext cx="1170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I-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ая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 госпитализация 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- в ранние сроки беременности для обследования, решения вопроса о сохранении беременности, проведения профилактического лечения, компенсации сахарного диабета.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Вопрос о возможности беременности, ее сохранение или необходимости прерывания решают консультативно при участии врачей акушеров-гинекологов, терапевта, эндокринолога до срока 12 недель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II-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ая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госпитализация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в стационар при сроке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21-25 недель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 связи с ухудшением течения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сахарного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диабета и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появлением осложнений беременности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что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требует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проведения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соответствующего лечения 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тщательной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коррекции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дозы инсулина.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III-я госпитализация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при сроке 34-35 недель для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тщательного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наблюдения за плодом, лечения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акушерских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 диабетических осложнений, выбора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срока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 метода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родоразрешения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Сахарный диабет, впервые выявленный во время беременности (МКБ 10 – О24.4)  | MedAbout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00" y="3159000"/>
            <a:ext cx="4130303" cy="31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-31139" y="290950"/>
            <a:ext cx="11655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Ведение родов при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ГСД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Плановая госпитализация;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Оптимальный срок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родоразрешения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– 38-40 недель;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Оптимальный метод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родоразрешения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– роды через </a:t>
            </a:r>
            <a:endParaRPr lang="ru-RU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9875"/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естественные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родовые пути с тщательным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контролем</a:t>
            </a:r>
          </a:p>
          <a:p>
            <a:pPr marL="269875"/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гликемии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(ежечасно) и после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родов.</a:t>
            </a:r>
          </a:p>
          <a:p>
            <a:pPr marL="269875" indent="-269875" algn="ctr"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Показания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к операции кесарева сечения: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Выраженные или прогрессирующие осложнения </a:t>
            </a:r>
            <a:endParaRPr lang="ru-RU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</a:rPr>
              <a:t>диабета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и беременности.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Тазовое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</a:rPr>
              <a:t>предлежание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 плода.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Наличие крупного плода.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</a:rPr>
              <a:t>Прогрессирующая гипоксия плода.</a:t>
            </a:r>
          </a:p>
          <a:p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3074" name="Picture 2" descr="Что такое стремительные р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00" y="987030"/>
            <a:ext cx="3966930" cy="25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un9-west.userapi.com/sun9-3/s/v1/ig2/dM-fqrfYb62AmWKZRJ70GceuU2VjlW7mUFulLl0WdAWKf35BXbbhgvQko35pY86Q5AlNaEedxsAmZ0eByP9LJgQU.jpg?size=824x548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 l="18395" r="13685"/>
          <a:stretch>
            <a:fillRect/>
          </a:stretch>
        </p:blipFill>
        <p:spPr bwMode="auto">
          <a:xfrm>
            <a:off x="717000" y="3064168"/>
            <a:ext cx="3399000" cy="332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0" name="AutoShape 4" descr="Мягкое кесарево сечение — плюсы и мин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Мягкое кесарево сечение — плюсы и мин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Мягкое кесарево сечение — плюсы и мину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76000" y="5679001"/>
            <a:ext cx="436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443316"/>
            <a:ext cx="11395626" cy="6109365"/>
          </a:xfrm>
          <a:prstGeom prst="rect">
            <a:avLst/>
          </a:prstGeom>
          <a:solidFill>
            <a:srgbClr val="F7D9A3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Терапевтическая тактика при ГСД в дальнейшем</a:t>
            </a:r>
            <a:endParaRPr lang="ru-RU" sz="3200" dirty="0">
              <a:solidFill>
                <a:schemeClr val="accent4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87313" indent="269875" algn="just">
              <a:lnSpc>
                <a:spcPct val="115000"/>
              </a:lnSpc>
              <a:spcAft>
                <a:spcPts val="0"/>
              </a:spcAft>
              <a:tabLst>
                <a:tab pos="11033125" algn="l"/>
              </a:tabLs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Женщины с ГСД входят в группу риска по развитию СД 2 типа после родов, следовательно, они должны наблюдаться по программе профилактики этого заболевания в будущем.</a:t>
            </a:r>
          </a:p>
          <a:p>
            <a:pPr marL="87313" indent="269875" algn="just">
              <a:lnSpc>
                <a:spcPct val="115000"/>
              </a:lnSpc>
              <a:spcAft>
                <a:spcPts val="0"/>
              </a:spcAft>
              <a:tabLst>
                <a:tab pos="11033125" algn="l"/>
              </a:tabLs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Всем женщинам рекомендуются изменения образа жизни с поддержанием нормальной массы тела с помощью диеты и физической активности. При появлении симптомов, характерных для гипергликемии, рекомендуется обращение за медицинской помощью. </a:t>
            </a:r>
          </a:p>
          <a:p>
            <a:pPr marL="87313" indent="269875" algn="just">
              <a:lnSpc>
                <a:spcPct val="115000"/>
              </a:lnSpc>
              <a:spcAft>
                <a:spcPts val="0"/>
              </a:spcAft>
              <a:tabLst>
                <a:tab pos="11033125" algn="l"/>
              </a:tabLs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Последующие беременности должны планироваться. </a:t>
            </a:r>
          </a:p>
          <a:p>
            <a:pPr marL="87313" indent="269875" algn="just">
              <a:lnSpc>
                <a:spcPct val="115000"/>
              </a:lnSpc>
              <a:spcAft>
                <a:spcPts val="0"/>
              </a:spcAft>
              <a:tabLst>
                <a:tab pos="11033125" algn="l"/>
              </a:tabLs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Дети матерей с ГСД должны наблюдаться на предмет развития ожирения и/или нарушенной толерантности к глюкозе.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3500" y="118140"/>
            <a:ext cx="11745000" cy="75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AD750F"/>
                </a:solidFill>
                <a:ea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AD750F"/>
              </a:solidFill>
              <a:ea typeface="Times New Roman" panose="02020603050405020304" pitchFamily="18" charset="0"/>
            </a:endParaRPr>
          </a:p>
          <a:p>
            <a:pPr indent="269875" algn="just"/>
            <a:r>
              <a:rPr lang="ru-RU" sz="22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последние десятилетия в связи с эффективностью инсулинотерапии и применением рациональной диеты у большинства больных сахарным диабетом женщин нормализовалась репродуктивная функция, и улучшился прогноз сахарного диабета для матери. Смертность беременных и рожениц, больных сахарным диабетом, достигшая вначале столетия 50% и выше, в настоящее время снизилась до 0,2-0,7%. </a:t>
            </a:r>
            <a:endParaRPr lang="ru-RU" sz="2200" dirty="0" smtClean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just"/>
            <a:r>
              <a:rPr lang="ru-RU" sz="2200" dirty="0">
                <a:solidFill>
                  <a:srgbClr val="AD750F"/>
                </a:solidFill>
              </a:rPr>
              <a:t>Таким образом, организация и внедрение универсальной программы скрининга и диагностики ГСД, ведения беременности и родов позволит улучшить исходы беременности как для матери, так и для будущего потомства и может явиться основой профилактики сахарного диабета типа 2 в будущем у этой категории женщин и их детей.</a:t>
            </a:r>
          </a:p>
          <a:p>
            <a:endParaRPr lang="ru-RU" sz="22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Сахарный диабет и беременность. Гестационный сахарный диаб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3834000"/>
            <a:ext cx="9182100" cy="28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5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llevill.org/images/companies/1/Narukah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F0E5"/>
              </a:clrFrom>
              <a:clrTo>
                <a:srgbClr val="EDF0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52000" y="918000"/>
            <a:ext cx="5940000" cy="5940000"/>
          </a:xfrm>
          <a:prstGeom prst="rect">
            <a:avLst/>
          </a:prstGeom>
          <a:noFill/>
        </p:spPr>
      </p:pic>
      <p:pic>
        <p:nvPicPr>
          <p:cNvPr id="3074" name="Picture 2" descr="Лечение зубов при беременност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08827"/>
            <a:ext cx="8130619" cy="6660000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175693"/>
            <a:ext cx="8701800" cy="114300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>
            <a:norm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solidFill>
                    <a:srgbClr val="F1BC5D"/>
                  </a:solidFill>
                </a:ln>
                <a:solidFill>
                  <a:srgbClr val="D08C12"/>
                </a:solidFill>
              </a:rPr>
              <a:t>СПАСИБО ЗА ВНИМАНИЕ! </a:t>
            </a:r>
            <a:endParaRPr lang="ru-RU" sz="5400" b="1" dirty="0">
              <a:ln>
                <a:solidFill>
                  <a:srgbClr val="F1BC5D"/>
                </a:solidFill>
              </a:ln>
              <a:solidFill>
                <a:srgbClr val="D08C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f1/3e/9f/f13e9f9fe97625c508ab7a42c24e6b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8626"/>
            <a:ext cx="3960000" cy="4297729"/>
          </a:xfrm>
          <a:prstGeom prst="ellipse">
            <a:avLst/>
          </a:prstGeom>
          <a:noFill/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187810810"/>
              </p:ext>
            </p:extLst>
          </p:nvPr>
        </p:nvGraphicFramePr>
        <p:xfrm>
          <a:off x="4881000" y="1314000"/>
          <a:ext cx="7065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3500" y="4066877"/>
            <a:ext cx="11745000" cy="1543050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2800" b="1" dirty="0" err="1">
                <a:solidFill>
                  <a:srgbClr val="675405"/>
                </a:solidFill>
              </a:rPr>
              <a:t>Гестационный</a:t>
            </a:r>
            <a:r>
              <a:rPr lang="ru-RU" sz="2800" b="1" dirty="0">
                <a:solidFill>
                  <a:srgbClr val="675405"/>
                </a:solidFill>
              </a:rPr>
              <a:t> сахарный диабет (ГСД) – </a:t>
            </a:r>
            <a:r>
              <a:rPr lang="ru-RU" sz="2800" dirty="0">
                <a:solidFill>
                  <a:srgbClr val="675405"/>
                </a:solidFill>
              </a:rPr>
              <a:t>это заболевание, впервые выявленное во время беременности и, как правило, проходящее после родов, характеризующееся повышением уровня сахара в крови (гипергликемией</a:t>
            </a:r>
            <a:r>
              <a:rPr lang="ru-RU" sz="2800" dirty="0" smtClean="0">
                <a:solidFill>
                  <a:srgbClr val="675405"/>
                </a:solidFill>
              </a:rPr>
              <a:t>).</a:t>
            </a:r>
            <a:r>
              <a:rPr lang="ru-RU" sz="2800" dirty="0">
                <a:solidFill>
                  <a:srgbClr val="675405"/>
                </a:solidFill>
              </a:rPr>
              <a:t> Развивается после 28 недели беременности и вызван транзиторным нарушением утилизации глюкозы у женщин в течении всей беременности.</a:t>
            </a:r>
          </a:p>
          <a:p>
            <a:pPr algn="just"/>
            <a:endParaRPr lang="ru-RU" sz="2400" dirty="0" smtClean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12267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1.34703 L -1.66667E-6 6.0955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6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725026428"/>
              </p:ext>
            </p:extLst>
          </p:nvPr>
        </p:nvGraphicFramePr>
        <p:xfrm>
          <a:off x="4881000" y="1314000"/>
          <a:ext cx="7065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3500" y="3757717"/>
            <a:ext cx="11857500" cy="1543050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2200" dirty="0">
                <a:solidFill>
                  <a:srgbClr val="675405"/>
                </a:solidFill>
              </a:rPr>
              <a:t>Проблема ведения беременности у женщин, страдающих сахарным диабетом актуальна во всем мире. В последние годы наблюдается тенденция к увеличению числа беременных с такой патологией — сегодня повышение уровня сахара в крови диагностируют как минимум у каждой четвертой беременной</a:t>
            </a:r>
            <a:r>
              <a:rPr lang="ru-RU" sz="2200" dirty="0" smtClean="0">
                <a:solidFill>
                  <a:srgbClr val="675405"/>
                </a:solidFill>
              </a:rPr>
              <a:t>.</a:t>
            </a:r>
          </a:p>
          <a:p>
            <a:pPr marL="0" indent="357188">
              <a:buNone/>
            </a:pPr>
            <a:r>
              <a:rPr lang="ru-RU" sz="2200" dirty="0">
                <a:solidFill>
                  <a:srgbClr val="675405"/>
                </a:solidFill>
              </a:rPr>
              <a:t>Высокий сахар крови во время беременности негативно сказывается как на здоровье самой женщины, так и на здоровье плода, поэтому требует своевременной диагностики, а в дальнейшем коррекции. </a:t>
            </a:r>
          </a:p>
          <a:p>
            <a:pPr marL="0" indent="357188">
              <a:buNone/>
            </a:pPr>
            <a:r>
              <a:rPr lang="ru-RU" sz="2200" dirty="0">
                <a:solidFill>
                  <a:srgbClr val="675405"/>
                </a:solidFill>
              </a:rPr>
              <a:t>Целью данной работы является изучение влияния сахарного диабета на беременность.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" descr="Сахарный диабет и беременность. Гестационный сахарный диабет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3636" r="56327" b="1288"/>
          <a:stretch/>
        </p:blipFill>
        <p:spPr bwMode="auto">
          <a:xfrm>
            <a:off x="289499" y="344083"/>
            <a:ext cx="3961501" cy="34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05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Гестационный диабет: факты и противоречия | Доктор Елена Березов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000" y="-396000"/>
            <a:ext cx="9047827" cy="78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500" y="0"/>
            <a:ext cx="7267500" cy="1359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dirty="0" smtClean="0">
                <a:ln>
                  <a:solidFill>
                    <a:srgbClr val="D08C12"/>
                  </a:solidFill>
                </a:ln>
                <a:solidFill>
                  <a:srgbClr val="F1BC5D"/>
                </a:solidFill>
              </a:rPr>
              <a:t>Эпидемиология</a:t>
            </a:r>
            <a:endParaRPr lang="ru-RU" sz="6000" dirty="0">
              <a:ln>
                <a:solidFill>
                  <a:srgbClr val="D08C12"/>
                </a:solidFill>
              </a:ln>
              <a:solidFill>
                <a:srgbClr val="F1BC5D"/>
              </a:solidFill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00" y="1269000"/>
            <a:ext cx="7065000" cy="5040000"/>
          </a:xfrm>
        </p:spPr>
        <p:txBody>
          <a:bodyPr>
            <a:normAutofit/>
          </a:bodyPr>
          <a:lstStyle/>
          <a:p>
            <a:pPr algn="l"/>
            <a:endParaRPr lang="ru-RU" b="1" i="1" u="sng" dirty="0" smtClean="0">
              <a:ln>
                <a:solidFill>
                  <a:srgbClr val="D08C12"/>
                </a:solidFill>
              </a:ln>
              <a:solidFill>
                <a:srgbClr val="F1BC5D"/>
              </a:solidFill>
              <a:latin typeface="+mj-lt"/>
            </a:endParaRPr>
          </a:p>
          <a:p>
            <a:pPr algn="l"/>
            <a:r>
              <a:rPr lang="ru-RU" b="1" i="1" u="sng" dirty="0" smtClean="0">
                <a:ln>
                  <a:solidFill>
                    <a:srgbClr val="D08C12"/>
                  </a:solidFill>
                </a:ln>
                <a:solidFill>
                  <a:srgbClr val="F1BC5D"/>
                </a:solidFill>
                <a:latin typeface="+mj-lt"/>
              </a:rPr>
              <a:t>Распространенность:</a:t>
            </a:r>
            <a:r>
              <a:rPr lang="ru-RU" dirty="0" smtClean="0">
                <a:ln>
                  <a:solidFill>
                    <a:srgbClr val="D08C12"/>
                  </a:solidFill>
                </a:ln>
                <a:solidFill>
                  <a:srgbClr val="F1BC5D"/>
                </a:solidFill>
                <a:latin typeface="+mj-lt"/>
              </a:rPr>
              <a:t> </a:t>
            </a:r>
          </a:p>
          <a:p>
            <a:pPr algn="l"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гестационного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диабета или диабета беременных — 1—14%. </a:t>
            </a:r>
            <a:endParaRPr lang="ru-RU" b="1" i="1" u="sng" dirty="0" smtClean="0">
              <a:ln>
                <a:solidFill>
                  <a:srgbClr val="D08C12"/>
                </a:solidFill>
              </a:ln>
              <a:solidFill>
                <a:srgbClr val="F1BC5D"/>
              </a:solidFill>
              <a:latin typeface="+mj-lt"/>
            </a:endParaRPr>
          </a:p>
          <a:p>
            <a:pPr algn="l"/>
            <a:r>
              <a:rPr lang="ru-RU" b="1" i="1" u="sng" dirty="0" smtClean="0">
                <a:ln>
                  <a:solidFill>
                    <a:srgbClr val="D08C12"/>
                  </a:solidFill>
                </a:ln>
                <a:solidFill>
                  <a:srgbClr val="F1BC5D"/>
                </a:solidFill>
                <a:latin typeface="+mj-lt"/>
              </a:rPr>
              <a:t>Перинатальная смертность</a:t>
            </a:r>
            <a:r>
              <a:rPr lang="ru-RU" dirty="0" smtClean="0">
                <a:ln>
                  <a:solidFill>
                    <a:srgbClr val="D08C12"/>
                  </a:solidFill>
                </a:ln>
                <a:solidFill>
                  <a:srgbClr val="F1BC5D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при беременности, осложненной сахарным диабетом любого типа, составляет 3-5%. </a:t>
            </a:r>
          </a:p>
          <a:p>
            <a:pPr algn="l"/>
            <a:endParaRPr lang="ru-RU" b="1" i="1" u="sng" dirty="0">
              <a:ln>
                <a:solidFill>
                  <a:srgbClr val="D08C12"/>
                </a:solidFill>
              </a:ln>
              <a:solidFill>
                <a:srgbClr val="F1BC5D"/>
              </a:solidFill>
              <a:latin typeface="+mj-lt"/>
            </a:endParaRPr>
          </a:p>
          <a:p>
            <a:pPr algn="l"/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195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6489968"/>
              </p:ext>
            </p:extLst>
          </p:nvPr>
        </p:nvGraphicFramePr>
        <p:xfrm>
          <a:off x="1011000" y="948240"/>
          <a:ext cx="9826080" cy="572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11000" y="274500"/>
            <a:ext cx="784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Распространенность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ГСД по РСО - АЛАНИЯ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79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01716"/>
            <a:ext cx="10363200" cy="70397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D08C1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Факторы и группы риска развития ГСД:</a:t>
            </a:r>
            <a:endParaRPr lang="ru-RU" b="1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D08C1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919813"/>
            <a:ext cx="11475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особой зоне риска женщины: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избыточным весом или ожирением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имеющие близких родственников, больных сахарным диабетом.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отягощенной предыдущей беременностью – ГСД, рождение крупного плода, внутриутробной гибелью плода, пороки развития, хроническое </a:t>
            </a:r>
            <a:r>
              <a:rPr lang="ru-RU" sz="2500" dirty="0" err="1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невынашивание</a:t>
            </a: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беременности.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многоплодной беременностью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многоводие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 ЭКО и др. представленные на экране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возраст старше 25 лет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нарушение углеводного обмена в анамнезе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поликистозными яичниками 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большой прибавкой веса в настоящую беременность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500" dirty="0" err="1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глюкозурией</a:t>
            </a:r>
            <a:r>
              <a:rPr lang="ru-RU" sz="2500" dirty="0">
                <a:solidFill>
                  <a:srgbClr val="705C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(глюкоза в моче) </a:t>
            </a:r>
            <a:endParaRPr lang="ru-RU" sz="2500" dirty="0">
              <a:solidFill>
                <a:srgbClr val="705C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8956" y="375617"/>
            <a:ext cx="11114088" cy="450850"/>
          </a:xfrm>
          <a:solidFill>
            <a:srgbClr val="FFC000"/>
          </a:solidFill>
          <a:scene3d>
            <a:camera prst="orthographicFront"/>
            <a:lightRig rig="flat" dir="t">
              <a:rot lat="0" lon="0" rev="18900000"/>
            </a:lightRig>
          </a:scene3d>
          <a:sp3d/>
        </p:spPr>
        <p:txBody>
          <a:bodyPr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/>
              <a:t>Особенности течения беременности, </a:t>
            </a:r>
            <a:r>
              <a:rPr lang="ru-RU" b="1" i="1" dirty="0" smtClean="0"/>
              <a:t>родов</a:t>
            </a:r>
            <a:endParaRPr lang="ru-RU" b="1" dirty="0">
              <a:ln>
                <a:solidFill>
                  <a:srgbClr val="F1BC5D"/>
                </a:solidFill>
              </a:ln>
              <a:solidFill>
                <a:srgbClr val="E4980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46000" y="1103084"/>
            <a:ext cx="11700000" cy="784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первой половине беременности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течение </a:t>
            </a: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сахарного 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диабета у большинства беременных остается без изменений. Из осложнений отмечается угроза самопроизвольного </a:t>
            </a: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выкидыша.</a:t>
            </a:r>
            <a:endParaRPr lang="ru-RU" sz="2400" dirty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 второй половине беременности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чаще возможны </a:t>
            </a:r>
            <a:r>
              <a:rPr lang="ru-RU" sz="2400" dirty="0" err="1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преэклампсия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многоводие, угроза преждевременных родов, гипоксии плода, инфекции мочевыводящих путей.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Течение родов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осложняет наличие крупного плода, </a:t>
            </a:r>
            <a:endParaRPr lang="ru-RU" sz="2400" dirty="0" smtClean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причиной слабости родовых </a:t>
            </a:r>
            <a:endParaRPr lang="ru-RU" sz="2400" dirty="0" smtClean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сил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несвоевременного излития околоплодных </a:t>
            </a:r>
            <a:endParaRPr lang="ru-RU" sz="2400" dirty="0" smtClean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гипоксии плода, развития </a:t>
            </a:r>
            <a:endParaRPr lang="ru-RU" sz="2400" dirty="0" smtClean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функционально-узкого 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таза, эндометрита в родах, </a:t>
            </a:r>
            <a:endParaRPr lang="ru-RU" sz="2400" dirty="0" smtClean="0">
              <a:solidFill>
                <a:srgbClr val="AD750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родового </a:t>
            </a:r>
            <a:r>
              <a:rPr lang="ru-RU" sz="2400" dirty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травматизма матери и плода</a:t>
            </a:r>
            <a:r>
              <a:rPr lang="ru-RU" sz="2400" dirty="0" smtClean="0">
                <a:solidFill>
                  <a:srgbClr val="AD750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D08C1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D08C1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Гестационный сахарный диаб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50" y="3420881"/>
            <a:ext cx="4072500" cy="3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94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977" y="222480"/>
            <a:ext cx="11115000" cy="49500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>
                  <a:solidFill>
                    <a:srgbClr val="F1BC5D"/>
                  </a:solidFill>
                </a:ln>
                <a:solidFill>
                  <a:srgbClr val="E4980E"/>
                </a:solidFill>
              </a:rPr>
              <a:t>Акушерские и перинатальные осложнения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00" y="930241"/>
            <a:ext cx="5490000" cy="5540676"/>
          </a:xfrm>
          <a:solidFill>
            <a:srgbClr val="F1BC5D"/>
          </a:solidFill>
          <a:ln>
            <a:solidFill>
              <a:srgbClr val="F1BC5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 smtClean="0">
                <a:solidFill>
                  <a:srgbClr val="5C3E08"/>
                </a:solidFill>
              </a:rPr>
              <a:t>Со стороны плода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диабетическая </a:t>
            </a:r>
            <a:r>
              <a:rPr lang="ru-RU" sz="2200" dirty="0" err="1">
                <a:solidFill>
                  <a:srgbClr val="5C3E08"/>
                </a:solidFill>
              </a:rPr>
              <a:t>фетопатия</a:t>
            </a:r>
            <a:r>
              <a:rPr lang="ru-RU" sz="2200" dirty="0">
                <a:solidFill>
                  <a:srgbClr val="5C3E08"/>
                </a:solidFill>
              </a:rPr>
              <a:t> </a:t>
            </a:r>
            <a:endParaRPr lang="ru-RU" sz="2200" dirty="0" smtClean="0">
              <a:solidFill>
                <a:srgbClr val="5C3E08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асфиксию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err="1" smtClean="0">
                <a:solidFill>
                  <a:srgbClr val="5C3E08"/>
                </a:solidFill>
              </a:rPr>
              <a:t>макросомия</a:t>
            </a:r>
            <a:endParaRPr lang="ru-RU" sz="2200" dirty="0" smtClean="0">
              <a:solidFill>
                <a:srgbClr val="5C3E08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 </a:t>
            </a:r>
            <a:r>
              <a:rPr lang="ru-RU" sz="2200" dirty="0" err="1">
                <a:solidFill>
                  <a:srgbClr val="5C3E08"/>
                </a:solidFill>
              </a:rPr>
              <a:t>диспластическое</a:t>
            </a:r>
            <a:r>
              <a:rPr lang="ru-RU" sz="2200" dirty="0">
                <a:solidFill>
                  <a:srgbClr val="5C3E08"/>
                </a:solidFill>
              </a:rPr>
              <a:t> </a:t>
            </a:r>
            <a:r>
              <a:rPr lang="ru-RU" sz="2200" dirty="0" smtClean="0">
                <a:solidFill>
                  <a:srgbClr val="5C3E08"/>
                </a:solidFill>
              </a:rPr>
              <a:t>ожирение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хроническая гипоксия 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отечность тканей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многоводие 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внутриутробное инфицирование </a:t>
            </a:r>
            <a:endParaRPr lang="en-US" sz="2200" dirty="0" smtClean="0">
              <a:solidFill>
                <a:srgbClr val="5C3E08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антенатальная гибель 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5C3E08"/>
                </a:solidFill>
              </a:rPr>
              <a:t>метаболические и другие нарушения адаптации новорожденных к </a:t>
            </a:r>
            <a:r>
              <a:rPr lang="ru-RU" sz="2200" dirty="0" err="1" smtClean="0">
                <a:solidFill>
                  <a:srgbClr val="5C3E08"/>
                </a:solidFill>
              </a:rPr>
              <a:t>внеутробной</a:t>
            </a:r>
            <a:r>
              <a:rPr lang="ru-RU" sz="2200" dirty="0" smtClean="0">
                <a:solidFill>
                  <a:srgbClr val="5C3E08"/>
                </a:solidFill>
              </a:rPr>
              <a:t> жизни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961000" y="4224148"/>
            <a:ext cx="5508840" cy="2246769"/>
          </a:xfrm>
          <a:prstGeom prst="rect">
            <a:avLst/>
          </a:prstGeom>
          <a:solidFill>
            <a:srgbClr val="F1BC5D"/>
          </a:solidFill>
          <a:ln>
            <a:solidFill>
              <a:srgbClr val="F1BC5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5C3E08"/>
                </a:solidFill>
              </a:rPr>
              <a:t>Со стороны женщины</a:t>
            </a:r>
          </a:p>
          <a:p>
            <a:pPr marL="357188" indent="-174625">
              <a:buFont typeface="Arial" pitchFamily="34" charset="0"/>
              <a:buChar char="•"/>
            </a:pPr>
            <a:r>
              <a:rPr lang="ru-RU" sz="2000" dirty="0" err="1" smtClean="0">
                <a:solidFill>
                  <a:srgbClr val="5C3E08"/>
                </a:solidFill>
              </a:rPr>
              <a:t>Преэклампсия</a:t>
            </a:r>
            <a:endParaRPr lang="ru-RU" sz="2000" dirty="0" smtClean="0">
              <a:solidFill>
                <a:srgbClr val="5C3E08"/>
              </a:solidFill>
            </a:endParaRPr>
          </a:p>
          <a:p>
            <a:pPr marL="357188" indent="-17462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C3E08"/>
                </a:solidFill>
              </a:rPr>
              <a:t> инфекции мочевых путей</a:t>
            </a:r>
          </a:p>
          <a:p>
            <a:pPr marL="357188" indent="-17462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C3E08"/>
                </a:solidFill>
              </a:rPr>
              <a:t>преждевременный разрыв плодных оболочек </a:t>
            </a:r>
          </a:p>
          <a:p>
            <a:pPr marL="357188" indent="-17462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C3E08"/>
                </a:solidFill>
              </a:rPr>
              <a:t> преждевременные роды</a:t>
            </a:r>
          </a:p>
          <a:p>
            <a:pPr marL="357188" indent="-174625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C3E08"/>
                </a:solidFill>
              </a:rPr>
              <a:t>послеродовое кровотечение</a:t>
            </a:r>
            <a:endParaRPr lang="ru-RU" sz="2000" dirty="0">
              <a:solidFill>
                <a:srgbClr val="5C3E08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61000" y="930241"/>
            <a:ext cx="5508840" cy="3139321"/>
          </a:xfrm>
          <a:prstGeom prst="rect">
            <a:avLst/>
          </a:prstGeom>
          <a:solidFill>
            <a:srgbClr val="F1BC5D"/>
          </a:solidFill>
          <a:ln>
            <a:solidFill>
              <a:srgbClr val="F1BC5D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5C3E08"/>
                </a:solidFill>
              </a:rPr>
              <a:t>Риски </a:t>
            </a:r>
            <a:r>
              <a:rPr lang="ru-RU" sz="2000" dirty="0">
                <a:solidFill>
                  <a:srgbClr val="5C3E08"/>
                </a:solidFill>
              </a:rPr>
              <a:t>для </a:t>
            </a:r>
            <a:r>
              <a:rPr lang="ru-RU" sz="2000" dirty="0" smtClean="0">
                <a:solidFill>
                  <a:srgbClr val="5C3E08"/>
                </a:solidFill>
              </a:rPr>
              <a:t>плода/ребенка</a:t>
            </a:r>
          </a:p>
          <a:p>
            <a:pPr algn="ctr"/>
            <a:endParaRPr lang="ru-RU" sz="2000" dirty="0">
              <a:solidFill>
                <a:srgbClr val="5C3E08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5C3E08"/>
                </a:solidFill>
              </a:rPr>
              <a:t>Врожденная перинатальная смертность;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5C3E08"/>
                </a:solidFill>
              </a:rPr>
              <a:t>Врожденные пороки развития;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5C3E08"/>
                </a:solidFill>
              </a:rPr>
              <a:t>Неонатальные осложнения;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5C3E08"/>
                </a:solidFill>
              </a:rPr>
              <a:t>Риск развития СД 1 типа в течение жизни:</a:t>
            </a:r>
          </a:p>
          <a:p>
            <a:pPr marL="627063" indent="-26511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C3E08"/>
                </a:solidFill>
              </a:rPr>
              <a:t>около 2% - при СД1 типа у матери;</a:t>
            </a:r>
          </a:p>
          <a:p>
            <a:pPr marL="627063" indent="-26511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C3E08"/>
                </a:solidFill>
              </a:rPr>
              <a:t>около 6% - при СД 1 типа у отца;</a:t>
            </a:r>
          </a:p>
          <a:p>
            <a:pPr marL="627063" indent="-26511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C3E08"/>
                </a:solidFill>
              </a:rPr>
              <a:t>30-35% - при СД 1 типа у обоих родителей.</a:t>
            </a:r>
          </a:p>
          <a:p>
            <a:pPr algn="ctr"/>
            <a:r>
              <a:rPr lang="ru-RU" dirty="0" smtClean="0">
                <a:solidFill>
                  <a:srgbClr val="5C3E08"/>
                </a:solidFill>
              </a:rPr>
              <a:t>:</a:t>
            </a:r>
            <a:endParaRPr lang="ru-RU" dirty="0">
              <a:solidFill>
                <a:srgbClr val="5C3E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иабетическая фетопатия. Причины, проявления, ослож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684000"/>
            <a:ext cx="6345040" cy="5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4750" y="637346"/>
            <a:ext cx="4725000" cy="1150267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F1BC5D"/>
                  </a:solidFill>
                </a:ln>
                <a:solidFill>
                  <a:srgbClr val="D08C12"/>
                </a:solidFill>
              </a:rPr>
              <a:t>Диабетическая </a:t>
            </a:r>
            <a:r>
              <a:rPr lang="ru-RU" b="1" dirty="0" err="1" smtClean="0">
                <a:ln>
                  <a:solidFill>
                    <a:srgbClr val="F1BC5D"/>
                  </a:solidFill>
                </a:ln>
                <a:solidFill>
                  <a:srgbClr val="D08C12"/>
                </a:solidFill>
              </a:rPr>
              <a:t>фетопатия</a:t>
            </a:r>
            <a:r>
              <a:rPr lang="ru-RU" b="1" dirty="0" smtClean="0">
                <a:ln>
                  <a:solidFill>
                    <a:srgbClr val="F1BC5D"/>
                  </a:solidFill>
                </a:ln>
                <a:solidFill>
                  <a:srgbClr val="D08C12"/>
                </a:solidFill>
              </a:rPr>
              <a:t> </a:t>
            </a:r>
            <a:endParaRPr lang="ru-RU" b="1" dirty="0">
              <a:ln>
                <a:solidFill>
                  <a:srgbClr val="F1BC5D"/>
                </a:solidFill>
              </a:ln>
              <a:solidFill>
                <a:srgbClr val="D08C12"/>
              </a:solidFill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F29B94B-341B-4130-A56C-69AFAE243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6040" y="2214000"/>
            <a:ext cx="5444960" cy="3240000"/>
          </a:xfrm>
          <a:solidFill>
            <a:srgbClr val="F1BC5D"/>
          </a:solidFill>
          <a:ln>
            <a:solidFill>
              <a:srgbClr val="E4980E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5C3E08"/>
                </a:solidFill>
              </a:rPr>
              <a:t>симптомокомплекс</a:t>
            </a:r>
            <a:r>
              <a:rPr lang="ru-RU" b="1" dirty="0" smtClean="0">
                <a:solidFill>
                  <a:srgbClr val="5C3E08"/>
                </a:solidFill>
              </a:rPr>
              <a:t>, развивающийся у детей, рожденных от матерей с сахарным диабетом (СД) или </a:t>
            </a:r>
            <a:r>
              <a:rPr lang="ru-RU" b="1" dirty="0" err="1" smtClean="0">
                <a:solidFill>
                  <a:srgbClr val="5C3E08"/>
                </a:solidFill>
              </a:rPr>
              <a:t>гестационным</a:t>
            </a:r>
            <a:r>
              <a:rPr lang="ru-RU" b="1" dirty="0" smtClean="0">
                <a:solidFill>
                  <a:srgbClr val="5C3E08"/>
                </a:solidFill>
              </a:rPr>
              <a:t> диабетом</a:t>
            </a:r>
            <a:endParaRPr lang="ru-RU" dirty="0" smtClean="0">
              <a:solidFill>
                <a:srgbClr val="5C3E08"/>
              </a:solidFill>
            </a:endParaRPr>
          </a:p>
          <a:p>
            <a:pPr algn="just"/>
            <a:endParaRPr lang="en-US" dirty="0">
              <a:solidFill>
                <a:srgbClr val="5C3E08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CFC1E0-04B4-4DF4-880F-E699422B9A4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8F3379-E67C-4B72-84CA-BF535167ECA6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F1B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>
            <a:extLst>
              <a:ext uri="{FF2B5EF4-FFF2-40B4-BE49-F238E27FC236}">
                <a16:creationId xmlns:a16="http://schemas.microsoft.com/office/drawing/2014/main" id="{007CF127-4088-463B-9FF9-7846F45FB650}"/>
              </a:ext>
            </a:extLst>
          </p:cNvPr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rgbClr val="F1BC5D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820479F-3D54-4A8D-B7C0-FD8BAB64BB3F}"/>
                </a:ext>
              </a:extLst>
            </p:cNvPr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B582E1CD-4706-48AF-9A34-9F54D5177C5D}"/>
                </a:ext>
              </a:extLst>
            </p:cNvPr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71A15713-6F86-4436-A01D-BCBAAEEBBD1B}"/>
              </a:ext>
            </a:extLst>
          </p:cNvPr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rgbClr val="F1BC5D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3F0F0A3-967A-4525-9622-587DF8FB0754}"/>
                </a:ext>
              </a:extLst>
            </p:cNvPr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Блок-схема: объединение 19">
              <a:extLst>
                <a:ext uri="{FF2B5EF4-FFF2-40B4-BE49-F238E27FC236}">
                  <a16:creationId xmlns:a16="http://schemas.microsoft.com/office/drawing/2014/main" id="{FD653D20-87A3-4A65-9DB0-1DE7E7DD3858}"/>
                </a:ext>
              </a:extLst>
            </p:cNvPr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85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B32C1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B32C16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845</Words>
  <Application>Microsoft Office PowerPoint</Application>
  <PresentationFormat>Широкоэкранный</PresentationFormat>
  <Paragraphs>163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Verdana</vt:lpstr>
      <vt:lpstr>Тема Office</vt:lpstr>
      <vt:lpstr> </vt:lpstr>
      <vt:lpstr>Презентация PowerPoint</vt:lpstr>
      <vt:lpstr>Презентация PowerPoint</vt:lpstr>
      <vt:lpstr>Эпидемиология</vt:lpstr>
      <vt:lpstr>Презентация PowerPoint</vt:lpstr>
      <vt:lpstr>Факторы и группы риска развития ГСД:</vt:lpstr>
      <vt:lpstr>Особенности течения беременности, родов</vt:lpstr>
      <vt:lpstr>Акушерские и перинатальные осложнения</vt:lpstr>
      <vt:lpstr>Диабетическая фетопатия </vt:lpstr>
      <vt:lpstr>Диагностика ГСД </vt:lpstr>
      <vt:lpstr>Протокол ведения женщин с ГСД</vt:lpstr>
      <vt:lpstr>Принципы диетотерапии </vt:lpstr>
      <vt:lpstr>Ведение беременности при ГСД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PC</cp:lastModifiedBy>
  <cp:revision>131</cp:revision>
  <dcterms:created xsi:type="dcterms:W3CDTF">2020-05-02T19:28:51Z</dcterms:created>
  <dcterms:modified xsi:type="dcterms:W3CDTF">2023-02-08T08:49:04Z</dcterms:modified>
</cp:coreProperties>
</file>