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313" r:id="rId2"/>
    <p:sldId id="257" r:id="rId3"/>
    <p:sldId id="258" r:id="rId4"/>
    <p:sldId id="261" r:id="rId5"/>
    <p:sldId id="262" r:id="rId6"/>
    <p:sldId id="263" r:id="rId7"/>
    <p:sldId id="264" r:id="rId8"/>
    <p:sldId id="268" r:id="rId9"/>
    <p:sldId id="280" r:id="rId10"/>
    <p:sldId id="281" r:id="rId11"/>
    <p:sldId id="265" r:id="rId12"/>
    <p:sldId id="271" r:id="rId13"/>
    <p:sldId id="267" r:id="rId14"/>
    <p:sldId id="270" r:id="rId15"/>
    <p:sldId id="272" r:id="rId16"/>
    <p:sldId id="277" r:id="rId17"/>
    <p:sldId id="278" r:id="rId18"/>
    <p:sldId id="282" r:id="rId19"/>
    <p:sldId id="283" r:id="rId20"/>
    <p:sldId id="284" r:id="rId21"/>
    <p:sldId id="292" r:id="rId22"/>
    <p:sldId id="285" r:id="rId23"/>
    <p:sldId id="287" r:id="rId24"/>
    <p:sldId id="299" r:id="rId25"/>
    <p:sldId id="300" r:id="rId26"/>
    <p:sldId id="301" r:id="rId27"/>
    <p:sldId id="289" r:id="rId28"/>
    <p:sldId id="293" r:id="rId29"/>
    <p:sldId id="305" r:id="rId30"/>
    <p:sldId id="303" r:id="rId31"/>
    <p:sldId id="304" r:id="rId32"/>
    <p:sldId id="306" r:id="rId33"/>
    <p:sldId id="307" r:id="rId34"/>
    <p:sldId id="308" r:id="rId35"/>
    <p:sldId id="309" r:id="rId36"/>
    <p:sldId id="310" r:id="rId37"/>
    <p:sldId id="311" r:id="rId38"/>
    <p:sldId id="315" r:id="rId39"/>
    <p:sldId id="275" r:id="rId40"/>
    <p:sldId id="31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ECE64-9BB4-44CE-BF22-46193494133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BFDEA-7803-4F64-8B03-3325171E1B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5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BFDEA-7803-4F64-8B03-3325171E1B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1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BFDEA-7803-4F64-8B03-3325171E1B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0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BFDEA-7803-4F64-8B03-3325171E1BB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1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7E2-C2BA-4776-8826-02DE59F8E5AB}" type="datetime1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1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677-A159-4257-B982-49FB24A70F62}" type="datetime1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ED7F-D01A-4B37-9027-05D2BDC1870D}" type="datetime1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7458-E969-49DD-A3FE-101CD366E7A9}" type="datetime1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9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438F-D525-4EED-8D79-2B1571B95589}" type="datetime1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3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E6A-7AC8-4899-B157-78A982335043}" type="datetime1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9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C834-1164-4F83-8ED1-34F5DC764A48}" type="datetime1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34D4-42F1-4B88-9C92-A662463CCDEB}" type="datetime1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6758-B49D-4550-A70D-F440000829AC}" type="datetime1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2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F7E1-5B86-4F29-A960-D1B08F22DB96}" type="datetime1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5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6CC-CE70-47F8-A248-B4F96FA069EA}" type="datetime1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2243-A9F8-42E4-AD31-349951DC511B}" type="datetime1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655F-0F35-4DAA-8ED8-41FD5AE3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3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studyinrussia.ru/study-in-russia/universities/mipt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254" y="3133996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Научно-практическая конференция, посвященная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дню российской науки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19800"/>
            <a:ext cx="6109855" cy="35502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Владикавказ 2023г.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644236" y="12929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pic>
        <p:nvPicPr>
          <p:cNvPr id="1025" name="Рисунок 4" descr="20180208_1511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58" y="88852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8115" y="1602902"/>
            <a:ext cx="755860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 БЮДЖЕТНОЕ  ПРОФЕССИОНАЛЬНОЕ ОБРАЗОВАТЕЛЬНОЕ УЧРЕЖДЕНИЕ</a:t>
            </a:r>
            <a:endParaRPr lang="ru-RU" altLang="ru-RU" sz="7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«СЕВЕРО - ОСЕТИНСКИЙ   МЕДИЦИНСКИЙ КОЛЛЕДЖ»</a:t>
            </a:r>
            <a:endParaRPr lang="ru-RU" altLang="ru-RU" sz="7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РСО-АЛАНИЯ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0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10" y="2739211"/>
            <a:ext cx="5724300" cy="40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010" y="499655"/>
            <a:ext cx="2740026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5"/>
          <p:cNvSpPr txBox="1">
            <a:spLocks noChangeArrowheads="1"/>
          </p:cNvSpPr>
          <p:nvPr/>
        </p:nvSpPr>
        <p:spPr bwMode="auto">
          <a:xfrm>
            <a:off x="0" y="0"/>
            <a:ext cx="606425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Первый  русский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паровоз  </a:t>
            </a:r>
            <a:r>
              <a:rPr lang="ru-RU" altLang="ru-RU" sz="2800" b="1" dirty="0" smtClean="0">
                <a:latin typeface="Arial" charset="0"/>
              </a:rPr>
              <a:t>был </a:t>
            </a:r>
            <a:r>
              <a:rPr lang="ru-RU" altLang="ru-RU" sz="2800" b="1" dirty="0">
                <a:latin typeface="Arial" charset="0"/>
              </a:rPr>
              <a:t>построен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Ефимом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и  Мироном</a:t>
            </a:r>
            <a:r>
              <a:rPr lang="ru-RU" altLang="ru-RU" sz="2800" dirty="0">
                <a:latin typeface="Arial" charset="0"/>
              </a:rPr>
              <a:t>, </a:t>
            </a:r>
            <a:r>
              <a:rPr lang="ru-RU" altLang="ru-RU" sz="2800" b="1" dirty="0">
                <a:latin typeface="Arial" charset="0"/>
              </a:rPr>
              <a:t>отцом и сыном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Черепановыми</a:t>
            </a:r>
            <a:r>
              <a:rPr lang="ru-RU" altLang="ru-RU" sz="2800" dirty="0">
                <a:latin typeface="Arial" charset="0"/>
              </a:rPr>
              <a:t> </a:t>
            </a:r>
            <a:r>
              <a:rPr lang="ru-RU" altLang="ru-RU" sz="2800" dirty="0" smtClean="0">
                <a:latin typeface="Arial" charset="0"/>
              </a:rPr>
              <a:t> </a:t>
            </a:r>
            <a:r>
              <a:rPr lang="ru-RU" altLang="ru-RU" sz="2800" b="1" dirty="0" smtClean="0">
                <a:latin typeface="Arial" charset="0"/>
              </a:rPr>
              <a:t>в  1833  году  на </a:t>
            </a:r>
            <a:r>
              <a:rPr lang="ru-RU" altLang="ru-RU" sz="2800" b="1" dirty="0">
                <a:latin typeface="Arial" charset="0"/>
              </a:rPr>
              <a:t>Нижнетагильских </a:t>
            </a:r>
            <a:r>
              <a:rPr lang="ru-RU" altLang="ru-RU" sz="2800" b="1" dirty="0" smtClean="0">
                <a:latin typeface="Arial" charset="0"/>
              </a:rPr>
              <a:t> заводах</a:t>
            </a:r>
            <a:r>
              <a:rPr lang="ru-RU" altLang="ru-RU" sz="24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22century.ru/wp-content/uploads/2015/06/000000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517900" cy="511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461" y="83671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Мечников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Илья  Ильич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(1845—1916), зоолог, натуралист, микробиолог, создатель теории фагоцитоза.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744836"/>
            <a:ext cx="5511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роцесс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котором клетки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094" y="5307528"/>
            <a:ext cx="6046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захватывают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 переваривают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твёрдые частицы.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dn.fishki.net/upload/post/2017/08/21/2361900/15697466-612458252275595-7744128989375053541-n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476672"/>
            <a:ext cx="3728690" cy="49779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510" y="498926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Николай  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Миклухо-Маклай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–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ru-RU" sz="2800" b="1" dirty="0" smtClean="0"/>
              <a:t>российский </a:t>
            </a:r>
            <a:r>
              <a:rPr lang="ru-RU" sz="2800" b="1" dirty="0"/>
              <a:t>биолог и путешественник.</a:t>
            </a:r>
            <a:endParaRPr lang="ru-RU" sz="2800" dirty="0"/>
          </a:p>
          <a:p>
            <a:pPr algn="ctr" fontAlgn="base"/>
            <a:r>
              <a:rPr lang="ru-RU" sz="2800" b="1" dirty="0"/>
              <a:t> </a:t>
            </a:r>
            <a:r>
              <a:rPr lang="ru-RU" sz="2800" b="1" dirty="0" smtClean="0"/>
              <a:t>Изучал  </a:t>
            </a:r>
            <a:r>
              <a:rPr lang="ru-RU" sz="2800" b="1" dirty="0"/>
              <a:t>коренное население Юго-Восточной Азии, Австралии и Океании (1870—1880-е годы), в том числе папуасов северо-восточного берега Новой Гвинеи.</a:t>
            </a:r>
            <a:endParaRPr lang="ru-RU" sz="2800" dirty="0"/>
          </a:p>
          <a:p>
            <a:pPr algn="ctr" fontAlgn="base"/>
            <a:r>
              <a:rPr lang="ru-RU" sz="2800" b="1" dirty="0"/>
              <a:t> </a:t>
            </a:r>
            <a:r>
              <a:rPr lang="ru-RU" sz="2800" b="1" dirty="0" smtClean="0"/>
              <a:t>Его  </a:t>
            </a:r>
            <a:r>
              <a:rPr lang="ru-RU" sz="2800" b="1" dirty="0"/>
              <a:t>называют</a:t>
            </a:r>
            <a:endParaRPr lang="ru-RU" sz="2800" dirty="0"/>
          </a:p>
          <a:p>
            <a:pPr algn="ctr" fontAlgn="base"/>
            <a:r>
              <a:rPr lang="ru-RU" sz="2800" b="1" dirty="0"/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Маклая</a:t>
            </a:r>
            <a:r>
              <a:rPr lang="ru-RU" sz="2800" b="1" dirty="0"/>
              <a:t>. </a:t>
            </a:r>
            <a:endParaRPr lang="ru-RU" sz="2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dn.turkaramamotoru.com/kk/andrej-dmitrievich-saharov-650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3438"/>
            <a:ext cx="3268156" cy="504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48" y="11809"/>
            <a:ext cx="60087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  Сахаров – </a:t>
            </a:r>
          </a:p>
          <a:p>
            <a:pPr algn="ctr"/>
            <a:r>
              <a:rPr lang="ru-RU" sz="2800" b="1" dirty="0" smtClean="0"/>
              <a:t>советский </a:t>
            </a:r>
            <a:r>
              <a:rPr lang="ru-RU" sz="2800" b="1" dirty="0"/>
              <a:t>физик-теоретик, академик АН СССР, один из создателей </a:t>
            </a:r>
            <a:r>
              <a:rPr lang="ru-RU" sz="2800" b="1" u="sng" dirty="0"/>
              <a:t>первой советской </a:t>
            </a:r>
            <a:r>
              <a:rPr lang="ru-RU" sz="2800" b="1" u="sng" dirty="0" smtClean="0"/>
              <a:t> водородной  </a:t>
            </a:r>
            <a:r>
              <a:rPr lang="ru-RU" sz="2800" b="1" u="sng" dirty="0"/>
              <a:t>бомбы</a:t>
            </a:r>
            <a:r>
              <a:rPr lang="ru-RU" sz="2800" b="1" dirty="0"/>
              <a:t>. Общественный деятель, диссидент и правозащитник; народный депутат СССР, автор проекта конституции Союза Советских Республик Европы и Азии. Лауреат Нобелевской премии мира за 1975 год. 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11" y="4474569"/>
            <a:ext cx="3119985" cy="2331122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dn.iz.ru/sites/default/files/styles/1065x600/public/photo_item-2018-04/TASS_85006_1.jpg?itok=Q4FRjVR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784858"/>
            <a:ext cx="3180134" cy="4228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1664" y="142433"/>
            <a:ext cx="421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  КУРЧАТОВ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1664" y="640070"/>
            <a:ext cx="39220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Советский физик, </a:t>
            </a:r>
            <a:r>
              <a:rPr lang="ru-RU" sz="2800" b="1" u="sng" dirty="0"/>
              <a:t>«отец» советской атомной бомбы</a:t>
            </a:r>
            <a:r>
              <a:rPr lang="ru-RU" sz="2800" b="1" dirty="0"/>
              <a:t>. Трижды </a:t>
            </a:r>
            <a:r>
              <a:rPr lang="ru-RU" sz="2800" b="1" dirty="0" smtClean="0"/>
              <a:t> Герой </a:t>
            </a:r>
            <a:r>
              <a:rPr lang="ru-RU" sz="2800" b="1" dirty="0"/>
              <a:t>Социалистического Труда. Академик </a:t>
            </a:r>
            <a:r>
              <a:rPr lang="ru-RU" sz="2800" b="1" dirty="0" smtClean="0"/>
              <a:t> АН </a:t>
            </a:r>
            <a:r>
              <a:rPr lang="ru-RU" sz="2800" b="1" dirty="0"/>
              <a:t>СССР и АН </a:t>
            </a:r>
            <a:r>
              <a:rPr lang="ru-RU" sz="2800" b="1" dirty="0" err="1"/>
              <a:t>Узб</a:t>
            </a:r>
            <a:r>
              <a:rPr lang="ru-RU" sz="2800" b="1" dirty="0"/>
              <a:t>. ССР, доктор </a:t>
            </a:r>
            <a:r>
              <a:rPr lang="ru-RU" sz="2800" b="1" dirty="0" smtClean="0"/>
              <a:t> физико-математических </a:t>
            </a:r>
            <a:r>
              <a:rPr lang="ru-RU" sz="2800" b="1" dirty="0"/>
              <a:t>наук, профессор. Основатель и </a:t>
            </a:r>
            <a:r>
              <a:rPr lang="ru-RU" sz="2800" b="1" dirty="0" smtClean="0"/>
              <a:t> первый  </a:t>
            </a:r>
            <a:r>
              <a:rPr lang="ru-RU" sz="2800" b="1" dirty="0"/>
              <a:t>директор Института </a:t>
            </a:r>
            <a:r>
              <a:rPr lang="ru-RU" sz="2800" b="1" dirty="0" smtClean="0"/>
              <a:t> атомной </a:t>
            </a:r>
            <a:r>
              <a:rPr lang="ru-RU" sz="2800" b="1" dirty="0"/>
              <a:t>энергии. 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258" y="963006"/>
            <a:ext cx="2530526" cy="340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p.md/sites/default/files/styles/post-full-read-730/adaptive-image/public/1459762549.5885yablochkov.jpg?itok=9TwUhTwK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25225"/>
            <a:ext cx="3456384" cy="45719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0027" y="1628800"/>
            <a:ext cx="608397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          </a:t>
            </a:r>
            <a:r>
              <a:rPr lang="ru-RU" sz="3600" b="1" dirty="0" smtClean="0"/>
              <a:t>Изобретение</a:t>
            </a:r>
          </a:p>
          <a:p>
            <a:r>
              <a:rPr lang="ru-RU" sz="3600" b="1" dirty="0" smtClean="0"/>
              <a:t>                           и  </a:t>
            </a:r>
          </a:p>
          <a:p>
            <a:r>
              <a:rPr lang="ru-RU" sz="3600" b="1" dirty="0" smtClean="0"/>
              <a:t>              использование</a:t>
            </a:r>
          </a:p>
          <a:p>
            <a:r>
              <a:rPr lang="ru-RU" sz="3600" b="1" dirty="0" smtClean="0"/>
              <a:t>     электрической   лампочки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в  1876   году</a:t>
            </a:r>
          </a:p>
          <a:p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656178"/>
            <a:ext cx="4007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  Яблочков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3663950" y="404664"/>
            <a:ext cx="482441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Александр   Попов</a:t>
            </a:r>
            <a:endParaRPr lang="ru-RU" alt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Создал 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радиоприемник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(1895 год).</a:t>
            </a:r>
          </a:p>
        </p:txBody>
      </p:sp>
      <p:pic>
        <p:nvPicPr>
          <p:cNvPr id="24584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849" y="3456830"/>
            <a:ext cx="4941887" cy="272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bigslide.ru/images/29/28979/960/img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33" y="260648"/>
            <a:ext cx="2943053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8" descr="Tsiolkovs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172096"/>
            <a:ext cx="3240359" cy="3899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238" y="4509120"/>
            <a:ext cx="2986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  </a:t>
            </a: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Циолковский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0218" y="116632"/>
            <a:ext cx="51337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Русский и советский учёный-самоучка и изобретатель, школьный учитель. Основоположник теоретической космонавтики. Обосновал использование ракет </a:t>
            </a:r>
            <a:r>
              <a:rPr lang="ru-RU" sz="2400" b="1" dirty="0" smtClean="0"/>
              <a:t> для  полётов  в  космос</a:t>
            </a:r>
            <a:r>
              <a:rPr lang="ru-RU" sz="2400" b="1" dirty="0"/>
              <a:t>, пришёл </a:t>
            </a:r>
            <a:r>
              <a:rPr lang="ru-RU" sz="2400" b="1" dirty="0" smtClean="0"/>
              <a:t> к выводу  о необходимости  </a:t>
            </a:r>
            <a:r>
              <a:rPr lang="ru-RU" sz="2400" b="1" dirty="0"/>
              <a:t>использования «</a:t>
            </a:r>
            <a:r>
              <a:rPr lang="ru-RU" sz="2400" b="1" dirty="0" smtClean="0"/>
              <a:t>ракетных  </a:t>
            </a:r>
            <a:r>
              <a:rPr lang="ru-RU" sz="2400" b="1" dirty="0"/>
              <a:t>поездов» - </a:t>
            </a:r>
            <a:r>
              <a:rPr lang="ru-RU" sz="2400" b="1" dirty="0" smtClean="0"/>
              <a:t>прототипов  многоступенчатых </a:t>
            </a:r>
            <a:r>
              <a:rPr lang="ru-RU" sz="2400" b="1" dirty="0"/>
              <a:t>ракет.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6849" y="4057653"/>
            <a:ext cx="4680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/>
              <a:t>В 1896 году  (122 года назад) он придумал использования   ракет  для  межпланетных сообщений, придумал   конструкции  ракет и жидкостного   ракетного   двигателя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61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156" y="0"/>
            <a:ext cx="564038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ru-RU" sz="3200" dirty="0">
              <a:solidFill>
                <a:srgbClr val="666699"/>
              </a:solidFill>
            </a:endParaRPr>
          </a:p>
          <a:p>
            <a:pPr algn="ctr" eaLnBrk="1" hangingPunct="1">
              <a:defRPr/>
            </a:pPr>
            <a:r>
              <a:rPr lang="ru-RU" sz="2800" b="1" dirty="0"/>
              <a:t>Советский учёный, конструктор и организатор производства ракетно-космической техники и ракетного оружия СССР, основоположник космонавтики. </a:t>
            </a:r>
          </a:p>
          <a:p>
            <a:pPr eaLnBrk="1" hangingPunct="1">
              <a:defRPr/>
            </a:pPr>
            <a:endParaRPr lang="ru-RU" sz="3200" dirty="0">
              <a:solidFill>
                <a:srgbClr val="666699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://www.gctc.ru/media/images/news/2017/pamyatnie%20dati/foto.koroleva..mal.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533" y="260452"/>
            <a:ext cx="2952327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magspace.ru/uploads/2017/08/12/Axelerator/magspace.ru_3babd2ee08ae3518d9e0b4f93c1a520c__1920x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56" y="3645024"/>
            <a:ext cx="2538620" cy="3099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904637"/>
            <a:ext cx="3701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Руководил  первым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полетом  в  космос</a:t>
            </a:r>
          </a:p>
        </p:txBody>
      </p:sp>
    </p:spTree>
    <p:extLst>
      <p:ext uri="{BB962C8B-B14F-4D97-AF65-F5344CB8AC3E}">
        <p14:creationId xmlns:p14="http://schemas.microsoft.com/office/powerpoint/2010/main" val="3376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tupolev1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41763" cy="3079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707903" y="441325"/>
            <a:ext cx="5726609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Андрей  Туполев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400" b="1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Великий российский авиаконструктор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Знаменитых 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самолетов,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том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числе 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первого реактивного пассажирского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самолета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dirty="0">
              <a:latin typeface="Arial" charset="0"/>
            </a:endParaRPr>
          </a:p>
        </p:txBody>
      </p:sp>
      <p:pic>
        <p:nvPicPr>
          <p:cNvPr id="34824" name="Picture 8" descr="images_109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32522">
            <a:off x="-3433763" y="3275013"/>
            <a:ext cx="2555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TU-14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7344">
            <a:off x="382817" y="3455859"/>
            <a:ext cx="3736845" cy="290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8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739" y="236784"/>
            <a:ext cx="3995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lain" startAt="8"/>
            </a:pPr>
            <a:r>
              <a:rPr lang="ru-RU" sz="2800" b="1" dirty="0" smtClean="0"/>
              <a:t>февраля 1724 года</a:t>
            </a:r>
          </a:p>
          <a:p>
            <a:pPr algn="ctr"/>
            <a:r>
              <a:rPr lang="ru-RU" sz="2800" b="1" dirty="0" smtClean="0"/>
              <a:t> (28 января по старому стилю)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I</a:t>
            </a:r>
            <a:r>
              <a:rPr lang="ru-RU" sz="2800" b="1" dirty="0" smtClean="0"/>
              <a:t> подписал указ об образовании Российской академии наук, которая первоначально называлась Академией наук и художеств. В 1925 году она была переименована в Академию наук СССР, а в 1991 — в Российскую академию наук.</a:t>
            </a:r>
            <a:endParaRPr lang="ru-RU" sz="2800" b="1" dirty="0"/>
          </a:p>
        </p:txBody>
      </p:sp>
      <p:pic>
        <p:nvPicPr>
          <p:cNvPr id="2050" name="Picture 2" descr="https://avatars.mds.yandex.net/get-pdb/1058492/f7ec5b75-2761-476f-a461-c3645344c6c2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4122"/>
            <a:ext cx="4680520" cy="64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84656" cy="1143000"/>
          </a:xfrm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latin typeface="+mn-lt"/>
              </a:rPr>
              <a:t>И </a:t>
            </a:r>
            <a:r>
              <a:rPr lang="ru-RU" altLang="ru-RU" sz="2800" b="1" dirty="0" smtClean="0">
                <a:latin typeface="+mn-lt"/>
              </a:rPr>
              <a:t> до </a:t>
            </a:r>
            <a:r>
              <a:rPr lang="ru-RU" altLang="ru-RU" sz="2800" b="1" dirty="0">
                <a:latin typeface="+mn-lt"/>
              </a:rPr>
              <a:t>сих пор авиалайнеры, </a:t>
            </a:r>
            <a:r>
              <a:rPr lang="ru-RU" altLang="ru-RU" sz="2800" b="1" dirty="0" smtClean="0">
                <a:latin typeface="+mn-lt"/>
              </a:rPr>
              <a:t>носящие  имя </a:t>
            </a:r>
            <a:r>
              <a:rPr lang="ru-RU" altLang="ru-RU" sz="2800" b="1" dirty="0">
                <a:latin typeface="+mn-lt"/>
              </a:rPr>
              <a:t>своего создателя</a:t>
            </a:r>
            <a:r>
              <a:rPr lang="ru-RU" altLang="ru-RU" sz="2800" b="1" dirty="0" smtClean="0">
                <a:latin typeface="+mn-lt"/>
              </a:rPr>
              <a:t>,  Ту-154, Ту-160 </a:t>
            </a:r>
            <a:r>
              <a:rPr lang="ru-RU" altLang="ru-RU" sz="2800" b="1" dirty="0">
                <a:latin typeface="+mn-lt"/>
              </a:rPr>
              <a:t>перевозят пассажиров </a:t>
            </a:r>
            <a:r>
              <a:rPr lang="ru-RU" altLang="ru-RU" sz="2800" b="1" dirty="0" smtClean="0">
                <a:latin typeface="+mn-lt"/>
              </a:rPr>
              <a:t> в </a:t>
            </a:r>
            <a:r>
              <a:rPr lang="ru-RU" altLang="ru-RU" sz="2800" b="1" dirty="0">
                <a:latin typeface="+mn-lt"/>
              </a:rPr>
              <a:t/>
            </a:r>
            <a:br>
              <a:rPr lang="ru-RU" altLang="ru-RU" sz="2800" b="1" dirty="0">
                <a:latin typeface="+mn-lt"/>
              </a:rPr>
            </a:br>
            <a:r>
              <a:rPr lang="ru-RU" altLang="ru-RU" sz="2800" b="1" dirty="0" smtClean="0">
                <a:latin typeface="+mn-lt"/>
              </a:rPr>
              <a:t>дальние  точки  </a:t>
            </a:r>
            <a:r>
              <a:rPr lang="ru-RU" altLang="ru-RU" sz="2800" b="1" dirty="0">
                <a:latin typeface="+mn-lt"/>
              </a:rPr>
              <a:t>России, и </a:t>
            </a:r>
            <a:r>
              <a:rPr lang="ru-RU" altLang="ru-RU" sz="2800" b="1" dirty="0" smtClean="0">
                <a:latin typeface="+mn-lt"/>
              </a:rPr>
              <a:t> многих  стран  </a:t>
            </a:r>
            <a:r>
              <a:rPr lang="ru-RU" altLang="ru-RU" sz="2800" b="1" dirty="0">
                <a:latin typeface="+mn-lt"/>
              </a:rPr>
              <a:t>мира.</a:t>
            </a:r>
            <a:br>
              <a:rPr lang="ru-RU" altLang="ru-RU" sz="2800" b="1" dirty="0">
                <a:latin typeface="+mn-lt"/>
              </a:rPr>
            </a:br>
            <a:r>
              <a:rPr lang="ru-RU" altLang="ru-RU" sz="2800" b="1" dirty="0">
                <a:latin typeface="+mn-lt"/>
              </a:rPr>
              <a:t/>
            </a:r>
            <a:br>
              <a:rPr lang="ru-RU" alt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358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412776"/>
            <a:ext cx="7735385" cy="5445224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90" y="0"/>
            <a:ext cx="9158689" cy="1800200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/>
              <a:t>Он  способен  лететь  1200  километров  на  1 заправке, складывать  крылья  на  большой высоте</a:t>
            </a:r>
            <a:endParaRPr lang="ru-RU" sz="3200" b="1" dirty="0"/>
          </a:p>
        </p:txBody>
      </p:sp>
      <p:pic>
        <p:nvPicPr>
          <p:cNvPr id="5" name="Рисунок 4" descr="http://www.obramba.com/wp-content/uploads/2015/05/ruski-bombnik-Tu-160-blackjack-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44824"/>
            <a:ext cx="7200799" cy="4824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50825" y="2349500"/>
            <a:ext cx="4465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392" y="4941168"/>
            <a:ext cx="91436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Сверхзвуковые </a:t>
            </a:r>
            <a:r>
              <a:rPr lang="ru-RU" altLang="ru-RU" sz="2800" b="1" dirty="0" smtClean="0">
                <a:latin typeface="Arial" charset="0"/>
              </a:rPr>
              <a:t> самолеты</a:t>
            </a:r>
            <a:r>
              <a:rPr lang="ru-RU" altLang="ru-RU" sz="2800" b="1" dirty="0">
                <a:latin typeface="Arial" charset="0"/>
              </a:rPr>
              <a:t>, разработанные Микояном, стояли и стоят на вооружении нашей армии. На истребителях МИГ  было установлено в   свое   время </a:t>
            </a:r>
            <a:r>
              <a:rPr lang="ru-RU" altLang="ru-RU" sz="2800" b="1" dirty="0" smtClean="0">
                <a:latin typeface="Arial" charset="0"/>
              </a:rPr>
              <a:t> 55 </a:t>
            </a:r>
            <a:r>
              <a:rPr lang="ru-RU" altLang="ru-RU" sz="2800" b="1" dirty="0">
                <a:latin typeface="Arial" charset="0"/>
              </a:rPr>
              <a:t>мировых   рекордов.</a:t>
            </a:r>
            <a:endParaRPr lang="ru-RU" altLang="ru-RU" sz="2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" y="18915"/>
            <a:ext cx="4139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Микоян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3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2122" y="1319188"/>
            <a:ext cx="4681538" cy="246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itd0.mycdn.me/image?id=836823780869&amp;t=20&amp;plc=WEB&amp;tkn=*uMKmxj1Thf55K2qXvRlBeAWbktw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802646"/>
            <a:ext cx="3000375" cy="3969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2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0"/>
            <a:ext cx="7772400" cy="1112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МиГ-35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38916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556792"/>
            <a:ext cx="875955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2" descr="G:\день науки\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" y="193581"/>
            <a:ext cx="2703064" cy="2683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65513" y="584775"/>
            <a:ext cx="6678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знаменитый русский химик Учёный впервые использовал хлор для отбеливания бумаги и тканей, открыл гипохлориты щелочных металлов и хлорат калия (так называемую «бертолетову соль»).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5493" y="0"/>
            <a:ext cx="6676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 Николаевич  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Бекетов 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https://cf.ppt-online.org/files/slide/s/sLHm1phgRTN3ebV70PoliIGWM8dD64u2Yrn9Ov/slide-9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4269" y="2876813"/>
            <a:ext cx="3159731" cy="4005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180344"/>
            <a:ext cx="59766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Русский </a:t>
            </a:r>
            <a:r>
              <a:rPr lang="ru-RU" sz="2800" b="1" dirty="0"/>
              <a:t>географ, </a:t>
            </a:r>
            <a:r>
              <a:rPr lang="ru-RU" sz="2800" b="1" dirty="0" smtClean="0"/>
              <a:t>ботаник, </a:t>
            </a:r>
            <a:r>
              <a:rPr lang="ru-RU" sz="2800" b="1" dirty="0"/>
              <a:t>статистик, экономист, государственный и общественный </a:t>
            </a:r>
            <a:r>
              <a:rPr lang="ru-RU" sz="2800" b="1" dirty="0" smtClean="0"/>
              <a:t>деятель,  исследователь  Тянь-Шаня.</a:t>
            </a:r>
          </a:p>
          <a:p>
            <a:pPr algn="ctr"/>
            <a:r>
              <a:rPr lang="ru-RU" sz="2800" b="1" dirty="0" smtClean="0"/>
              <a:t>Организатор  первой  переписи</a:t>
            </a:r>
          </a:p>
          <a:p>
            <a:pPr algn="ctr"/>
            <a:r>
              <a:rPr lang="ru-RU" sz="2800" b="1" dirty="0" smtClean="0"/>
              <a:t>населения  России  в  1897  году.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262431"/>
            <a:ext cx="59545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Петро́вич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Семёнов-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Тян-Ша́нски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Рисунок 5" descr="G:\день науки\1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12" y="479962"/>
            <a:ext cx="3615278" cy="4101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531820" y="110632"/>
            <a:ext cx="547260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Лев   Ландау </a:t>
            </a:r>
          </a:p>
          <a:p>
            <a:pPr algn="ctr">
              <a:defRPr/>
            </a:pPr>
            <a:r>
              <a:rPr lang="ru-RU" altLang="ru-RU" sz="2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изучал происхождение энергии звезд, дисперсию звука, сверхпроводимость, магнитные свойства материалов, свойства жидкого гелия. 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Он удостоен множества советских наград и наград иностранных государств, в том числе Нобелевской премии 1962 года.</a:t>
            </a:r>
          </a:p>
          <a:p>
            <a:pPr algn="ctr">
              <a:defRPr/>
            </a:pPr>
            <a:r>
              <a:rPr lang="ru-RU" alt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13869" y="260648"/>
            <a:ext cx="570071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 Владимирович Мичурин </a:t>
            </a:r>
          </a:p>
          <a:p>
            <a:pPr algn="ctr" eaLnBrk="1" hangingPunct="1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 принадлежит большой 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в развитие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генетики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особенности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плодовых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ягодных растений. Он стал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 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основоположников научной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селекции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сельскохозяйственных культур.</a:t>
            </a:r>
            <a:endParaRPr lang="ru-RU" alt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vmk.net/_gotkr15_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42" y="666913"/>
            <a:ext cx="3724446" cy="5107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24136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effectLst/>
                <a:latin typeface="+mn-lt"/>
              </a:rPr>
              <a:t>Российские ученые </a:t>
            </a:r>
            <a:r>
              <a:rPr lang="ru-RU" sz="3100" b="1" dirty="0">
                <a:effectLst/>
                <a:latin typeface="+mn-lt"/>
              </a:rPr>
              <a:t>из </a:t>
            </a:r>
            <a:r>
              <a:rPr lang="ru-RU" sz="3100" b="1" dirty="0" smtClean="0">
                <a:effectLst/>
                <a:latin typeface="+mn-lt"/>
              </a:rPr>
              <a:t>университета </a:t>
            </a:r>
            <a:r>
              <a:rPr lang="ru-RU" sz="3100" b="1" dirty="0">
                <a:effectLst/>
                <a:latin typeface="+mn-lt"/>
              </a:rPr>
              <a:t>нефти и </a:t>
            </a:r>
            <a:r>
              <a:rPr lang="ru-RU" sz="3100" b="1" dirty="0" smtClean="0">
                <a:effectLst/>
                <a:latin typeface="+mn-lt"/>
              </a:rPr>
              <a:t>газа доказали, </a:t>
            </a:r>
            <a:r>
              <a:rPr lang="ru-RU" sz="3100" b="1" dirty="0">
                <a:effectLst/>
                <a:latin typeface="+mn-lt"/>
              </a:rPr>
              <a:t>что </a:t>
            </a:r>
            <a:r>
              <a:rPr lang="ru-RU" sz="3100" b="1" dirty="0" smtClean="0">
                <a:effectLst/>
                <a:latin typeface="+mn-lt"/>
              </a:rPr>
              <a:t>нефть и газ никогда не закончатся.</a:t>
            </a:r>
            <a:r>
              <a:rPr lang="ru-RU" sz="3100" b="1" dirty="0">
                <a:effectLst/>
                <a:latin typeface="+mn-lt"/>
              </a:rPr>
              <a:t/>
            </a:r>
            <a:br>
              <a:rPr lang="ru-RU" sz="3100" b="1" dirty="0">
                <a:effectLst/>
                <a:latin typeface="+mn-lt"/>
              </a:rPr>
            </a:br>
            <a:r>
              <a:rPr lang="ru-RU" sz="3100" b="1" dirty="0">
                <a:effectLst/>
                <a:latin typeface="+mn-lt"/>
              </a:rPr>
              <a:t>Путем </a:t>
            </a:r>
            <a:r>
              <a:rPr lang="ru-RU" sz="3100" b="1" dirty="0" smtClean="0">
                <a:effectLst/>
                <a:latin typeface="+mn-lt"/>
              </a:rPr>
              <a:t>экспериментов ученые доказали ,что </a:t>
            </a:r>
            <a:r>
              <a:rPr lang="ru-RU" sz="3100" b="1" dirty="0">
                <a:effectLst/>
                <a:latin typeface="+mn-lt"/>
              </a:rPr>
              <a:t>нефть и газ могут формироваться не в результате разложения органических </a:t>
            </a:r>
            <a:r>
              <a:rPr lang="ru-RU" sz="3100" b="1" dirty="0" smtClean="0">
                <a:effectLst/>
                <a:latin typeface="+mn-lt"/>
              </a:rPr>
              <a:t>веществ </a:t>
            </a:r>
            <a:r>
              <a:rPr lang="ru-RU" b="1" dirty="0" smtClean="0">
                <a:effectLst/>
                <a:latin typeface="+mn-lt"/>
              </a:rPr>
              <a:t>небиологическим </a:t>
            </a:r>
            <a:r>
              <a:rPr lang="ru-RU" b="1" dirty="0">
                <a:effectLst/>
                <a:latin typeface="+mn-lt"/>
              </a:rPr>
              <a:t>путем</a:t>
            </a:r>
            <a:endParaRPr lang="ru-RU" b="1" dirty="0">
              <a:latin typeface="+mn-lt"/>
            </a:endParaRPr>
          </a:p>
        </p:txBody>
      </p:sp>
      <p:pic>
        <p:nvPicPr>
          <p:cNvPr id="40963" name="Picture 2" descr="Картинки по запросу анимация для презентации нефть и газ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5"/>
          <a:stretch/>
        </p:blipFill>
        <p:spPr>
          <a:xfrm>
            <a:off x="1187624" y="2492896"/>
            <a:ext cx="6480585" cy="4248472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906" y="188640"/>
            <a:ext cx="8229600" cy="764704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effectLst/>
                <a:latin typeface="Cambria" panose="02040503050406030204" pitchFamily="18" charset="0"/>
              </a:rPr>
              <a:t>      Третий  вид  людей</a:t>
            </a:r>
            <a:r>
              <a:rPr lang="ru-RU" b="1" dirty="0">
                <a:effectLst/>
                <a:latin typeface="Cambria" panose="02040503050406030204" pitchFamily="18" charset="0"/>
              </a:rPr>
              <a:t/>
            </a:r>
            <a:br>
              <a:rPr lang="ru-RU" b="1" dirty="0">
                <a:effectLst/>
                <a:latin typeface="Cambria" panose="020405030504060302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14" y="2564904"/>
            <a:ext cx="4571999" cy="47418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Работа  </a:t>
            </a:r>
            <a:r>
              <a:rPr lang="ru-RU" sz="2400" b="1" dirty="0">
                <a:latin typeface="Cambria" panose="02040503050406030204" pitchFamily="18" charset="0"/>
              </a:rPr>
              <a:t>сибирских археологов </a:t>
            </a:r>
            <a:r>
              <a:rPr lang="ru-RU" sz="2400" b="1" dirty="0" smtClean="0">
                <a:latin typeface="Cambria" panose="02040503050406030204" pitchFamily="18" charset="0"/>
              </a:rPr>
              <a:t> под</a:t>
            </a:r>
            <a:r>
              <a:rPr lang="ru-RU" sz="2400" b="1" dirty="0">
                <a:latin typeface="Cambria" panose="02040503050406030204" pitchFamily="18" charset="0"/>
              </a:rPr>
              <a:t> </a:t>
            </a:r>
            <a:r>
              <a:rPr lang="ru-RU" sz="2400" b="1" dirty="0" smtClean="0">
                <a:latin typeface="Cambria" panose="02040503050406030204" pitchFamily="18" charset="0"/>
              </a:rPr>
              <a:t> руководством  </a:t>
            </a:r>
            <a:r>
              <a:rPr lang="ru-RU" sz="2400" b="1" dirty="0">
                <a:latin typeface="Cambria" panose="02040503050406030204" pitchFamily="18" charset="0"/>
              </a:rPr>
              <a:t>академика </a:t>
            </a:r>
            <a:r>
              <a:rPr lang="ru-RU" sz="2400" b="1" dirty="0" smtClean="0"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Деревянко</a:t>
            </a:r>
            <a:r>
              <a:rPr lang="ru-RU" sz="2400" b="1" dirty="0" smtClean="0">
                <a:latin typeface="Cambria" panose="02040503050406030204" pitchFamily="18" charset="0"/>
              </a:rPr>
              <a:t>  </a:t>
            </a:r>
            <a:r>
              <a:rPr lang="ru-RU" sz="2400" b="1" dirty="0">
                <a:latin typeface="Cambria" panose="02040503050406030204" pitchFamily="18" charset="0"/>
              </a:rPr>
              <a:t>позволила обнаружить </a:t>
            </a:r>
            <a:r>
              <a:rPr lang="ru-RU" sz="2400" b="1" dirty="0" smtClean="0">
                <a:latin typeface="Cambria" panose="02040503050406030204" pitchFamily="18" charset="0"/>
              </a:rPr>
              <a:t> новый</a:t>
            </a:r>
            <a:r>
              <a:rPr lang="ru-RU" sz="2400" b="1" dirty="0">
                <a:latin typeface="Cambria" panose="02040503050406030204" pitchFamily="18" charset="0"/>
              </a:rPr>
              <a:t>, </a:t>
            </a:r>
            <a:r>
              <a:rPr lang="ru-RU" sz="2400" b="1" dirty="0" smtClean="0">
                <a:latin typeface="Cambria" panose="02040503050406030204" pitchFamily="18" charset="0"/>
              </a:rPr>
              <a:t> третий  по </a:t>
            </a:r>
            <a:r>
              <a:rPr lang="ru-RU" sz="2400" b="1" dirty="0">
                <a:latin typeface="Cambria" panose="02040503050406030204" pitchFamily="18" charset="0"/>
              </a:rPr>
              <a:t> </a:t>
            </a:r>
            <a:r>
              <a:rPr lang="ru-RU" sz="2400" b="1" dirty="0" smtClean="0">
                <a:latin typeface="Cambria" panose="02040503050406030204" pitchFamily="18" charset="0"/>
              </a:rPr>
              <a:t>счету  вид  </a:t>
            </a:r>
            <a:r>
              <a:rPr lang="ru-RU" sz="2400" b="1" dirty="0">
                <a:latin typeface="Cambria" panose="02040503050406030204" pitchFamily="18" charset="0"/>
              </a:rPr>
              <a:t>человеческих </a:t>
            </a:r>
            <a:r>
              <a:rPr lang="ru-RU" sz="2400" b="1" dirty="0" smtClean="0">
                <a:latin typeface="Cambria" panose="02040503050406030204" pitchFamily="18" charset="0"/>
              </a:rPr>
              <a:t>существ –</a:t>
            </a:r>
            <a:r>
              <a:rPr lang="ru-RU" sz="2800" b="1" dirty="0" smtClean="0">
                <a:latin typeface="Cambria" panose="02040503050406030204" pitchFamily="18" charset="0"/>
              </a:rPr>
              <a:t> </a:t>
            </a:r>
            <a:endParaRPr lang="ru-RU" dirty="0"/>
          </a:p>
        </p:txBody>
      </p:sp>
      <p:pic>
        <p:nvPicPr>
          <p:cNvPr id="47108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50143"/>
            <a:ext cx="410011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14" y="692696"/>
            <a:ext cx="8646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Ученые  считали, что  есть </a:t>
            </a:r>
            <a:b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два  типа  древних  людей-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1646803"/>
            <a:ext cx="3182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неандертальцы   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4163" y="1648813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кроманьонцы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3879" y="5445224"/>
            <a:ext cx="251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денисовцев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16" y="33265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Мамонты — современники древних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греков</a:t>
            </a: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/>
              <a:t>Мамонты были современниками критской цивилизации и вымерли уже в историческое время, а не в эпоху каменного века, как считалось ранее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2800" b="1" dirty="0" smtClean="0"/>
              <a:t>Открытие российских учёных.</a:t>
            </a:r>
            <a:endParaRPr lang="ru-RU" sz="28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2327e3d387c358a78a5ed04abac1e56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332" y="653718"/>
            <a:ext cx="4388163" cy="450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52536" y="764704"/>
            <a:ext cx="4342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</a:t>
            </a:r>
            <a:r>
              <a:rPr lang="ru-RU" sz="2800" b="1" dirty="0" smtClean="0"/>
              <a:t>7  июня  1999  года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в  ознаменование</a:t>
            </a:r>
          </a:p>
          <a:p>
            <a:r>
              <a:rPr lang="ru-RU" sz="2800" b="1" dirty="0" smtClean="0"/>
              <a:t>       275 – </a:t>
            </a:r>
            <a:r>
              <a:rPr lang="ru-RU" sz="2800" b="1" dirty="0" err="1" smtClean="0"/>
              <a:t>летия</a:t>
            </a:r>
            <a:r>
              <a:rPr lang="ru-RU" sz="2800" b="1" dirty="0" smtClean="0"/>
              <a:t>  со  дня          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основания  в  России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Академии  наук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был  учреждён</a:t>
            </a:r>
          </a:p>
          <a:p>
            <a:pPr algn="ctr"/>
            <a:r>
              <a:rPr lang="ru-RU" sz="2800" b="1" dirty="0" smtClean="0"/>
              <a:t>  День</a:t>
            </a:r>
          </a:p>
          <a:p>
            <a:pPr algn="ctr"/>
            <a:r>
              <a:rPr lang="ru-RU" sz="2800" b="1" dirty="0" smtClean="0"/>
              <a:t>  российской </a:t>
            </a:r>
          </a:p>
          <a:p>
            <a:pPr algn="ctr"/>
            <a:r>
              <a:rPr lang="ru-RU" sz="2800" b="1" dirty="0" smtClean="0"/>
              <a:t> науки</a:t>
            </a:r>
            <a:endParaRPr lang="ru-RU" sz="2800" b="1" dirty="0"/>
          </a:p>
        </p:txBody>
      </p:sp>
      <p:pic>
        <p:nvPicPr>
          <p:cNvPr id="7" name="Рисунок 6" descr="https://historytime.ru/wp-content/uploads/2017/07/dvorec.jpe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9" y="260648"/>
            <a:ext cx="5141248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4149080"/>
            <a:ext cx="29473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Российская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академия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наук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в </a:t>
            </a:r>
          </a:p>
          <a:p>
            <a:pPr algn="ctr"/>
            <a:r>
              <a:rPr lang="ru-RU" sz="2800" b="1" dirty="0" smtClean="0"/>
              <a:t>Санкт-Петербурге</a:t>
            </a:r>
            <a:endParaRPr lang="ru-RU" sz="28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Экзаваттные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лазеры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/>
              <a:t>В России создана технология, которая позволяет получить самое мощное световое излучение на Земле. В 2006 году </a:t>
            </a:r>
            <a:r>
              <a:rPr lang="ru-RU" sz="2400" b="1" dirty="0" smtClean="0"/>
              <a:t>построена </a:t>
            </a:r>
            <a:r>
              <a:rPr lang="ru-RU" sz="2400" b="1" dirty="0"/>
              <a:t>установка </a:t>
            </a:r>
            <a:r>
              <a:rPr lang="ru-RU" sz="2400" b="1" dirty="0" smtClean="0"/>
              <a:t>PEARL, </a:t>
            </a:r>
            <a:r>
              <a:rPr lang="ru-RU" sz="2400" b="1" dirty="0"/>
              <a:t>основанная на технологии параметрического усиления света в нелинейно-оптических кристаллах. Эта установка выдала импульс мощностью 0,56 </a:t>
            </a:r>
            <a:r>
              <a:rPr lang="ru-RU" sz="2400" b="1" dirty="0" err="1"/>
              <a:t>петаватта</a:t>
            </a:r>
            <a:r>
              <a:rPr lang="ru-RU" sz="2400" b="1" dirty="0"/>
              <a:t>, что в сотни раз превосходит мощность всех электростанций Земли.</a:t>
            </a:r>
          </a:p>
        </p:txBody>
      </p:sp>
      <p:pic>
        <p:nvPicPr>
          <p:cNvPr id="5" name="Рисунок 4" descr="2604b5c568005b7aaf103f344b8c2b64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507127" cy="48257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22" y="15114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Сверхмощные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магнитные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</a:t>
            </a:r>
          </a:p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/>
              <a:t>Физики из российского ядерного центра в Сарове под руководством Александра </a:t>
            </a:r>
            <a:r>
              <a:rPr lang="ru-RU" sz="2800" b="1" dirty="0" smtClean="0"/>
              <a:t> Павловского </a:t>
            </a:r>
            <a:r>
              <a:rPr lang="ru-RU" sz="2800" b="1" dirty="0"/>
              <a:t>в начале 1990-х годов разработали метод получения рекордно мощных </a:t>
            </a:r>
            <a:r>
              <a:rPr lang="ru-RU" sz="2800" b="1" dirty="0" smtClean="0"/>
              <a:t> магнитных  </a:t>
            </a:r>
            <a:r>
              <a:rPr lang="ru-RU" sz="2800" b="1" dirty="0"/>
              <a:t>полей.</a:t>
            </a:r>
          </a:p>
        </p:txBody>
      </p:sp>
      <p:pic>
        <p:nvPicPr>
          <p:cNvPr id="5" name="Рисунок 4" descr="578a91055ac8af2f25367709af56c3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526" y="1052736"/>
            <a:ext cx="440897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555"/>
            <a:ext cx="4572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вода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Марсе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/>
              <a:t>Хотя в постсоветский период России не удалось осуществить успешных самостоятельных межпланетных миссий, российские научные приборы на американских и европейских зондах и наземные наблюдения принесли уникальные данные о других планетах.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ec295655cf1de3c2d263a8d7be6d69e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573833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ÐµÐ¾Ð½Ð¸Ð´ Ð Ð¾ÑÐ°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" y="215836"/>
            <a:ext cx="4392489" cy="573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0"/>
            <a:ext cx="49320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Рошаль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Леонид  Михайлович</a:t>
            </a:r>
            <a:endParaRPr lang="ru-RU" sz="3200" b="1" i="1" dirty="0" smtClean="0"/>
          </a:p>
          <a:p>
            <a:pPr algn="ctr"/>
            <a:r>
              <a:rPr lang="ru-RU" sz="2800" b="1" i="1" dirty="0" smtClean="0"/>
              <a:t>Советский </a:t>
            </a:r>
            <a:r>
              <a:rPr lang="ru-RU" sz="2800" b="1" i="1" dirty="0"/>
              <a:t>и российский педиатр и хирург, общественный деятель. Президент НИИ неотложной детской хирургии и травматологии, директор НИИ неотложной детской хирургии и травматологии. Президент Национальной медицинской палаты. «Детский </a:t>
            </a:r>
            <a:r>
              <a:rPr lang="ru-RU" sz="2800" b="1" i="1" dirty="0" smtClean="0"/>
              <a:t> доктор  мира</a:t>
            </a:r>
            <a:r>
              <a:rPr lang="ru-RU" sz="2800" b="1" i="1" dirty="0"/>
              <a:t>». Доктор </a:t>
            </a:r>
            <a:r>
              <a:rPr lang="ru-RU" sz="2800" b="1" i="1" dirty="0" smtClean="0"/>
              <a:t> медицинских  наук</a:t>
            </a:r>
            <a:r>
              <a:rPr lang="ru-RU" sz="2800" b="1" i="1" dirty="0"/>
              <a:t>, профессор. 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prf.ru/media/images/personal/medium/alf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494"/>
            <a:ext cx="4344418" cy="57925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31282"/>
            <a:ext cx="43481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Советский  и  </a:t>
            </a:r>
            <a:r>
              <a:rPr lang="ru-RU" sz="2800" b="1" i="1" dirty="0"/>
              <a:t>российский физик, единственный </a:t>
            </a:r>
            <a:r>
              <a:rPr lang="ru-RU" sz="2800" b="1" i="1" dirty="0" smtClean="0"/>
              <a:t> из </a:t>
            </a:r>
            <a:r>
              <a:rPr lang="ru-RU" sz="2800" b="1" i="1" dirty="0"/>
              <a:t>проживающих </a:t>
            </a:r>
            <a:r>
              <a:rPr lang="ru-RU" sz="2800" b="1" i="1" dirty="0" smtClean="0"/>
              <a:t> сейчас  в России  </a:t>
            </a:r>
            <a:r>
              <a:rPr lang="ru-RU" sz="2800" b="1" i="1" dirty="0"/>
              <a:t>лауреатов </a:t>
            </a:r>
            <a:r>
              <a:rPr lang="ru-RU" sz="2800" b="1" i="1" dirty="0" smtClean="0"/>
              <a:t>Нобелевской  премии по </a:t>
            </a:r>
            <a:r>
              <a:rPr lang="ru-RU" sz="2800" b="1" i="1" dirty="0"/>
              <a:t>физике. </a:t>
            </a:r>
            <a:r>
              <a:rPr lang="ru-RU" sz="2800" b="1" i="1" dirty="0" smtClean="0"/>
              <a:t> Вице-президент РАН  </a:t>
            </a:r>
            <a:r>
              <a:rPr lang="ru-RU" sz="2800" b="1" i="1" dirty="0"/>
              <a:t>с </a:t>
            </a:r>
            <a:r>
              <a:rPr lang="ru-RU" sz="2800" b="1" i="1" dirty="0" smtClean="0"/>
              <a:t> 1991 </a:t>
            </a:r>
            <a:r>
              <a:rPr lang="ru-RU" sz="2800" b="1" i="1" dirty="0"/>
              <a:t>до </a:t>
            </a:r>
            <a:r>
              <a:rPr lang="ru-RU" sz="2800" b="1" i="1" dirty="0" smtClean="0"/>
              <a:t>2017  </a:t>
            </a:r>
            <a:r>
              <a:rPr lang="ru-RU" sz="2800" b="1" i="1" dirty="0"/>
              <a:t>года. Председатель Президиума Санкт-Петербургского </a:t>
            </a:r>
            <a:r>
              <a:rPr lang="ru-RU" sz="2800" b="1" i="1" dirty="0" smtClean="0"/>
              <a:t> научного  центра  </a:t>
            </a:r>
            <a:r>
              <a:rPr lang="ru-RU" sz="2800" b="1" i="1" dirty="0"/>
              <a:t>РАН. </a:t>
            </a:r>
            <a:r>
              <a:rPr lang="ru-RU" sz="2800" b="1" i="1" dirty="0" smtClean="0"/>
              <a:t>Член  КПСС  </a:t>
            </a:r>
            <a:r>
              <a:rPr lang="ru-RU" sz="2800" b="1" i="1" dirty="0"/>
              <a:t>с </a:t>
            </a:r>
            <a:r>
              <a:rPr lang="ru-RU" sz="2800" b="1" i="1" dirty="0" smtClean="0"/>
              <a:t> 1965  года</a:t>
            </a:r>
            <a:r>
              <a:rPr lang="ru-RU" sz="2800" b="1" i="1" dirty="0"/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0"/>
            <a:ext cx="462666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Капица</a:t>
            </a:r>
            <a:r>
              <a:rPr lang="ru-RU" sz="2800" b="1" i="1" dirty="0" smtClean="0"/>
              <a:t>.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Удостоен  Нобелевской </a:t>
            </a:r>
            <a:r>
              <a:rPr lang="ru-RU" sz="2800" b="1" i="1" dirty="0"/>
              <a:t>премии </a:t>
            </a:r>
            <a:r>
              <a:rPr lang="ru-RU" sz="2800" b="1" i="1" dirty="0" smtClean="0"/>
              <a:t> за  открытие сверхтекучести </a:t>
            </a:r>
            <a:r>
              <a:rPr lang="ru-RU" sz="2800" b="1" i="1" dirty="0"/>
              <a:t>жидкого гелия (1978 год). Разработчик </a:t>
            </a:r>
            <a:r>
              <a:rPr lang="ru-RU" sz="2800" b="1" i="1" dirty="0" smtClean="0"/>
              <a:t>промышленной  </a:t>
            </a:r>
            <a:r>
              <a:rPr lang="ru-RU" sz="2800" b="1" i="1" dirty="0"/>
              <a:t>установки </a:t>
            </a:r>
            <a:r>
              <a:rPr lang="ru-RU" sz="2800" b="1" i="1" dirty="0" smtClean="0"/>
              <a:t>для  сжижения  </a:t>
            </a:r>
            <a:r>
              <a:rPr lang="ru-RU" sz="2800" b="1" i="1" dirty="0"/>
              <a:t>газов.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Один  из основателей </a:t>
            </a:r>
            <a:r>
              <a:rPr lang="ru-RU" sz="2800" b="1" i="1" dirty="0"/>
              <a:t> </a:t>
            </a:r>
            <a:r>
              <a:rPr lang="ru-RU" sz="2800" b="1" i="1" dirty="0" smtClean="0"/>
              <a:t>Московского физико-технического института.</a:t>
            </a:r>
            <a:r>
              <a:rPr lang="ru-RU" sz="2800" b="1" i="1" dirty="0" smtClean="0">
                <a:hlinkClick r:id="rId2"/>
              </a:rPr>
              <a:t>  </a:t>
            </a:r>
            <a:endParaRPr lang="ru-RU" sz="2800" b="1" i="1" dirty="0"/>
          </a:p>
        </p:txBody>
      </p:sp>
      <p:pic>
        <p:nvPicPr>
          <p:cNvPr id="3074" name="Picture 2" descr="https://www.kefline.ru/wp-content/uploads/2017/08/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18" t="7345" r="20001" b="12013"/>
          <a:stretch/>
        </p:blipFill>
        <p:spPr bwMode="auto">
          <a:xfrm>
            <a:off x="107505" y="692696"/>
            <a:ext cx="4243270" cy="4831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8335"/>
            <a:ext cx="4572000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Святослав 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Федоров</a:t>
            </a:r>
          </a:p>
          <a:p>
            <a:pPr algn="ctr" fontAlgn="base"/>
            <a:r>
              <a:rPr lang="ru-RU" sz="2800" b="1" i="1" dirty="0"/>
              <a:t>Офтальмолог, микрохирург. Создатель линзы Федорова-Захарова (1962 год) – одного из лучших жестких искусственных хрусталиков в мире. Первым в </a:t>
            </a:r>
            <a:r>
              <a:rPr lang="ru-RU" sz="2800" b="1" i="1" dirty="0" smtClean="0"/>
              <a:t>мире  </a:t>
            </a:r>
            <a:r>
              <a:rPr lang="ru-RU" sz="2800" b="1" i="1" dirty="0"/>
              <a:t>сделал </a:t>
            </a:r>
            <a:r>
              <a:rPr lang="ru-RU" sz="2800" b="1" i="1" dirty="0" smtClean="0"/>
              <a:t>операцию  </a:t>
            </a:r>
            <a:r>
              <a:rPr lang="ru-RU" sz="2800" b="1" i="1" dirty="0"/>
              <a:t>по </a:t>
            </a:r>
            <a:r>
              <a:rPr lang="ru-RU" sz="2800" b="1" i="1" dirty="0" smtClean="0"/>
              <a:t> лечению глаукомы  на  </a:t>
            </a:r>
            <a:r>
              <a:rPr lang="ru-RU" sz="2800" b="1" i="1" dirty="0"/>
              <a:t>ранних </a:t>
            </a:r>
            <a:r>
              <a:rPr lang="ru-RU" sz="2800" b="1" i="1" dirty="0" smtClean="0"/>
              <a:t>стадиях  </a:t>
            </a:r>
            <a:r>
              <a:rPr lang="ru-RU" sz="2800" b="1" i="1" dirty="0"/>
              <a:t>(1973 год). Впоследствии </a:t>
            </a:r>
            <a:r>
              <a:rPr lang="ru-RU" sz="2800" b="1" i="1" dirty="0" smtClean="0"/>
              <a:t> его  метод </a:t>
            </a:r>
            <a:r>
              <a:rPr lang="ru-RU" sz="2800" b="1" i="1" dirty="0"/>
              <a:t>стал </a:t>
            </a:r>
            <a:r>
              <a:rPr lang="ru-RU" sz="2800" b="1" i="1" dirty="0" smtClean="0"/>
              <a:t> применяться </a:t>
            </a:r>
            <a:r>
              <a:rPr lang="ru-RU" sz="2800" b="1" i="1" dirty="0"/>
              <a:t>повсеместно.</a:t>
            </a:r>
          </a:p>
        </p:txBody>
      </p:sp>
      <p:pic>
        <p:nvPicPr>
          <p:cNvPr id="5" name="Рисунок 4" descr="https://ruspekh.ru/images/articles/18777/2016_06_01-04-01_00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8680"/>
            <a:ext cx="4499992" cy="53285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-7942"/>
            <a:ext cx="558621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Касперский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ru-RU" sz="2800" b="1" i="1" dirty="0" smtClean="0"/>
              <a:t>Российский  программист, известный </a:t>
            </a:r>
            <a:r>
              <a:rPr lang="ru-RU" sz="2800" b="1" i="1" dirty="0"/>
              <a:t>в мире эксперт в сфере IT-безопасности. Создатель антивирусного программного обеспечения, защищающего от вирусов, троянских, шпионских программ и неизвестных угроз. Вошел в сотню глобальных мыслителей (</a:t>
            </a:r>
            <a:r>
              <a:rPr lang="ru-RU" sz="2800" b="1" i="1" dirty="0" err="1"/>
              <a:t>Global</a:t>
            </a:r>
            <a:r>
              <a:rPr lang="ru-RU" sz="2800" b="1" i="1" dirty="0"/>
              <a:t> </a:t>
            </a:r>
            <a:r>
              <a:rPr lang="ru-RU" sz="2800" b="1" i="1" dirty="0" err="1"/>
              <a:t>Thinker</a:t>
            </a:r>
            <a:r>
              <a:rPr lang="ru-RU" sz="2800" b="1" i="1" dirty="0"/>
              <a:t>) по версии американского журнала </a:t>
            </a:r>
            <a:r>
              <a:rPr lang="ru-RU" sz="2800" b="1" i="1" dirty="0" err="1"/>
              <a:t>Foreign</a:t>
            </a:r>
            <a:r>
              <a:rPr lang="ru-RU" sz="2800" b="1" i="1" dirty="0"/>
              <a:t> </a:t>
            </a:r>
            <a:r>
              <a:rPr lang="ru-RU" sz="2800" b="1" i="1" dirty="0" err="1"/>
              <a:t>Policy</a:t>
            </a:r>
            <a:r>
              <a:rPr lang="ru-RU" sz="2800" b="1" i="1" dirty="0"/>
              <a:t> (2012 год). Почетный доктор наук Университета Плимута (Великобритания).</a:t>
            </a:r>
          </a:p>
        </p:txBody>
      </p:sp>
      <p:pic>
        <p:nvPicPr>
          <p:cNvPr id="5" name="Рисунок 4" descr="https://zabavnik.club/wp-content/uploads/13-13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6672"/>
            <a:ext cx="3851920" cy="5112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26" name="Picture 2" descr="https://static.mk.ru/upload/entities/2022/09/20/14/articles/facebookPicture/0d/c8/a4/45/f17d9b41bb2ab268f11e407a7d4889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372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69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времена 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являлась  мощным 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ресурсом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экономических  преобразований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важнейшей  составляющей 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национального богатства,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движущей  силой  технического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прогресса. </a:t>
            </a:r>
            <a:endParaRPr lang="ru-RU" alt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Научно-технический  потенциал  любой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</a:t>
            </a:r>
            <a:r>
              <a:rPr lang="ru-RU" alt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 важнейший 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ресурс, одна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промышленного  развития,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 благосостояния  населения  страны.</a:t>
            </a:r>
            <a:endParaRPr lang="ru-RU" alt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1605" y="0"/>
            <a:ext cx="428661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Российская  наука  дала миру много  великих  имен и  открытий.  М.В. Ломоносов, Д.И. Менделеев, Э.К. Циолковский, П.Л. </a:t>
            </a:r>
            <a:r>
              <a:rPr lang="ru-RU" sz="2400" b="1" dirty="0" err="1" smtClean="0"/>
              <a:t>Капица</a:t>
            </a:r>
            <a:r>
              <a:rPr lang="ru-RU" sz="2400" b="1" dirty="0" smtClean="0"/>
              <a:t>,  И.В. Курчатов, С.П. Королев — эти  ученые известны  всему  миру. Благодаря их  открытиям Россия  стала  первой  страной, в которой были разработаны основы биосферы, впервые в мире в  космос  запущен искусственный  спутник Земли,  введена в эксплуатацию первая в мире атомная  станция.</a:t>
            </a:r>
            <a:endParaRPr lang="ru-RU" sz="2400" b="1" dirty="0"/>
          </a:p>
        </p:txBody>
      </p:sp>
      <p:pic>
        <p:nvPicPr>
          <p:cNvPr id="6" name="Рисунок 5" descr="http://prezentacii.info/wp-content/uploads/2015/11/4rkwxN73xb7ry0PN/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60" y="69021"/>
            <a:ext cx="1706527" cy="2048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366days.ru/media/article_images/1857/0qz2wmZpkT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2089906"/>
            <a:ext cx="1602892" cy="211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mendeleev.info/wp-content/uploads/2018/09/Kapitza_003-768x107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" b="9648"/>
          <a:stretch/>
        </p:blipFill>
        <p:spPr bwMode="auto">
          <a:xfrm>
            <a:off x="236228" y="4281751"/>
            <a:ext cx="1527459" cy="2293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regnum.ru/uploads/pictures/news/2017/10/04/regnum_picture_1507148027256162_normal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2850" y="2332934"/>
            <a:ext cx="1522164" cy="1870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ensum-club.pro/wp-content/uploads/2018/02/in_article_58333f7f79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052" y="4359927"/>
            <a:ext cx="2016404" cy="2137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amazing-facts.ru/img/im_289.jpg"/>
          <p:cNvPicPr/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9191" r="-976"/>
          <a:stretch/>
        </p:blipFill>
        <p:spPr bwMode="auto">
          <a:xfrm>
            <a:off x="6646121" y="-170353"/>
            <a:ext cx="1433456" cy="2288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7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ВЕЛИКИЕ   РУССКИЕ   УЧЁНЫЕ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801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Васильевич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/>
              <a:t>(</a:t>
            </a:r>
            <a:r>
              <a:rPr lang="ru-RU" sz="2800" b="1" dirty="0"/>
              <a:t>1711 – 1765) – великий русский ученый, химик, физик, художник, историк, поэт и писатель, труды которого стали известны во всем мире. Прославился в таких областях знаний, как: астрономия, геология, приборостроение, география и многих других.</a:t>
            </a:r>
          </a:p>
          <a:p>
            <a:endParaRPr lang="ru-RU" dirty="0"/>
          </a:p>
        </p:txBody>
      </p:sp>
      <p:pic>
        <p:nvPicPr>
          <p:cNvPr id="1026" name="Picture 2" descr="http://www.vokrugsveta.ru/img/bx/medialibrary/c35/c359b3f1b8f5f510eedc06836535e5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1418" y="908720"/>
            <a:ext cx="4802582" cy="5472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48095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   Дмитрий Иванович   </a:t>
            </a:r>
          </a:p>
          <a:p>
            <a:pPr algn="ctr"/>
            <a:r>
              <a:rPr lang="ru-RU" sz="3200" b="1" dirty="0" smtClean="0"/>
              <a:t>(</a:t>
            </a:r>
            <a:r>
              <a:rPr lang="ru-RU" sz="3200" b="1" dirty="0"/>
              <a:t>1834— 1907), химик, </a:t>
            </a:r>
            <a:r>
              <a:rPr lang="ru-RU" sz="3200" b="1" dirty="0" smtClean="0"/>
              <a:t> создатель </a:t>
            </a:r>
            <a:r>
              <a:rPr lang="ru-RU" sz="3200" b="1" dirty="0"/>
              <a:t>периодической </a:t>
            </a:r>
            <a:r>
              <a:rPr lang="ru-RU" sz="3200" b="1" dirty="0" smtClean="0"/>
              <a:t> системы </a:t>
            </a:r>
            <a:r>
              <a:rPr lang="ru-RU" sz="3200" b="1" dirty="0"/>
              <a:t>химических </a:t>
            </a:r>
            <a:r>
              <a:rPr lang="ru-RU" sz="3200" b="1" dirty="0" smtClean="0"/>
              <a:t> элементов</a:t>
            </a:r>
            <a:r>
              <a:rPr lang="ru-RU" sz="3200" b="1" dirty="0"/>
              <a:t>.</a:t>
            </a:r>
          </a:p>
        </p:txBody>
      </p:sp>
      <p:pic>
        <p:nvPicPr>
          <p:cNvPr id="5" name="Рисунок 4" descr="https://366days.ru/media/article_images/1857/0qz2wmZpkTA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047" y="260648"/>
            <a:ext cx="4059555" cy="5575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24smi.org/public/media/resize/660x-/celebrity/2017/04/19/tJUsJpdvZgWZ_sofia-kovalevskaia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"/>
          <a:stretch/>
        </p:blipFill>
        <p:spPr bwMode="auto">
          <a:xfrm>
            <a:off x="4784826" y="188640"/>
            <a:ext cx="4057855" cy="5041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7039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СОФЬЯ  КОВАЛЕВСКАЯ</a:t>
            </a:r>
          </a:p>
          <a:p>
            <a:pPr algn="ctr"/>
            <a:r>
              <a:rPr lang="ru-RU" sz="2800" b="1" dirty="0" smtClean="0"/>
              <a:t>Русский </a:t>
            </a:r>
            <a:r>
              <a:rPr lang="ru-RU" sz="2800" b="1" dirty="0"/>
              <a:t>математик и механик, с 1889 года иностранный член-корреспондент Петербургской Академии наук.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</a:t>
            </a:r>
            <a:r>
              <a:rPr lang="ru-RU" sz="2800" b="1" dirty="0"/>
              <a:t> в России и в Северной Европе женщина-профессор и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</a:t>
            </a:r>
            <a:r>
              <a:rPr lang="ru-RU" sz="2800" b="1" dirty="0"/>
              <a:t> в мире женщина -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математики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vlov_portra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628916"/>
            <a:ext cx="3057525" cy="4276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302" y="628916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  ПАВЛОВ – </a:t>
            </a:r>
          </a:p>
          <a:p>
            <a:pPr algn="ctr"/>
            <a:r>
              <a:rPr lang="ru-RU" sz="3200" b="1" dirty="0" smtClean="0"/>
              <a:t>создатель </a:t>
            </a:r>
            <a:r>
              <a:rPr lang="ru-RU" sz="3200" b="1" dirty="0"/>
              <a:t>науки о высшей нервной деятельности и представлений о процессах регуляции пищеварения; основатель крупнейшей российской физиологической </a:t>
            </a:r>
            <a:r>
              <a:rPr lang="ru-RU" sz="3200" b="1" dirty="0" smtClean="0"/>
              <a:t>школы.</a:t>
            </a:r>
            <a:endParaRPr lang="ru-RU" sz="32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55F-0F35-4DAA-8ED8-41FD5AE322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mtClean="0"/>
          </a:p>
        </p:txBody>
      </p:sp>
      <p:pic>
        <p:nvPicPr>
          <p:cNvPr id="28676" name="Picture 4" descr="img_1871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486251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Изобретателем первого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 в мире двухколесного велосипеда россияне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 считают уральца</a:t>
            </a:r>
            <a:r>
              <a:rPr lang="ru-RU" altLang="ru-RU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Ефима Артамонова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Его били розгами за то,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 что в 1800  году ездил на диковинном «самокате»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по улицам и пугал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лошадей</a:t>
            </a:r>
            <a:r>
              <a:rPr lang="ru-RU" altLang="ru-RU" sz="2800" b="1" dirty="0" smtClean="0">
                <a:latin typeface="Arial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1800 –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 </a:t>
            </a:r>
            <a:r>
              <a:rPr lang="ru-RU" altLang="ru-RU" sz="2800" b="1" dirty="0">
                <a:latin typeface="Arial" charset="0"/>
              </a:rPr>
              <a:t>изобретения велосипеда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(</a:t>
            </a:r>
            <a:r>
              <a:rPr lang="ru-RU" altLang="ru-RU" sz="2800" b="1" dirty="0" smtClean="0">
                <a:latin typeface="Arial" charset="0"/>
              </a:rPr>
              <a:t>219 </a:t>
            </a:r>
            <a:r>
              <a:rPr lang="ru-RU" altLang="ru-RU" sz="2800" b="1" dirty="0">
                <a:latin typeface="Arial" charset="0"/>
              </a:rPr>
              <a:t>лет назад!)</a:t>
            </a:r>
          </a:p>
        </p:txBody>
      </p:sp>
      <p:pic>
        <p:nvPicPr>
          <p:cNvPr id="28678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63" y="192088"/>
            <a:ext cx="48593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ÑÐ¸Ð¼ ÐÑÑÐ°Ð¼Ð¾Ð½Ð¾Ð²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7398" y="0"/>
            <a:ext cx="1462208" cy="2132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1049</Words>
  <Application>Microsoft Office PowerPoint</Application>
  <PresentationFormat>Экран (4:3)</PresentationFormat>
  <Paragraphs>178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Cambria</vt:lpstr>
      <vt:lpstr>Times New Roman</vt:lpstr>
      <vt:lpstr>Тема Office</vt:lpstr>
      <vt:lpstr>Научно-практическая конференция, посвященная  дню российской науки </vt:lpstr>
      <vt:lpstr>Презентация PowerPoint</vt:lpstr>
      <vt:lpstr>Презентация PowerPoint</vt:lpstr>
      <vt:lpstr>Презентация PowerPoint</vt:lpstr>
      <vt:lpstr>ВЕЛИКИЕ   РУССКИЕ   УЧЁНЫЕ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 до сих пор авиалайнеры, носящие  имя своего создателя,  Ту-154, Ту-160 перевозят пассажиров  в  дальние  точки  России, и  многих  стран  мира.  </vt:lpstr>
      <vt:lpstr>Он  способен  лететь  1200  километров  на  1 заправке, складывать  крылья  на  большой высоте</vt:lpstr>
      <vt:lpstr>Презентация PowerPoint</vt:lpstr>
      <vt:lpstr>МиГ-35</vt:lpstr>
      <vt:lpstr>Презентация PowerPoint</vt:lpstr>
      <vt:lpstr>Презентация PowerPoint</vt:lpstr>
      <vt:lpstr>Презентация PowerPoint</vt:lpstr>
      <vt:lpstr>Российские ученые из университета нефти и газа доказали, что нефть и газ никогда не закончатся. Путем экспериментов ученые доказали ,что нефть и газ могут формироваться не в результате разложения органических веществ небиологическим путем</vt:lpstr>
      <vt:lpstr>      Третий  вид  людей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Российской  науки –  8  февраля</dc:title>
  <dc:creator>user</dc:creator>
  <cp:lastModifiedBy>PC</cp:lastModifiedBy>
  <cp:revision>105</cp:revision>
  <dcterms:created xsi:type="dcterms:W3CDTF">2019-01-25T19:14:04Z</dcterms:created>
  <dcterms:modified xsi:type="dcterms:W3CDTF">2023-02-08T09:21:51Z</dcterms:modified>
</cp:coreProperties>
</file>