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71" r:id="rId5"/>
    <p:sldId id="268" r:id="rId6"/>
    <p:sldId id="269" r:id="rId7"/>
    <p:sldId id="270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55F19-C7CA-4A33-AD43-BD185D743319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CBE3-0775-4BFD-B9BF-669CB45BC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6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293-A1DA-4BA6-85B2-CB706DEDA8C4}" type="datetime1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3443-1F85-4577-A30A-7666E1BF414F}" type="datetime1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BD0F-2A7D-4C72-8FFC-C39E31E40E60}" type="datetime1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FD10-882F-4B18-A8E2-A131A301A738}" type="datetime1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8F76-D679-4B01-8815-5FA6BF3211FD}" type="datetime1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15B-7437-491F-B73B-87767E3D8BFD}" type="datetime1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25C-FFE3-404A-B7AF-8178626C2EC1}" type="datetime1">
              <a:rPr lang="ru-RU" smtClean="0"/>
              <a:t>13.01.2023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C326-D90D-479A-AA34-1799E896B31F}" type="datetime1">
              <a:rPr lang="ru-RU" smtClean="0"/>
              <a:t>13.01.2023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4F97-4991-4EC6-BB14-40653B1C981F}" type="datetime1">
              <a:rPr lang="ru-RU" smtClean="0"/>
              <a:t>13.01.2023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6E9D-BA0E-4A31-B561-B901051EC5D3}" type="datetime1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02F-11C0-429E-85B0-A9B6790140F3}" type="datetime1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5296D8-72F5-4D28-BEC0-BB4BC3E69D84}" type="datetime1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548" y="4581128"/>
            <a:ext cx="8136904" cy="1752600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solidFill>
                  <a:schemeClr val="tx1"/>
                </a:solidFill>
              </a:rPr>
              <a:t>Подготовила преподаватель: </a:t>
            </a:r>
            <a:r>
              <a:rPr lang="ru-RU" sz="1600" dirty="0" err="1" smtClean="0">
                <a:solidFill>
                  <a:schemeClr val="tx1"/>
                </a:solidFill>
              </a:rPr>
              <a:t>Караева</a:t>
            </a:r>
            <a:r>
              <a:rPr lang="ru-RU" sz="1600" dirty="0" smtClean="0">
                <a:solidFill>
                  <a:schemeClr val="tx1"/>
                </a:solidFill>
              </a:rPr>
              <a:t> А.М.</a:t>
            </a:r>
            <a:endParaRPr lang="ru-RU" sz="1600" dirty="0">
              <a:solidFill>
                <a:schemeClr val="tx1"/>
              </a:solidFill>
            </a:endParaRP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 </a:t>
            </a:r>
          </a:p>
          <a:p>
            <a:r>
              <a:rPr lang="ru-RU" sz="1100" dirty="0">
                <a:solidFill>
                  <a:schemeClr val="tx1"/>
                </a:solidFill>
              </a:rPr>
              <a:t> </a:t>
            </a:r>
          </a:p>
          <a:p>
            <a:r>
              <a:rPr lang="ru-RU" sz="1100" dirty="0">
                <a:solidFill>
                  <a:schemeClr val="tx1"/>
                </a:solidFill>
              </a:rPr>
              <a:t> </a:t>
            </a:r>
          </a:p>
          <a:p>
            <a:r>
              <a:rPr lang="ru-RU" sz="1100" dirty="0">
                <a:solidFill>
                  <a:schemeClr val="tx1"/>
                </a:solidFill>
              </a:rPr>
              <a:t>  </a:t>
            </a:r>
          </a:p>
          <a:p>
            <a:r>
              <a:rPr lang="ru-RU" sz="1100" dirty="0">
                <a:solidFill>
                  <a:schemeClr val="tx1"/>
                </a:solidFill>
              </a:rPr>
              <a:t> </a:t>
            </a:r>
          </a:p>
          <a:p>
            <a:r>
              <a:rPr lang="ru-RU" sz="1100" dirty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Владикавказ 2023 г.  </a:t>
            </a:r>
          </a:p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ru-RU" sz="2800" dirty="0">
                <a:effectLst/>
              </a:rPr>
              <a:t>Роль педагогического мастерства в повышении качества знаний обучающихся</a:t>
            </a:r>
            <a:r>
              <a:rPr lang="ru-RU" sz="2800" b="1" dirty="0" smtClean="0"/>
              <a:t>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3" descr="Описание: 20180208_1511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ГОСУДАРСТВЕННОЕ  БЮДЖЕТНОЕ  ПРОФЕССИОНАЛЬНОЕ ОБРАЗОВАТЕЛЬНОЕ УЧРЕЖДЕНИЕ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«СЕВЕРО - ОСЕТИНСКИЙ   МЕДИЦИНСКИЙ КОЛЛЕДЖ»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МИНИСТЕРСТВА ЗДРАВООХРАНЕНИЯ РСО-АЛАНИЯ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rabota-za-granicej.ru/wp-content/uploads/c/8/2/c8263a4f623204b82fe5bfda2219449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rabota-za-granicej.ru/wp-content/uploads/c/8/2/c8263a4f623204b82fe5bfda22194496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shareslide.ru/img/thumbs/3fb1fc05a5ade944825d43a63cb62737-800x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A835-80C8-4E34-8DCE-08C8333304E5}" type="datetime1">
              <a:rPr lang="ru-RU" smtClean="0"/>
              <a:t>13.01.2023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 descr="C:\Users\1\Desktop\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69" y="1974559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7975" y="20142"/>
            <a:ext cx="8584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Основной задачей преподавателя медицинского колледжа, равно как и любого другого учебного заведения, является воспитание компетентного специалиста в области здравоохранения. Человек, обладающий профессиональными медицинскими навыками, должен уметь оказать квалифицированную эффективную помощь в любой, даже нестандартной ситуации, сохранять хладнокровие и ясный ум. Для развития этих качеств необходимо владение теорией и практикой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9692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9BEB-1D7A-448F-A79A-16309115273E}" type="datetime1">
              <a:rPr lang="ru-RU" smtClean="0"/>
              <a:t>13.01.2023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2050" name="Picture 2" descr="C:\Users\1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980"/>
            <a:ext cx="8312600" cy="622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3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4F97-4991-4EC6-BB14-40653B1C981F}" type="datetime1">
              <a:rPr lang="ru-RU" smtClean="0"/>
              <a:t>13.01.2023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5122" name="Picture 2" descr="C:\Users\1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7" y="0"/>
            <a:ext cx="8258175" cy="60769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9428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4F97-4991-4EC6-BB14-40653B1C981F}" type="datetime1">
              <a:rPr lang="ru-RU" smtClean="0"/>
              <a:t>13.01.2023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117176" y="280858"/>
            <a:ext cx="7271247" cy="4660309"/>
            <a:chOff x="0" y="0"/>
            <a:chExt cx="9353" cy="3780"/>
          </a:xfrm>
        </p:grpSpPr>
        <p:sp>
          <p:nvSpPr>
            <p:cNvPr id="7" name="AutoShape 11"/>
            <p:cNvSpPr>
              <a:spLocks/>
            </p:cNvSpPr>
            <p:nvPr/>
          </p:nvSpPr>
          <p:spPr bwMode="auto">
            <a:xfrm>
              <a:off x="1756" y="693"/>
              <a:ext cx="5561" cy="943"/>
            </a:xfrm>
            <a:custGeom>
              <a:avLst/>
              <a:gdLst>
                <a:gd name="T0" fmla="+- 0 4582 1757"/>
                <a:gd name="T1" fmla="*/ T0 w 5561"/>
                <a:gd name="T2" fmla="+- 0 694 694"/>
                <a:gd name="T3" fmla="*/ 694 h 943"/>
                <a:gd name="T4" fmla="+- 0 4582 1757"/>
                <a:gd name="T5" fmla="*/ T4 w 5561"/>
                <a:gd name="T6" fmla="+- 0 1129 694"/>
                <a:gd name="T7" fmla="*/ 1129 h 943"/>
                <a:gd name="T8" fmla="+- 0 1757 1757"/>
                <a:gd name="T9" fmla="*/ T8 w 5561"/>
                <a:gd name="T10" fmla="+- 0 1128 694"/>
                <a:gd name="T11" fmla="*/ 1128 h 943"/>
                <a:gd name="T12" fmla="+- 0 7316 1757"/>
                <a:gd name="T13" fmla="*/ T12 w 5561"/>
                <a:gd name="T14" fmla="+- 0 1128 694"/>
                <a:gd name="T15" fmla="*/ 1128 h 943"/>
                <a:gd name="T16" fmla="+- 0 1757 1757"/>
                <a:gd name="T17" fmla="*/ T16 w 5561"/>
                <a:gd name="T18" fmla="+- 0 1128 694"/>
                <a:gd name="T19" fmla="*/ 1128 h 943"/>
                <a:gd name="T20" fmla="+- 0 1757 1757"/>
                <a:gd name="T21" fmla="*/ T20 w 5561"/>
                <a:gd name="T22" fmla="+- 0 1565 694"/>
                <a:gd name="T23" fmla="*/ 1565 h 943"/>
                <a:gd name="T24" fmla="+- 0 7318 1757"/>
                <a:gd name="T25" fmla="*/ T24 w 5561"/>
                <a:gd name="T26" fmla="+- 0 1130 694"/>
                <a:gd name="T27" fmla="*/ 1130 h 943"/>
                <a:gd name="T28" fmla="+- 0 7318 1757"/>
                <a:gd name="T29" fmla="*/ T28 w 5561"/>
                <a:gd name="T30" fmla="+- 0 1636 694"/>
                <a:gd name="T31" fmla="*/ 1636 h 9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561" h="943">
                  <a:moveTo>
                    <a:pt x="2825" y="0"/>
                  </a:moveTo>
                  <a:lnTo>
                    <a:pt x="2825" y="435"/>
                  </a:lnTo>
                  <a:moveTo>
                    <a:pt x="0" y="434"/>
                  </a:moveTo>
                  <a:lnTo>
                    <a:pt x="5559" y="434"/>
                  </a:lnTo>
                  <a:moveTo>
                    <a:pt x="0" y="434"/>
                  </a:moveTo>
                  <a:lnTo>
                    <a:pt x="0" y="871"/>
                  </a:lnTo>
                  <a:moveTo>
                    <a:pt x="5561" y="436"/>
                  </a:moveTo>
                  <a:lnTo>
                    <a:pt x="5561" y="942"/>
                  </a:lnTo>
                </a:path>
              </a:pathLst>
            </a:custGeom>
            <a:noFill/>
            <a:ln w="914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5198" y="1603"/>
              <a:ext cx="4148" cy="2170"/>
            </a:xfrm>
            <a:prstGeom prst="rect">
              <a:avLst/>
            </a:prstGeom>
            <a:noFill/>
            <a:ln w="9144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45"/>
                </a:spcBef>
                <a:spcAft>
                  <a:spcPts val="1000"/>
                </a:spcAft>
              </a:pPr>
              <a:r>
                <a:rPr lang="ru-RU" sz="125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200025" marR="19812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dirty="0">
                  <a:effectLst/>
                  <a:latin typeface="Calibri"/>
                  <a:ea typeface="Calibri"/>
                  <a:cs typeface="Times New Roman"/>
                </a:rPr>
                <a:t>Организованные систематические</a:t>
              </a:r>
              <a:r>
                <a:rPr lang="ru-RU" spc="-290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dirty="0">
                  <a:effectLst/>
                  <a:latin typeface="Calibri"/>
                  <a:ea typeface="Calibri"/>
                  <a:cs typeface="Times New Roman"/>
                </a:rPr>
                <a:t>мероприятия на уровне колледжа,</a:t>
              </a:r>
              <a:r>
                <a:rPr lang="ru-RU" spc="5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dirty="0">
                  <a:effectLst/>
                  <a:latin typeface="Calibri"/>
                  <a:ea typeface="Calibri"/>
                  <a:cs typeface="Times New Roman"/>
                </a:rPr>
                <a:t>ориентированные на обмен</a:t>
              </a:r>
              <a:r>
                <a:rPr lang="ru-RU" spc="5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dirty="0">
                  <a:effectLst/>
                  <a:latin typeface="Calibri"/>
                  <a:ea typeface="Calibri"/>
                  <a:cs typeface="Times New Roman"/>
                </a:rPr>
                <a:t>профессиональным опытом</a:t>
              </a:r>
              <a:r>
                <a:rPr lang="ru-RU" spc="5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dirty="0">
                  <a:effectLst/>
                  <a:latin typeface="Calibri"/>
                  <a:ea typeface="Calibri"/>
                  <a:cs typeface="Times New Roman"/>
                </a:rPr>
                <a:t>преподавателей</a:t>
              </a:r>
              <a:endParaRPr lang="ru-RU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7" y="1603"/>
              <a:ext cx="3516" cy="2170"/>
            </a:xfrm>
            <a:prstGeom prst="rect">
              <a:avLst/>
            </a:prstGeom>
            <a:noFill/>
            <a:ln w="9144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25"/>
                </a:spcBef>
                <a:spcAft>
                  <a:spcPts val="1000"/>
                </a:spcAft>
              </a:pPr>
              <a:r>
                <a:rPr lang="ru-RU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  <a:p>
              <a:pPr marL="133985" marR="140335" indent="-127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dirty="0">
                  <a:effectLst/>
                  <a:latin typeface="Calibri"/>
                  <a:ea typeface="Calibri"/>
                  <a:cs typeface="Times New Roman"/>
                </a:rPr>
                <a:t>Самостоятельные</a:t>
              </a:r>
              <a:r>
                <a:rPr lang="ru-RU" spc="5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dirty="0">
                  <a:effectLst/>
                  <a:latin typeface="Calibri"/>
                  <a:ea typeface="Calibri"/>
                  <a:cs typeface="Times New Roman"/>
                </a:rPr>
                <a:t>индивидуальные</a:t>
              </a:r>
              <a:r>
                <a:rPr lang="ru-RU" spc="5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dirty="0">
                  <a:effectLst/>
                  <a:latin typeface="Calibri"/>
                  <a:ea typeface="Calibri"/>
                  <a:cs typeface="Times New Roman"/>
                </a:rPr>
                <a:t>усилия</a:t>
              </a:r>
              <a:r>
                <a:rPr lang="ru-RU" spc="5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dirty="0">
                  <a:effectLst/>
                  <a:latin typeface="Calibri"/>
                  <a:ea typeface="Calibri"/>
                  <a:cs typeface="Times New Roman"/>
                </a:rPr>
                <a:t>преподавателя,</a:t>
              </a:r>
              <a:r>
                <a:rPr lang="ru-RU" spc="-50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dirty="0">
                  <a:effectLst/>
                  <a:latin typeface="Calibri"/>
                  <a:ea typeface="Calibri"/>
                  <a:cs typeface="Times New Roman"/>
                </a:rPr>
                <a:t>направленные</a:t>
              </a:r>
              <a:r>
                <a:rPr lang="ru-RU" spc="-285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dirty="0">
                  <a:effectLst/>
                  <a:latin typeface="Calibri"/>
                  <a:ea typeface="Calibri"/>
                  <a:cs typeface="Times New Roman"/>
                </a:rPr>
                <a:t>на собственное</a:t>
              </a:r>
              <a:r>
                <a:rPr lang="ru-RU" spc="5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dirty="0">
                  <a:effectLst/>
                  <a:latin typeface="Calibri"/>
                  <a:ea typeface="Calibri"/>
                  <a:cs typeface="Times New Roman"/>
                </a:rPr>
                <a:t>профессиональное</a:t>
              </a:r>
              <a:r>
                <a:rPr lang="ru-RU" spc="-15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dirty="0">
                  <a:effectLst/>
                  <a:latin typeface="Calibri"/>
                  <a:ea typeface="Calibri"/>
                  <a:cs typeface="Times New Roman"/>
                </a:rPr>
                <a:t>развитие</a:t>
              </a:r>
              <a:endParaRPr lang="ru-RU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7" y="7"/>
              <a:ext cx="9250" cy="687"/>
            </a:xfrm>
            <a:prstGeom prst="rect">
              <a:avLst/>
            </a:prstGeom>
            <a:noFill/>
            <a:ln w="9144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204595" marR="1198245" algn="ctr">
                <a:lnSpc>
                  <a:spcPct val="115000"/>
                </a:lnSpc>
                <a:spcBef>
                  <a:spcPts val="235"/>
                </a:spcBef>
                <a:spcAft>
                  <a:spcPts val="1000"/>
                </a:spcAft>
              </a:pPr>
              <a:r>
                <a:rPr lang="ru-RU" sz="1600" dirty="0">
                  <a:effectLst/>
                  <a:latin typeface="Calibri"/>
                  <a:ea typeface="Calibri"/>
                  <a:cs typeface="Times New Roman"/>
                </a:rPr>
                <a:t>Способы</a:t>
              </a:r>
              <a:r>
                <a:rPr lang="ru-RU" sz="1600" spc="-30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sz="1600" dirty="0">
                  <a:effectLst/>
                  <a:latin typeface="Calibri"/>
                  <a:ea typeface="Calibri"/>
                  <a:cs typeface="Times New Roman"/>
                </a:rPr>
                <a:t>формирования</a:t>
              </a:r>
              <a:r>
                <a:rPr lang="ru-RU" sz="1600" spc="-20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sz="1600" dirty="0">
                  <a:effectLst/>
                  <a:latin typeface="Calibri"/>
                  <a:ea typeface="Calibri"/>
                  <a:cs typeface="Times New Roman"/>
                </a:rPr>
                <a:t>педагогического</a:t>
              </a:r>
              <a:r>
                <a:rPr lang="ru-RU" sz="1600" spc="-30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sz="1600" dirty="0">
                  <a:effectLst/>
                  <a:latin typeface="Calibri"/>
                  <a:ea typeface="Calibri"/>
                  <a:cs typeface="Times New Roman"/>
                </a:rPr>
                <a:t>мастерства</a:t>
              </a: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1204595" marR="1196975" algn="ctr">
                <a:lnSpc>
                  <a:spcPct val="115000"/>
                </a:lnSpc>
                <a:spcBef>
                  <a:spcPts val="15"/>
                </a:spcBef>
                <a:spcAft>
                  <a:spcPts val="1000"/>
                </a:spcAft>
              </a:pPr>
              <a:r>
                <a:rPr lang="ru-RU" sz="1600" dirty="0">
                  <a:effectLst/>
                  <a:latin typeface="Calibri"/>
                  <a:ea typeface="Calibri"/>
                  <a:cs typeface="Times New Roman"/>
                </a:rPr>
                <a:t>преподавателя</a:t>
              </a:r>
              <a:r>
                <a:rPr lang="ru-RU" sz="1600" spc="-15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sz="1600" dirty="0">
                  <a:effectLst/>
                  <a:latin typeface="Calibri"/>
                  <a:ea typeface="Calibri"/>
                  <a:cs typeface="Times New Roman"/>
                </a:rPr>
                <a:t>медицинского колледжа</a:t>
              </a: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9217" y="5229200"/>
            <a:ext cx="85324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017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Способы формирования педагогического мастерства преподавателя медицинского колледжа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4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4F97-4991-4EC6-BB14-40653B1C981F}" type="datetime1">
              <a:rPr lang="ru-RU" smtClean="0"/>
              <a:t>13.01.2023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067111" y="217055"/>
            <a:ext cx="6786500" cy="4835478"/>
            <a:chOff x="0" y="0"/>
            <a:chExt cx="7863" cy="4688"/>
          </a:xfrm>
        </p:grpSpPr>
        <p:sp>
          <p:nvSpPr>
            <p:cNvPr id="7" name="AutoShape 5"/>
            <p:cNvSpPr>
              <a:spLocks/>
            </p:cNvSpPr>
            <p:nvPr/>
          </p:nvSpPr>
          <p:spPr bwMode="auto">
            <a:xfrm>
              <a:off x="1735" y="583"/>
              <a:ext cx="2612" cy="1066"/>
            </a:xfrm>
            <a:custGeom>
              <a:avLst/>
              <a:gdLst>
                <a:gd name="T0" fmla="+- 0 4346 1735"/>
                <a:gd name="T1" fmla="*/ T0 w 2612"/>
                <a:gd name="T2" fmla="+- 0 583 583"/>
                <a:gd name="T3" fmla="*/ 583 h 1066"/>
                <a:gd name="T4" fmla="+- 0 4346 1735"/>
                <a:gd name="T5" fmla="*/ T4 w 2612"/>
                <a:gd name="T6" fmla="+- 0 1080 583"/>
                <a:gd name="T7" fmla="*/ 1080 h 1066"/>
                <a:gd name="T8" fmla="+- 0 1735 1735"/>
                <a:gd name="T9" fmla="*/ T8 w 2612"/>
                <a:gd name="T10" fmla="+- 0 1080 583"/>
                <a:gd name="T11" fmla="*/ 1080 h 1066"/>
                <a:gd name="T12" fmla="+- 0 1735 1735"/>
                <a:gd name="T13" fmla="*/ T12 w 2612"/>
                <a:gd name="T14" fmla="+- 0 1649 583"/>
                <a:gd name="T15" fmla="*/ 1649 h 10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612" h="1066">
                  <a:moveTo>
                    <a:pt x="2611" y="0"/>
                  </a:moveTo>
                  <a:lnTo>
                    <a:pt x="2611" y="497"/>
                  </a:lnTo>
                  <a:moveTo>
                    <a:pt x="0" y="497"/>
                  </a:moveTo>
                  <a:lnTo>
                    <a:pt x="0" y="1066"/>
                  </a:lnTo>
                </a:path>
              </a:pathLst>
            </a:custGeom>
            <a:noFill/>
            <a:ln w="914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AutoShape 6"/>
            <p:cNvSpPr>
              <a:spLocks/>
            </p:cNvSpPr>
            <p:nvPr/>
          </p:nvSpPr>
          <p:spPr bwMode="auto">
            <a:xfrm>
              <a:off x="1735" y="1080"/>
              <a:ext cx="4560" cy="569"/>
            </a:xfrm>
            <a:custGeom>
              <a:avLst/>
              <a:gdLst>
                <a:gd name="T0" fmla="+- 0 6295 1735"/>
                <a:gd name="T1" fmla="*/ T0 w 4560"/>
                <a:gd name="T2" fmla="+- 0 1080 1080"/>
                <a:gd name="T3" fmla="*/ 1080 h 569"/>
                <a:gd name="T4" fmla="+- 0 6295 1735"/>
                <a:gd name="T5" fmla="*/ T4 w 4560"/>
                <a:gd name="T6" fmla="+- 0 1649 1080"/>
                <a:gd name="T7" fmla="*/ 1649 h 569"/>
                <a:gd name="T8" fmla="+- 0 1735 1735"/>
                <a:gd name="T9" fmla="*/ T8 w 4560"/>
                <a:gd name="T10" fmla="+- 0 1080 1080"/>
                <a:gd name="T11" fmla="*/ 1080 h 569"/>
                <a:gd name="T12" fmla="+- 0 6295 1735"/>
                <a:gd name="T13" fmla="*/ T12 w 4560"/>
                <a:gd name="T14" fmla="+- 0 1080 1080"/>
                <a:gd name="T15" fmla="*/ 1080 h 5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560" h="569">
                  <a:moveTo>
                    <a:pt x="4560" y="0"/>
                  </a:moveTo>
                  <a:lnTo>
                    <a:pt x="4560" y="569"/>
                  </a:lnTo>
                  <a:moveTo>
                    <a:pt x="0" y="0"/>
                  </a:moveTo>
                  <a:lnTo>
                    <a:pt x="456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615" y="1658"/>
              <a:ext cx="3240" cy="3022"/>
            </a:xfrm>
            <a:prstGeom prst="rect">
              <a:avLst/>
            </a:prstGeom>
            <a:noFill/>
            <a:ln w="9144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88315">
                <a:lnSpc>
                  <a:spcPct val="115000"/>
                </a:lnSpc>
                <a:spcBef>
                  <a:spcPts val="285"/>
                </a:spcBef>
                <a:spcAft>
                  <a:spcPts val="1000"/>
                </a:spcAft>
              </a:pPr>
              <a:r>
                <a:rPr lang="ru-RU" sz="2000" i="1" u="sng" dirty="0">
                  <a:effectLst/>
                  <a:latin typeface="Calibri"/>
                  <a:ea typeface="Calibri"/>
                  <a:cs typeface="Times New Roman"/>
                </a:rPr>
                <a:t>Инновационные</a:t>
              </a:r>
              <a:r>
                <a:rPr lang="ru-RU" sz="2000" dirty="0">
                  <a:effectLst/>
                  <a:latin typeface="Calibri"/>
                  <a:ea typeface="Calibri"/>
                  <a:cs typeface="Times New Roman"/>
                </a:rPr>
                <a:t>:</a:t>
              </a:r>
              <a:endParaRPr lang="ru-RU" dirty="0">
                <a:effectLst/>
                <a:latin typeface="Calibri"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SzPts val="1100"/>
                <a:buFont typeface="Times New Roman"/>
                <a:buChar char="•"/>
                <a:tabLst>
                  <a:tab pos="127000" algn="l"/>
                </a:tabLst>
              </a:pPr>
              <a:r>
                <a:rPr lang="ru-RU" sz="2000" spc="-5" dirty="0">
                  <a:effectLst/>
                  <a:latin typeface="Calibri"/>
                  <a:ea typeface="Times New Roman"/>
                  <a:cs typeface="Times New Roman"/>
                </a:rPr>
                <a:t>интерактивная</a:t>
              </a:r>
              <a:r>
                <a:rPr lang="ru-RU" sz="2000" spc="-20" dirty="0"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ru-RU" sz="2000" spc="-5" dirty="0">
                  <a:effectLst/>
                  <a:latin typeface="Calibri"/>
                  <a:ea typeface="Times New Roman"/>
                  <a:cs typeface="Times New Roman"/>
                </a:rPr>
                <a:t>лекция</a:t>
              </a:r>
              <a:endParaRPr lang="ru-RU" spc="-5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SzPts val="1100"/>
                <a:buFont typeface="Times New Roman"/>
                <a:buChar char="•"/>
                <a:tabLst>
                  <a:tab pos="127000" algn="l"/>
                </a:tabLst>
              </a:pPr>
              <a:r>
                <a:rPr lang="ru-RU" sz="2000" spc="-5" dirty="0">
                  <a:effectLst/>
                  <a:latin typeface="Calibri"/>
                  <a:ea typeface="Times New Roman"/>
                  <a:cs typeface="Times New Roman"/>
                </a:rPr>
                <a:t>диспут-обозрение</a:t>
              </a:r>
              <a:endParaRPr lang="ru-RU" spc="-5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SzPts val="1100"/>
                <a:buFont typeface="Times New Roman"/>
                <a:buChar char="•"/>
                <a:tabLst>
                  <a:tab pos="127000" algn="l"/>
                </a:tabLst>
              </a:pPr>
              <a:r>
                <a:rPr lang="ru-RU" sz="2000" spc="-5" dirty="0">
                  <a:effectLst/>
                  <a:latin typeface="Calibri"/>
                  <a:ea typeface="Times New Roman"/>
                  <a:cs typeface="Times New Roman"/>
                </a:rPr>
                <a:t>дискуссия</a:t>
              </a:r>
              <a:endParaRPr lang="ru-RU" spc="-5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SzPts val="1100"/>
                <a:buFont typeface="Times New Roman"/>
                <a:buChar char="•"/>
                <a:tabLst>
                  <a:tab pos="127000" algn="l"/>
                </a:tabLst>
              </a:pPr>
              <a:r>
                <a:rPr lang="ru-RU" sz="2000" spc="-5" dirty="0">
                  <a:effectLst/>
                  <a:latin typeface="Calibri"/>
                  <a:ea typeface="Times New Roman"/>
                  <a:cs typeface="Times New Roman"/>
                </a:rPr>
                <a:t>мастер-класс</a:t>
              </a:r>
              <a:endParaRPr lang="ru-RU" spc="-5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Bef>
                  <a:spcPts val="635"/>
                </a:spcBef>
                <a:spcAft>
                  <a:spcPts val="0"/>
                </a:spcAft>
                <a:buSzPts val="1100"/>
                <a:buFont typeface="Times New Roman"/>
                <a:buChar char="•"/>
                <a:tabLst>
                  <a:tab pos="127000" algn="l"/>
                </a:tabLst>
              </a:pPr>
              <a:r>
                <a:rPr lang="ru-RU" sz="2000" spc="-5" dirty="0">
                  <a:effectLst/>
                  <a:latin typeface="Calibri"/>
                  <a:ea typeface="Times New Roman"/>
                  <a:cs typeface="Times New Roman"/>
                </a:rPr>
                <a:t>авторский</a:t>
              </a:r>
              <a:r>
                <a:rPr lang="ru-RU" sz="2000" spc="-25" dirty="0"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ru-RU" sz="2000" spc="-5" dirty="0">
                  <a:effectLst/>
                  <a:latin typeface="Calibri"/>
                  <a:ea typeface="Times New Roman"/>
                  <a:cs typeface="Times New Roman"/>
                </a:rPr>
                <a:t>семинар</a:t>
              </a:r>
              <a:endParaRPr lang="ru-RU" spc="-5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" y="1658"/>
              <a:ext cx="3648" cy="3022"/>
            </a:xfrm>
            <a:prstGeom prst="rect">
              <a:avLst/>
            </a:prstGeom>
            <a:noFill/>
            <a:ln w="9144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662940">
                <a:lnSpc>
                  <a:spcPct val="115000"/>
                </a:lnSpc>
                <a:spcBef>
                  <a:spcPts val="200"/>
                </a:spcBef>
                <a:spcAft>
                  <a:spcPts val="1000"/>
                </a:spcAft>
              </a:pPr>
              <a:r>
                <a:rPr lang="ru-RU" sz="2000" i="1" u="sng" dirty="0">
                  <a:effectLst/>
                  <a:latin typeface="Calibri"/>
                  <a:ea typeface="Calibri"/>
                  <a:cs typeface="Times New Roman"/>
                </a:rPr>
                <a:t>Традиционные</a:t>
              </a:r>
              <a:r>
                <a:rPr lang="ru-RU" sz="2000" dirty="0">
                  <a:effectLst/>
                  <a:latin typeface="Calibri"/>
                  <a:ea typeface="Calibri"/>
                  <a:cs typeface="Times New Roman"/>
                </a:rPr>
                <a:t>:</a:t>
              </a:r>
              <a:endParaRPr lang="ru-RU" dirty="0">
                <a:effectLst/>
                <a:latin typeface="Calibri"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SzPts val="1100"/>
                <a:buFont typeface="Times New Roman"/>
                <a:buChar char="•"/>
                <a:tabLst>
                  <a:tab pos="126365" algn="l"/>
                </a:tabLst>
              </a:pPr>
              <a:r>
                <a:rPr lang="ru-RU" sz="2000" spc="-5" dirty="0">
                  <a:effectLst/>
                  <a:latin typeface="Calibri"/>
                  <a:ea typeface="Times New Roman"/>
                  <a:cs typeface="Times New Roman"/>
                </a:rPr>
                <a:t>лекция</a:t>
              </a:r>
              <a:endParaRPr lang="ru-RU" spc="-5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SzPts val="1100"/>
                <a:buFont typeface="Times New Roman"/>
                <a:buChar char="•"/>
                <a:tabLst>
                  <a:tab pos="126365" algn="l"/>
                </a:tabLst>
              </a:pPr>
              <a:r>
                <a:rPr lang="ru-RU" sz="2000" spc="-5" dirty="0">
                  <a:effectLst/>
                  <a:latin typeface="Calibri"/>
                  <a:ea typeface="Times New Roman"/>
                  <a:cs typeface="Times New Roman"/>
                </a:rPr>
                <a:t>семинарское</a:t>
              </a:r>
              <a:r>
                <a:rPr lang="ru-RU" sz="2000" spc="-20" dirty="0"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ru-RU" sz="2000" spc="-5" dirty="0">
                  <a:effectLst/>
                  <a:latin typeface="Calibri"/>
                  <a:ea typeface="Times New Roman"/>
                  <a:cs typeface="Times New Roman"/>
                </a:rPr>
                <a:t>занятие</a:t>
              </a:r>
              <a:endParaRPr lang="ru-RU" spc="-5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SzPts val="1100"/>
                <a:buFont typeface="Times New Roman"/>
                <a:buChar char="•"/>
                <a:tabLst>
                  <a:tab pos="126365" algn="l"/>
                </a:tabLst>
              </a:pPr>
              <a:r>
                <a:rPr lang="ru-RU" sz="2000" spc="-5" dirty="0">
                  <a:effectLst/>
                  <a:latin typeface="Calibri"/>
                  <a:ea typeface="Times New Roman"/>
                  <a:cs typeface="Times New Roman"/>
                </a:rPr>
                <a:t>практическое</a:t>
              </a:r>
              <a:r>
                <a:rPr lang="ru-RU" sz="2000" spc="-20" dirty="0"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ru-RU" sz="2000" spc="-5" dirty="0">
                  <a:effectLst/>
                  <a:latin typeface="Calibri"/>
                  <a:ea typeface="Times New Roman"/>
                  <a:cs typeface="Times New Roman"/>
                </a:rPr>
                <a:t>занятие</a:t>
              </a:r>
              <a:r>
                <a:rPr lang="ru-RU" sz="2000" spc="-15" dirty="0"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ru-RU" sz="2000" spc="-5" dirty="0">
                  <a:effectLst/>
                  <a:latin typeface="Calibri"/>
                  <a:ea typeface="Times New Roman"/>
                  <a:cs typeface="Times New Roman"/>
                </a:rPr>
                <a:t>(ЛПЗ)</a:t>
              </a:r>
              <a:endParaRPr lang="ru-RU" spc="-5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SzPts val="1100"/>
                <a:buFont typeface="Times New Roman"/>
                <a:buChar char="•"/>
                <a:tabLst>
                  <a:tab pos="126365" algn="l"/>
                </a:tabLst>
              </a:pPr>
              <a:r>
                <a:rPr lang="ru-RU" sz="2000" spc="-5" dirty="0">
                  <a:effectLst/>
                  <a:latin typeface="Calibri"/>
                  <a:ea typeface="Times New Roman"/>
                  <a:cs typeface="Times New Roman"/>
                </a:rPr>
                <a:t>деловая</a:t>
              </a:r>
              <a:r>
                <a:rPr lang="ru-RU" sz="2000" spc="-15" dirty="0"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ru-RU" sz="2000" spc="-5" dirty="0">
                  <a:effectLst/>
                  <a:latin typeface="Calibri"/>
                  <a:ea typeface="Times New Roman"/>
                  <a:cs typeface="Times New Roman"/>
                </a:rPr>
                <a:t>игра</a:t>
              </a:r>
              <a:endParaRPr lang="ru-RU" spc="-5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Bef>
                  <a:spcPts val="635"/>
                </a:spcBef>
                <a:spcAft>
                  <a:spcPts val="0"/>
                </a:spcAft>
                <a:buSzPts val="1100"/>
                <a:buFont typeface="Times New Roman"/>
                <a:buChar char="•"/>
                <a:tabLst>
                  <a:tab pos="126365" algn="l"/>
                </a:tabLst>
              </a:pPr>
              <a:r>
                <a:rPr lang="ru-RU" sz="2000" spc="-5" dirty="0">
                  <a:effectLst/>
                  <a:latin typeface="Calibri"/>
                  <a:ea typeface="Times New Roman"/>
                  <a:cs typeface="Times New Roman"/>
                </a:rPr>
                <a:t>круглый</a:t>
              </a:r>
              <a:r>
                <a:rPr lang="ru-RU" sz="2000" spc="-20" dirty="0"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ru-RU" sz="2000" spc="-5" dirty="0">
                  <a:effectLst/>
                  <a:latin typeface="Calibri"/>
                  <a:ea typeface="Times New Roman"/>
                  <a:cs typeface="Times New Roman"/>
                </a:rPr>
                <a:t>стол</a:t>
              </a:r>
              <a:endParaRPr lang="ru-RU" spc="-5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375" y="7"/>
              <a:ext cx="6120" cy="576"/>
            </a:xfrm>
            <a:prstGeom prst="rect">
              <a:avLst/>
            </a:prstGeom>
            <a:noFill/>
            <a:ln w="9144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96240">
                <a:lnSpc>
                  <a:spcPct val="115000"/>
                </a:lnSpc>
                <a:spcBef>
                  <a:spcPts val="705"/>
                </a:spcBef>
                <a:spcAft>
                  <a:spcPts val="1000"/>
                </a:spcAft>
              </a:pPr>
              <a:r>
                <a:rPr lang="ru-RU" dirty="0">
                  <a:effectLst/>
                  <a:latin typeface="Calibri"/>
                  <a:ea typeface="Calibri"/>
                  <a:cs typeface="Times New Roman"/>
                </a:rPr>
                <a:t>Формы</a:t>
              </a:r>
              <a:r>
                <a:rPr lang="ru-RU" spc="-25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dirty="0">
                  <a:effectLst/>
                  <a:latin typeface="Calibri"/>
                  <a:ea typeface="Calibri"/>
                  <a:cs typeface="Times New Roman"/>
                </a:rPr>
                <a:t>проведения</a:t>
              </a:r>
              <a:r>
                <a:rPr lang="ru-RU" spc="-15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dirty="0">
                  <a:effectLst/>
                  <a:latin typeface="Calibri"/>
                  <a:ea typeface="Calibri"/>
                  <a:cs typeface="Times New Roman"/>
                </a:rPr>
                <a:t>открытых учебных</a:t>
              </a:r>
              <a:r>
                <a:rPr lang="ru-RU" spc="-10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dirty="0">
                  <a:effectLst/>
                  <a:latin typeface="Calibri"/>
                  <a:ea typeface="Calibri"/>
                  <a:cs typeface="Times New Roman"/>
                </a:rPr>
                <a:t>занятий</a:t>
              </a:r>
              <a:endParaRPr lang="ru-RU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1804" y="4941168"/>
            <a:ext cx="8100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2.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проведения открытых учебных занятий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6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4F97-4991-4EC6-BB14-40653B1C981F}" type="datetime1">
              <a:rPr lang="ru-RU" smtClean="0"/>
              <a:t>13.01.2023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072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Выводы</a:t>
            </a:r>
            <a:endParaRPr lang="ru-RU" sz="2400" dirty="0"/>
          </a:p>
          <a:p>
            <a:pPr algn="ctr"/>
            <a:r>
              <a:rPr lang="ru-RU" sz="2400" dirty="0"/>
              <a:t>Таким образом, полноценное осуществление преподавательским составом научно-педагогической деятельности, всяческое содействие повышению качества образовательных услуг предполагает использование всего комплекса методов и приемов, как для решения текущих педагогических задач, так и для достижения конечной цели – подготовки высококвалифицированных кадров, конкурентоспособных на современном рынке труда, отвечающих текущим и перспективным потребностям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81391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492896"/>
            <a:ext cx="4541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Благодарю за внимание!</a:t>
            </a:r>
            <a:endParaRPr lang="ru-RU" sz="32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7B25-45CA-47EC-8A1F-7F9203A34D7B}" type="datetime1">
              <a:rPr lang="ru-RU" smtClean="0"/>
              <a:t>13.01.2023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</TotalTime>
  <Words>210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«Роль педагогического мастерства в повышении качества знаний обучающихся»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профессиональной направленности студентов медицинского колледжа средствами внеаудиторной работы» </dc:title>
  <dc:creator>1</dc:creator>
  <cp:lastModifiedBy>1</cp:lastModifiedBy>
  <cp:revision>24</cp:revision>
  <dcterms:created xsi:type="dcterms:W3CDTF">2023-01-12T18:35:32Z</dcterms:created>
  <dcterms:modified xsi:type="dcterms:W3CDTF">2023-01-13T05:35:10Z</dcterms:modified>
</cp:coreProperties>
</file>