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8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55F19-C7CA-4A33-AD43-BD185D74331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CBE3-0775-4BFD-B9BF-669CB45BC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6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293-A1DA-4BA6-85B2-CB706DEDA8C4}" type="datetime1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3443-1F85-4577-A30A-7666E1BF414F}" type="datetime1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BD0F-2A7D-4C72-8FFC-C39E31E40E60}" type="datetime1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FD10-882F-4B18-A8E2-A131A301A738}" type="datetime1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8F76-D679-4B01-8815-5FA6BF3211FD}" type="datetime1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15B-7437-491F-B73B-87767E3D8BFD}" type="datetime1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25C-FFE3-404A-B7AF-8178626C2EC1}" type="datetime1">
              <a:rPr lang="ru-RU" smtClean="0"/>
              <a:t>12.01.2023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C326-D90D-479A-AA34-1799E896B31F}" type="datetime1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4F97-4991-4EC6-BB14-40653B1C981F}" type="datetime1">
              <a:rPr lang="ru-RU" smtClean="0"/>
              <a:t>12.01.2023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6E9D-BA0E-4A31-B561-B901051EC5D3}" type="datetime1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02F-11C0-429E-85B0-A9B6790140F3}" type="datetime1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5296D8-72F5-4D28-BEC0-BB4BC3E69D84}" type="datetime1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548" y="4581128"/>
            <a:ext cx="8136904" cy="1752600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solidFill>
                  <a:schemeClr val="tx1"/>
                </a:solidFill>
              </a:rPr>
              <a:t>Подготовила преподаватель: </a:t>
            </a:r>
            <a:r>
              <a:rPr lang="ru-RU" sz="1600" dirty="0" err="1">
                <a:solidFill>
                  <a:schemeClr val="tx1"/>
                </a:solidFill>
              </a:rPr>
              <a:t>Алборова</a:t>
            </a:r>
            <a:r>
              <a:rPr lang="ru-RU" sz="1600" dirty="0">
                <a:solidFill>
                  <a:schemeClr val="tx1"/>
                </a:solidFill>
              </a:rPr>
              <a:t> Л.Г.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 </a:t>
            </a:r>
          </a:p>
          <a:p>
            <a:r>
              <a:rPr lang="ru-RU" sz="1100" dirty="0">
                <a:solidFill>
                  <a:schemeClr val="tx1"/>
                </a:solidFill>
              </a:rPr>
              <a:t> </a:t>
            </a:r>
          </a:p>
          <a:p>
            <a:r>
              <a:rPr lang="ru-RU" sz="1100" dirty="0">
                <a:solidFill>
                  <a:schemeClr val="tx1"/>
                </a:solidFill>
              </a:rPr>
              <a:t> </a:t>
            </a:r>
          </a:p>
          <a:p>
            <a:r>
              <a:rPr lang="ru-RU" sz="1100" dirty="0">
                <a:solidFill>
                  <a:schemeClr val="tx1"/>
                </a:solidFill>
              </a:rPr>
              <a:t>  </a:t>
            </a:r>
          </a:p>
          <a:p>
            <a:r>
              <a:rPr lang="ru-RU" sz="1100" dirty="0">
                <a:solidFill>
                  <a:schemeClr val="tx1"/>
                </a:solidFill>
              </a:rPr>
              <a:t> </a:t>
            </a:r>
          </a:p>
          <a:p>
            <a:r>
              <a:rPr lang="ru-RU" sz="1100" dirty="0">
                <a:solidFill>
                  <a:schemeClr val="tx1"/>
                </a:solidFill>
              </a:rPr>
              <a:t> </a:t>
            </a:r>
          </a:p>
          <a:p>
            <a:r>
              <a:rPr lang="ru-RU" sz="1400" dirty="0">
                <a:solidFill>
                  <a:schemeClr val="tx1"/>
                </a:solidFill>
              </a:rPr>
              <a:t>Владикавказ 2023 г.  </a:t>
            </a:r>
          </a:p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/>
              <a:t>«Формирование профессиональной направленности студентов медицинского колледжа средствами внеаудиторной работы»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3" descr="Описание: 20180208_151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ГОСУДАРСТВЕННОЕ  БЮДЖЕТНОЕ  ПРОФЕССИОНАЛЬНОЕ ОБРАЗОВАТЕЛЬНОЕ УЧРЕЖДЕНИЕ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«СЕВЕРО - ОСЕТИНСКИЙ   МЕДИЦИНСКИЙ КОЛЛЕДЖ»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МИНИСТЕРСТВА ЗДРАВООХРАНЕНИЯ РСО-АЛАНИЯ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994" y="116632"/>
            <a:ext cx="9144000" cy="628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u="sng" dirty="0">
                <a:solidFill>
                  <a:srgbClr val="C00000"/>
                </a:solidFill>
              </a:rPr>
              <a:t>Инструментом управления самостоятельной внеаудиторной работой обучающихся служит ее методическое обеспечение:</a:t>
            </a:r>
          </a:p>
          <a:p>
            <a:pPr>
              <a:lnSpc>
                <a:spcPct val="150000"/>
              </a:lnSpc>
            </a:pPr>
            <a:r>
              <a:rPr lang="ru-RU" dirty="0"/>
              <a:t> - вопросы для самоподготовки к занятиям с указанием рекомендованных источников (учебной - основной и дополнительной, справочной литературы, Интернет-ресурсов);</a:t>
            </a:r>
          </a:p>
          <a:p>
            <a:pPr>
              <a:lnSpc>
                <a:spcPct val="150000"/>
              </a:lnSpc>
            </a:pPr>
            <a:r>
              <a:rPr lang="ru-RU" dirty="0"/>
              <a:t>- конспекты лекций;</a:t>
            </a:r>
          </a:p>
          <a:p>
            <a:pPr>
              <a:lnSpc>
                <a:spcPct val="150000"/>
              </a:lnSpc>
            </a:pPr>
            <a:r>
              <a:rPr lang="ru-RU" dirty="0"/>
              <a:t>- опорные конспекты;</a:t>
            </a:r>
          </a:p>
          <a:p>
            <a:pPr>
              <a:lnSpc>
                <a:spcPct val="150000"/>
              </a:lnSpc>
            </a:pPr>
            <a:r>
              <a:rPr lang="ru-RU" dirty="0"/>
              <a:t> - методические рекомендации/ указания по выполнению различных видов заданий;</a:t>
            </a:r>
          </a:p>
          <a:p>
            <a:pPr>
              <a:lnSpc>
                <a:spcPct val="150000"/>
              </a:lnSpc>
            </a:pPr>
            <a:r>
              <a:rPr lang="ru-RU" dirty="0"/>
              <a:t> - рабочие тетради;</a:t>
            </a:r>
          </a:p>
          <a:p>
            <a:pPr>
              <a:lnSpc>
                <a:spcPct val="150000"/>
              </a:lnSpc>
            </a:pPr>
            <a:r>
              <a:rPr lang="ru-RU" dirty="0"/>
              <a:t>- алгоритмы выполнения манипуляций;</a:t>
            </a:r>
          </a:p>
          <a:p>
            <a:pPr>
              <a:lnSpc>
                <a:spcPct val="150000"/>
              </a:lnSpc>
            </a:pPr>
            <a:r>
              <a:rPr lang="ru-RU" dirty="0"/>
              <a:t> - комплекты тестов, задач, кроссвордов и других упражнений;</a:t>
            </a:r>
          </a:p>
          <a:p>
            <a:pPr>
              <a:lnSpc>
                <a:spcPct val="150000"/>
              </a:lnSpc>
            </a:pPr>
            <a:r>
              <a:rPr lang="ru-RU" dirty="0"/>
              <a:t>- темы рефератов, курсовых работ с методическими рекомендациями по их подготовке и требованиями к оформлению;</a:t>
            </a:r>
          </a:p>
          <a:p>
            <a:pPr>
              <a:lnSpc>
                <a:spcPct val="150000"/>
              </a:lnSpc>
            </a:pPr>
            <a:r>
              <a:rPr lang="ru-RU" dirty="0"/>
              <a:t> - тематические учебно-методические разработки;</a:t>
            </a:r>
          </a:p>
          <a:p>
            <a:pPr>
              <a:lnSpc>
                <a:spcPct val="150000"/>
              </a:lnSpc>
            </a:pPr>
            <a:r>
              <a:rPr lang="ru-RU" dirty="0"/>
              <a:t> - наглядные пособия (альбомы, атласы и др.);</a:t>
            </a:r>
          </a:p>
          <a:p>
            <a:pPr>
              <a:lnSpc>
                <a:spcPct val="150000"/>
              </a:lnSpc>
            </a:pPr>
            <a:r>
              <a:rPr lang="ru-RU" dirty="0"/>
              <a:t> - интерактивные мультимедийные электронные образовательные ресурсы.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9C06-FFB1-4C74-A44D-7BCC6E89534E}" type="datetime1">
              <a:rPr lang="ru-RU" smtClean="0"/>
              <a:t>12.01.2023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B463-25D5-4CF1-9CEE-5F369DE24111}" type="datetime1">
              <a:rPr lang="ru-RU" smtClean="0"/>
              <a:t>12.01.2023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du21.cap.ru/home/4540/2018-2019/%D0%B7%D0%BE%D0%B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26990"/>
            <a:ext cx="5672547" cy="54699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39593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Несмотря на то, что студенты выбрали и пришли именно в эту учебную организацию, их профессиональные намерения и профессиональные ожидания очень неустойчивы и слабо отражают соответствие современных требований с их представлениями о профессии.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0F68-C88F-4645-932B-79B1BEDEF53F}" type="datetime1">
              <a:rPr lang="ru-RU" smtClean="0"/>
              <a:t>12.01.2023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492896"/>
            <a:ext cx="4541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Благодарю за внимание!</a:t>
            </a:r>
            <a:endParaRPr lang="ru-RU" sz="32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7B25-45CA-47EC-8A1F-7F9203A34D7B}" type="datetime1">
              <a:rPr lang="ru-RU" smtClean="0"/>
              <a:t>12.01.2023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313" y="62068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Педагогический коллектив медицинского колледжа должен стремиться к формированию устойчивых жизненных планов, связанных с выбранной профессией и активного включения в самостоятельную деятельность на всех этапах профессионального обучения. </a:t>
            </a:r>
          </a:p>
        </p:txBody>
      </p:sp>
      <p:sp>
        <p:nvSpPr>
          <p:cNvPr id="3" name="AutoShape 2" descr="https://rabota-za-granicej.ru/wp-content/uploads/c/8/2/c8263a4f623204b82fe5bfda2219449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rabota-za-granicej.ru/wp-content/uploads/c/8/2/c8263a4f623204b82fe5bfda22194496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hareslide.ru/img/thumbs/3fb1fc05a5ade944825d43a63cb62737-800x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1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16" y="2166677"/>
            <a:ext cx="6255097" cy="46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A835-80C8-4E34-8DCE-08C8333304E5}" type="datetime1">
              <a:rPr lang="ru-RU" smtClean="0"/>
              <a:t>12.01.2023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p/pFNtwRfZQ56UmLrPDgkXuhGEBcYV9sy70x1IMA/slide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128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9BEB-1D7A-448F-A79A-16309115273E}" type="datetime1">
              <a:rPr lang="ru-RU" smtClean="0"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конечная звезда 4"/>
          <p:cNvSpPr/>
          <p:nvPr/>
        </p:nvSpPr>
        <p:spPr>
          <a:xfrm>
            <a:off x="1907704" y="1772816"/>
            <a:ext cx="5616624" cy="43924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97834" y="52069"/>
            <a:ext cx="5528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>
                <a:solidFill>
                  <a:srgbClr val="C00000"/>
                </a:solidFill>
              </a:rPr>
              <a:t>Виды заданий для овладения знаниями: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47504" y="659011"/>
            <a:ext cx="4028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чтение </a:t>
            </a:r>
            <a:r>
              <a:rPr lang="ru-RU" dirty="0"/>
              <a:t>текста (учебника, первоисточника, дополнительной литературы, нормативных документов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5391148"/>
            <a:ext cx="27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чтение </a:t>
            </a:r>
            <a:r>
              <a:rPr lang="ru-RU" dirty="0"/>
              <a:t>текста (учебника, первоисточника, дополнительной литературы, нормативных документов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2461" y="2996952"/>
            <a:ext cx="1698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конспектирование </a:t>
            </a:r>
            <a:r>
              <a:rPr lang="ru-RU" dirty="0" smtClean="0"/>
              <a:t>текста и составление </a:t>
            </a:r>
            <a:r>
              <a:rPr lang="ru-RU" dirty="0"/>
              <a:t>плана текста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461" y="5625528"/>
            <a:ext cx="312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выписки из текста, составление глоссариев (работа с учебниками, словарями, справочниками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2996952"/>
            <a:ext cx="1549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графическое изображение структуры текста</a:t>
            </a:r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A6FD-DFA2-41F4-BE18-C0159FD6A102}" type="datetime1">
              <a:rPr lang="ru-RU" smtClean="0"/>
              <a:t>12.01.2023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127698"/>
            <a:ext cx="8856984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/>
              <a:t> </a:t>
            </a:r>
            <a:r>
              <a:rPr lang="ru-RU" dirty="0" smtClean="0"/>
              <a:t>работа </a:t>
            </a:r>
            <a:r>
              <a:rPr lang="ru-RU" dirty="0"/>
              <a:t>с конспектом лекции (обработка текста):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составление</a:t>
            </a:r>
            <a:r>
              <a:rPr lang="ru-RU" dirty="0"/>
              <a:t>/ заполнение таблиц для систематизации учебного материала;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/>
              <a:t> </a:t>
            </a:r>
            <a:r>
              <a:rPr lang="ru-RU" dirty="0" smtClean="0"/>
              <a:t>составление </a:t>
            </a:r>
            <a:r>
              <a:rPr lang="ru-RU" dirty="0"/>
              <a:t>схем, графологических структур;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изучение </a:t>
            </a:r>
            <a:r>
              <a:rPr lang="ru-RU" dirty="0"/>
              <a:t>текстовых документов;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подготовка </a:t>
            </a:r>
            <a:r>
              <a:rPr lang="ru-RU" dirty="0"/>
              <a:t>сообщений к выступлению на семинаре, докладов;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/>
              <a:t> </a:t>
            </a:r>
            <a:r>
              <a:rPr lang="ru-RU" dirty="0" smtClean="0"/>
              <a:t>подготовка </a:t>
            </a:r>
            <a:r>
              <a:rPr lang="ru-RU" dirty="0"/>
              <a:t>рефератов;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/>
              <a:t> </a:t>
            </a:r>
            <a:r>
              <a:rPr lang="ru-RU" dirty="0" smtClean="0"/>
              <a:t>решение </a:t>
            </a:r>
            <a:r>
              <a:rPr lang="ru-RU" dirty="0"/>
              <a:t>и составление тематических кроссвордов;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/>
              <a:t> </a:t>
            </a:r>
            <a:r>
              <a:rPr lang="ru-RU" dirty="0" smtClean="0"/>
              <a:t>решение </a:t>
            </a:r>
            <a:r>
              <a:rPr lang="ru-RU" dirty="0"/>
              <a:t>тестов для самоконтроля;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составление </a:t>
            </a:r>
            <a:r>
              <a:rPr lang="ru-RU" dirty="0"/>
              <a:t>тестовых заданий;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разработка </a:t>
            </a:r>
            <a:r>
              <a:rPr lang="ru-RU" dirty="0"/>
              <a:t>мультимедийных презентаций.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 Виды заданий для закрепления и систематизации знаний: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393D-7E48-4B87-9CA8-B1ED8C61948A}" type="datetime1">
              <a:rPr lang="ru-RU" smtClean="0"/>
              <a:t>12.01.2023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1536" y="5286692"/>
            <a:ext cx="5850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</a:t>
            </a:r>
            <a:r>
              <a:rPr lang="ru-RU" dirty="0" smtClean="0"/>
              <a:t>отработка </a:t>
            </a:r>
            <a:r>
              <a:rPr lang="ru-RU" dirty="0"/>
              <a:t>алгоритмов на фантомах/тренажерах.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16631"/>
            <a:ext cx="5807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Виды заданий для формирования умений: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557924" y="1124744"/>
            <a:ext cx="151216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57924" y="2204864"/>
            <a:ext cx="151216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57924" y="5183326"/>
            <a:ext cx="151216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57924" y="3717032"/>
            <a:ext cx="151216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109945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выполнение практических заданий, упражнений по образцу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81536" y="2308230"/>
            <a:ext cx="3130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решение ситуационных задач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61715" y="3820398"/>
            <a:ext cx="3468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составление ситуационных задач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BDF6-F2F2-422D-B853-3B90E0CC59C3}" type="datetime1">
              <a:rPr lang="ru-RU" smtClean="0"/>
              <a:t>12.01.2023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Организация и руководство внеаудиторной самостоятельной работой студентов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3440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Первый этап - подготовительный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9205" y="3244334"/>
            <a:ext cx="3325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Второй этап - организационный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Третий этап - мотивационно-</a:t>
            </a:r>
            <a:r>
              <a:rPr lang="ru-RU" dirty="0" err="1"/>
              <a:t>деятельностный</a:t>
            </a: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4427984" y="1571150"/>
            <a:ext cx="288032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6819100" y="3129034"/>
            <a:ext cx="214538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115616" y="4950009"/>
            <a:ext cx="2803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78DF-89E9-41DD-9E2F-89680A9315C2}" type="datetime1">
              <a:rPr lang="ru-RU" smtClean="0"/>
              <a:t>12.01.2023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4086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непосредственным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3403" y="11750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Управление самостоятельной внеаудиторной работой обучающихся может </a:t>
            </a:r>
            <a:r>
              <a:rPr lang="ru-RU" sz="2400" dirty="0" smtClean="0"/>
              <a:t>быть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3408675"/>
            <a:ext cx="2021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опосредованным </a:t>
            </a:r>
            <a:endParaRPr lang="ru-RU" dirty="0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2339752" y="2389530"/>
            <a:ext cx="3744416" cy="240762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3C2A-8890-441A-8ABA-127EE6B05F7D}" type="datetime1">
              <a:rPr lang="ru-RU" smtClean="0"/>
              <a:t>12.01.2023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vatars.mds.yandex.net/i?id=6183d489a3bf78922b563226293749997aa87b5d-4449234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1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" y="7937"/>
            <a:ext cx="9139364" cy="68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D6FE-0CF1-44B2-9E5D-203236F7B36B}" type="datetime1">
              <a:rPr lang="ru-RU" smtClean="0"/>
              <a:t>12.01.2023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</TotalTime>
  <Words>202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«Формирование профессиональной направленности студентов медицинского колледжа средствами внеаудиторной работы»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профессиональной направленности студентов медицинского колледжа средствами внеаудиторной работы» </dc:title>
  <dc:creator>1</dc:creator>
  <cp:lastModifiedBy>1</cp:lastModifiedBy>
  <cp:revision>17</cp:revision>
  <dcterms:created xsi:type="dcterms:W3CDTF">2023-01-12T18:35:32Z</dcterms:created>
  <dcterms:modified xsi:type="dcterms:W3CDTF">2023-01-12T19:29:16Z</dcterms:modified>
</cp:coreProperties>
</file>