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4" d="100"/>
          <a:sy n="84" d="100"/>
        </p:scale>
        <p:origin x="581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1/15/2023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1/15/2023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1/15/2023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1/15/2023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1/15/2023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1/15/2023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15127" y="1281383"/>
            <a:ext cx="8361229" cy="2449369"/>
          </a:xfrm>
        </p:spPr>
        <p:txBody>
          <a:bodyPr/>
          <a:lstStyle/>
          <a:p>
            <a:r>
              <a:rPr lang="ru-RU" sz="2800" b="1" dirty="0"/>
              <a:t>Занятие-конкурс как средство диагностики и оценки результатов умения проецировать знания на профессиональную деятельность на примере дисциплины «Анатомия и физиология человека»</a:t>
            </a:r>
            <a:endParaRPr lang="ru-RU" sz="2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768040" y="4349471"/>
            <a:ext cx="6831673" cy="1086237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Абаева Ирина Созыровна</a:t>
            </a:r>
          </a:p>
          <a:p>
            <a:r>
              <a:rPr lang="ru-RU" dirty="0"/>
              <a:t>преподаватель анатомии и физиологии</a:t>
            </a:r>
          </a:p>
          <a:p>
            <a:r>
              <a:rPr lang="ru-RU" dirty="0"/>
              <a:t>ГБПОУ Северо-Осетинский </a:t>
            </a:r>
          </a:p>
          <a:p>
            <a:r>
              <a:rPr lang="ru-RU" dirty="0"/>
              <a:t>медицинский колледж Министерства здравоохранения РСО Алания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61156" y="27375"/>
            <a:ext cx="823031" cy="658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6402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85900" y="1857181"/>
            <a:ext cx="9349740" cy="2513651"/>
          </a:xfrm>
        </p:spPr>
        <p:txBody>
          <a:bodyPr>
            <a:normAutofit/>
          </a:bodyPr>
          <a:lstStyle/>
          <a:p>
            <a:pPr algn="just"/>
            <a:r>
              <a:rPr lang="ru-RU" sz="2400" dirty="0" smtClean="0"/>
              <a:t>	Анатомические </a:t>
            </a:r>
            <a:r>
              <a:rPr lang="ru-RU" sz="2400" dirty="0"/>
              <a:t>препараты – важнейшие наглядные пособия, способствующие познанию строения тела человека. Они позволяют видеть детали естественного строения органов, создать объемное представление о строении органов и об их взаимном расположении.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58072" y="21278"/>
            <a:ext cx="829128" cy="664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7548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2144" y="1084723"/>
            <a:ext cx="4700016" cy="3309303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6792" y="2400300"/>
            <a:ext cx="4700016" cy="3309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9675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93522" y="1953743"/>
            <a:ext cx="8814102" cy="2115337"/>
          </a:xfrm>
        </p:spPr>
        <p:txBody>
          <a:bodyPr>
            <a:normAutofit/>
          </a:bodyPr>
          <a:lstStyle/>
          <a:p>
            <a:pPr algn="just"/>
            <a:r>
              <a:rPr lang="ru-RU" sz="2400" dirty="0" smtClean="0"/>
              <a:t>	90</a:t>
            </a:r>
            <a:r>
              <a:rPr lang="ru-RU" sz="2400" dirty="0"/>
              <a:t>% студентов лучше усваивают учебный материал и профессиональные компетенции при конкурсах, наглядных пособий и т.д., о чем свидетельствует большее количество студентов, выполнивших работы на «хорошо» и «отлично».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0" y="21278"/>
            <a:ext cx="829128" cy="664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8877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920471"/>
            <a:ext cx="9340596" cy="4840249"/>
          </a:xfrm>
        </p:spPr>
        <p:txBody>
          <a:bodyPr>
            <a:noAutofit/>
          </a:bodyPr>
          <a:lstStyle/>
          <a:p>
            <a:r>
              <a:rPr lang="ru-RU" sz="1800" dirty="0" smtClean="0"/>
              <a:t>Выводы:</a:t>
            </a:r>
            <a:endParaRPr lang="ru-RU" sz="1800" dirty="0"/>
          </a:p>
          <a:p>
            <a:pPr algn="just"/>
            <a:r>
              <a:rPr lang="ru-RU" sz="1800" dirty="0" smtClean="0"/>
              <a:t>	Занятия-конкурсы</a:t>
            </a:r>
            <a:r>
              <a:rPr lang="ru-RU" sz="1800" dirty="0"/>
              <a:t>, деловые игры и т.д. создают необходимые условия для развития умений самостоятельно мыслить, ориентироваться в новой ситуации, находить свои подходы к решению проблем, устанавливать деловые контакты с аудиторией. </a:t>
            </a:r>
            <a:endParaRPr lang="ru-RU" sz="1800" dirty="0" smtClean="0"/>
          </a:p>
          <a:p>
            <a:pPr algn="just"/>
            <a:r>
              <a:rPr lang="ru-RU" sz="1800" dirty="0" smtClean="0"/>
              <a:t>	В </a:t>
            </a:r>
            <a:r>
              <a:rPr lang="ru-RU" sz="1800" dirty="0"/>
              <a:t>результате их использования в учебном процессе повышается эмоциональный отклик студентов на процесс познания, мотивацию учебной деятельности, интерес на овладение новыми знаниями, умениями и практическом их применении в будущей профессии; способствуют развитию творческих способностей, устной речи, умения формулировать и высказывать свою точку зрения, активизируют мышление.</a:t>
            </a:r>
          </a:p>
          <a:p>
            <a:pPr algn="just"/>
            <a:r>
              <a:rPr lang="ru-RU" sz="1800" dirty="0" smtClean="0"/>
              <a:t>	</a:t>
            </a:r>
            <a:r>
              <a:rPr lang="ru-RU" sz="1800" dirty="0"/>
              <a:t>И</a:t>
            </a:r>
            <a:r>
              <a:rPr lang="ru-RU" sz="1800" dirty="0" smtClean="0"/>
              <a:t>спользование </a:t>
            </a:r>
            <a:r>
              <a:rPr lang="ru-RU" sz="1800" dirty="0"/>
              <a:t>преподавателем таких современных методов в процессе обучения способствует преодолению стереотипов в обучении, выработке новых подходов к практическим ситуациям, развитию профессиональных и общих компетенций обучающихся.</a:t>
            </a:r>
          </a:p>
          <a:p>
            <a:endParaRPr lang="ru-RU" sz="20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0" y="106651"/>
            <a:ext cx="829128" cy="664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0814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15128" y="2171700"/>
            <a:ext cx="8361229" cy="686280"/>
          </a:xfrm>
        </p:spPr>
        <p:txBody>
          <a:bodyPr/>
          <a:lstStyle/>
          <a:p>
            <a:r>
              <a:rPr lang="ru-RU" sz="3200" dirty="0" smtClean="0"/>
              <a:t>СПАСИБО ЗА ВНИМАНИЕ!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79584" y="3892779"/>
            <a:ext cx="6831673" cy="1086237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Абаева Ирина Созыровна</a:t>
            </a:r>
          </a:p>
          <a:p>
            <a:r>
              <a:rPr lang="ru-RU" dirty="0"/>
              <a:t>преподаватель анатомии и физиологии</a:t>
            </a:r>
          </a:p>
          <a:p>
            <a:r>
              <a:rPr lang="ru-RU" dirty="0"/>
              <a:t>ГБПОУ Северо-Осетинский </a:t>
            </a:r>
          </a:p>
          <a:p>
            <a:r>
              <a:rPr lang="ru-RU" dirty="0"/>
              <a:t>медицинский колледж Министерства здравоохранения РСО Алания</a:t>
            </a:r>
          </a:p>
          <a:p>
            <a:endParaRPr lang="ru-RU" dirty="0"/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0" y="88363"/>
            <a:ext cx="829128" cy="664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5941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74650" y="2072065"/>
            <a:ext cx="8923830" cy="2655383"/>
          </a:xfrm>
        </p:spPr>
        <p:txBody>
          <a:bodyPr>
            <a:normAutofit/>
          </a:bodyPr>
          <a:lstStyle/>
          <a:p>
            <a:pPr algn="just"/>
            <a:r>
              <a:rPr lang="ru-RU" sz="2400" dirty="0" smtClean="0"/>
              <a:t>	«</a:t>
            </a:r>
            <a:r>
              <a:rPr lang="ru-RU" sz="2400" dirty="0"/>
              <a:t>Анатомия и физиология человека» является одной из фундаментальных дисциплин при подготовке медицинских специалистов, призванная обеспечить формирование у студентов базисных знаний о строении тела человека и функционирования органов и систем.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48964" y="21278"/>
            <a:ext cx="829128" cy="664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7573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85900" y="1939477"/>
            <a:ext cx="9144000" cy="3290891"/>
          </a:xfrm>
        </p:spPr>
        <p:txBody>
          <a:bodyPr>
            <a:normAutofit/>
          </a:bodyPr>
          <a:lstStyle/>
          <a:p>
            <a:pPr algn="just"/>
            <a:r>
              <a:rPr lang="ru-RU" sz="2400" dirty="0" smtClean="0"/>
              <a:t>	При </a:t>
            </a:r>
            <a:r>
              <a:rPr lang="ru-RU" sz="2400" dirty="0"/>
              <a:t>традиционном способе обучения студенты усваивают знания в готовом виде без раскрытия путей доказательства их истинности. Среди существенных недостатков этого типа обучения можно назвать его ориентированность в большей степени на память, а не на мышление. Это обучение также мало способствует развитию творческих способностей, самостоятельности, активности.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48964" y="21278"/>
            <a:ext cx="829128" cy="664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3356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85900" y="1328407"/>
            <a:ext cx="8883396" cy="542569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«Занятие-конкурс», «Деловые игры» для достижения обеспечения развития обучающихся и повышение качества их образования.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2171700"/>
            <a:ext cx="4613149" cy="2958084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9652" y="2171700"/>
            <a:ext cx="4613148" cy="2958084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058108" y="21278"/>
            <a:ext cx="829128" cy="664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5614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85900" y="1857181"/>
            <a:ext cx="9304020" cy="3080579"/>
          </a:xfrm>
        </p:spPr>
        <p:txBody>
          <a:bodyPr>
            <a:normAutofit/>
          </a:bodyPr>
          <a:lstStyle/>
          <a:p>
            <a:pPr algn="just"/>
            <a:r>
              <a:rPr lang="ru-RU" sz="2400" dirty="0" smtClean="0"/>
              <a:t>	Структура </a:t>
            </a:r>
            <a:r>
              <a:rPr lang="ru-RU" sz="2400" dirty="0"/>
              <a:t>медицинского образования включает в себя совокупность специализированных предметов с компонентами профессиональной направленности. «Анатомия и физиология человека» неотделимо связана с другими дисциплинами, так как это наука, которая объединяет области знания, относящиеся к строению организма человека на всех уровнях от субклеточных структур до анатомо-физиологических систем.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0" y="21278"/>
            <a:ext cx="829128" cy="664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607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73482" y="1857181"/>
            <a:ext cx="9143286" cy="2513651"/>
          </a:xfrm>
        </p:spPr>
        <p:txBody>
          <a:bodyPr>
            <a:normAutofit/>
          </a:bodyPr>
          <a:lstStyle/>
          <a:p>
            <a:r>
              <a:rPr lang="ru-RU" sz="2400" dirty="0" smtClean="0"/>
              <a:t>Цели, определяемые </a:t>
            </a:r>
            <a:r>
              <a:rPr lang="ru-RU" sz="2400" dirty="0"/>
              <a:t>для курса </a:t>
            </a:r>
            <a:endParaRPr lang="ru-RU" sz="2400" dirty="0" smtClean="0"/>
          </a:p>
          <a:p>
            <a:r>
              <a:rPr lang="ru-RU" sz="2400" dirty="0" smtClean="0"/>
              <a:t>«</a:t>
            </a:r>
            <a:r>
              <a:rPr lang="ru-RU" sz="2400" dirty="0"/>
              <a:t>Анатомии и физиологии человека</a:t>
            </a:r>
            <a:r>
              <a:rPr lang="ru-RU" sz="2400" dirty="0" smtClean="0"/>
              <a:t>»:</a:t>
            </a:r>
            <a:endParaRPr lang="ru-RU" sz="2400" dirty="0"/>
          </a:p>
          <a:p>
            <a:pPr algn="l"/>
            <a:endParaRPr lang="ru-RU" sz="2400" dirty="0" smtClean="0"/>
          </a:p>
          <a:p>
            <a:pPr algn="l"/>
            <a:r>
              <a:rPr lang="ru-RU" sz="2400" dirty="0" smtClean="0"/>
              <a:t>1</a:t>
            </a:r>
            <a:r>
              <a:rPr lang="ru-RU" sz="2400" dirty="0"/>
              <a:t>) изучить строение человека;</a:t>
            </a:r>
          </a:p>
          <a:p>
            <a:pPr algn="l"/>
            <a:r>
              <a:rPr lang="ru-RU" sz="2400" dirty="0"/>
              <a:t>2) выявить связи строения с выполняемыми функциями. 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67252" y="21278"/>
            <a:ext cx="829128" cy="664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0898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85900" y="1857181"/>
            <a:ext cx="9267444" cy="3181163"/>
          </a:xfrm>
        </p:spPr>
        <p:txBody>
          <a:bodyPr>
            <a:normAutofit/>
          </a:bodyPr>
          <a:lstStyle/>
          <a:p>
            <a:pPr algn="just"/>
            <a:r>
              <a:rPr lang="ru-RU" sz="2400" dirty="0" smtClean="0"/>
              <a:t>	</a:t>
            </a:r>
            <a:r>
              <a:rPr lang="ru-RU" sz="2400" dirty="0" err="1" smtClean="0"/>
              <a:t>Межпредметные</a:t>
            </a:r>
            <a:r>
              <a:rPr lang="ru-RU" sz="2400" dirty="0" smtClean="0"/>
              <a:t> связи – это связи </a:t>
            </a:r>
            <a:r>
              <a:rPr lang="ru-RU" sz="2400" dirty="0"/>
              <a:t>между отдельными дисциплинами, реализуемые в процессе </a:t>
            </a:r>
            <a:r>
              <a:rPr lang="ru-RU" sz="2400" dirty="0" smtClean="0"/>
              <a:t>работы</a:t>
            </a:r>
            <a:r>
              <a:rPr lang="ru-RU" sz="2400" dirty="0"/>
              <a:t>, обеспечивающие восприятие студентами учебного материала и позволяющие создать у них комплексное, целостное представление о предметах и явлениях.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0" y="97507"/>
            <a:ext cx="829128" cy="664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785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63624" y="1692589"/>
            <a:ext cx="9409176" cy="3236027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Применение ситуационных </a:t>
            </a:r>
            <a:r>
              <a:rPr lang="ru-RU" sz="2400" dirty="0"/>
              <a:t>клинико-анатомических задач, </a:t>
            </a:r>
            <a:r>
              <a:rPr lang="ru-RU" sz="2400" dirty="0" smtClean="0"/>
              <a:t>деловых </a:t>
            </a:r>
            <a:r>
              <a:rPr lang="ru-RU" sz="2400" dirty="0"/>
              <a:t>и </a:t>
            </a:r>
            <a:r>
              <a:rPr lang="ru-RU" sz="2400" dirty="0" smtClean="0"/>
              <a:t>ролевых игр, занятий-конкурсов </a:t>
            </a:r>
            <a:r>
              <a:rPr lang="ru-RU" sz="2400" dirty="0"/>
              <a:t>при изучении разделов: </a:t>
            </a:r>
            <a:endParaRPr lang="ru-RU" sz="2400" dirty="0" smtClean="0"/>
          </a:p>
          <a:p>
            <a:pPr algn="l"/>
            <a:r>
              <a:rPr lang="ru-RU" sz="2000" dirty="0" smtClean="0"/>
              <a:t>1.«Анатомо-физиологические </a:t>
            </a:r>
            <a:r>
              <a:rPr lang="ru-RU" sz="2000" dirty="0"/>
              <a:t>аспекты саморегуляции функций организма</a:t>
            </a:r>
            <a:r>
              <a:rPr lang="ru-RU" sz="2000" dirty="0" smtClean="0"/>
              <a:t>»</a:t>
            </a:r>
          </a:p>
          <a:p>
            <a:pPr algn="l"/>
            <a:r>
              <a:rPr lang="ru-RU" sz="2000" dirty="0" smtClean="0"/>
              <a:t>2.«Процесс </a:t>
            </a:r>
            <a:r>
              <a:rPr lang="ru-RU" sz="2000" dirty="0"/>
              <a:t>кровообращения</a:t>
            </a:r>
            <a:r>
              <a:rPr lang="ru-RU" sz="2000" dirty="0" smtClean="0"/>
              <a:t>» </a:t>
            </a:r>
          </a:p>
          <a:p>
            <a:pPr algn="l"/>
            <a:r>
              <a:rPr lang="ru-RU" sz="2000" dirty="0" smtClean="0"/>
              <a:t>3.«Процесс </a:t>
            </a:r>
            <a:r>
              <a:rPr lang="ru-RU" sz="2000" dirty="0"/>
              <a:t>пищеварения</a:t>
            </a:r>
            <a:r>
              <a:rPr lang="ru-RU" sz="2000" dirty="0" smtClean="0"/>
              <a:t>» </a:t>
            </a:r>
          </a:p>
          <a:p>
            <a:pPr algn="l"/>
            <a:r>
              <a:rPr lang="ru-RU" sz="2000" dirty="0" smtClean="0"/>
              <a:t>4.«Процесс </a:t>
            </a:r>
            <a:r>
              <a:rPr lang="ru-RU" sz="2000" dirty="0"/>
              <a:t>выделения</a:t>
            </a:r>
            <a:r>
              <a:rPr lang="ru-RU" sz="2000" dirty="0" smtClean="0"/>
              <a:t>»</a:t>
            </a:r>
            <a:endParaRPr lang="ru-RU" sz="20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0" y="21278"/>
            <a:ext cx="829128" cy="664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1176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1450273"/>
            <a:ext cx="9267444" cy="3853247"/>
          </a:xfrm>
        </p:spPr>
        <p:txBody>
          <a:bodyPr>
            <a:noAutofit/>
          </a:bodyPr>
          <a:lstStyle/>
          <a:p>
            <a:pPr algn="just"/>
            <a:r>
              <a:rPr lang="ru-RU" sz="2400" dirty="0" smtClean="0"/>
              <a:t>	Деловая </a:t>
            </a:r>
            <a:r>
              <a:rPr lang="ru-RU" sz="2400" dirty="0"/>
              <a:t>игра предусматривает имитации разных ситуаций, проигрывание которых позволяет будущим специалистам путем активного взаимодействия самим принимать решения, приобретать конкретные профессиональные умения и навыки, помогающие решению проблем профессионального самоопределения. Поэтому при подготовке к игре совершенствуются познавательные умения анализировать, сопоставлять, делать выводы, умения самостоятельно работать с дополнительной литературой.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48964" y="21278"/>
            <a:ext cx="829128" cy="664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2486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op">
  <a:themeElements>
    <a:clrScheme name="Синий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TM10001105[[fn=Уголки]]</Template>
  <TotalTime>56</TotalTime>
  <Words>140</Words>
  <Application>Microsoft Office PowerPoint</Application>
  <PresentationFormat>Широкоэкранный</PresentationFormat>
  <Paragraphs>32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6" baseType="lpstr">
      <vt:lpstr>Franklin Gothic Book</vt:lpstr>
      <vt:lpstr>Crop</vt:lpstr>
      <vt:lpstr>Занятие-конкурс как средство диагностики и оценки результатов умения проецировать знания на профессиональную деятельность на примере дисциплины «Анатомия и физиология человека»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Gabeev</dc:creator>
  <cp:lastModifiedBy>Gabeev</cp:lastModifiedBy>
  <cp:revision>7</cp:revision>
  <dcterms:created xsi:type="dcterms:W3CDTF">2023-01-15T14:42:45Z</dcterms:created>
  <dcterms:modified xsi:type="dcterms:W3CDTF">2023-01-15T15:39:26Z</dcterms:modified>
</cp:coreProperties>
</file>