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68" r:id="rId13"/>
    <p:sldId id="266" r:id="rId14"/>
    <p:sldId id="270" r:id="rId15"/>
    <p:sldId id="271" r:id="rId16"/>
    <p:sldId id="272" r:id="rId17"/>
    <p:sldId id="281" r:id="rId18"/>
    <p:sldId id="25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4B03-E5DF-46E4-B3FC-5553E6415FE9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36B2-8481-4ACB-B3E7-362668A7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4B03-E5DF-46E4-B3FC-5553E6415FE9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36B2-8481-4ACB-B3E7-362668A7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3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4B03-E5DF-46E4-B3FC-5553E6415FE9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36B2-8481-4ACB-B3E7-362668A7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2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4B03-E5DF-46E4-B3FC-5553E6415FE9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36B2-8481-4ACB-B3E7-362668A7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0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4B03-E5DF-46E4-B3FC-5553E6415FE9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36B2-8481-4ACB-B3E7-362668A7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5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4B03-E5DF-46E4-B3FC-5553E6415FE9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36B2-8481-4ACB-B3E7-362668A7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6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4B03-E5DF-46E4-B3FC-5553E6415FE9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36B2-8481-4ACB-B3E7-362668A7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3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4B03-E5DF-46E4-B3FC-5553E6415FE9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36B2-8481-4ACB-B3E7-362668A7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3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4B03-E5DF-46E4-B3FC-5553E6415FE9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36B2-8481-4ACB-B3E7-362668A7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9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4B03-E5DF-46E4-B3FC-5553E6415FE9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36B2-8481-4ACB-B3E7-362668A7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8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4B03-E5DF-46E4-B3FC-5553E6415FE9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36B2-8481-4ACB-B3E7-362668A7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7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4B03-E5DF-46E4-B3FC-5553E6415FE9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A36B2-8481-4ACB-B3E7-362668A7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5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ертоп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27" y="114251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891" y="1122363"/>
            <a:ext cx="12118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ГОСУДАРСТВЕННОЕ БЮДЖЕТНОЕ П</a:t>
            </a:r>
            <a:r>
              <a:rPr lang="ru-RU" b="1" cap="all" dirty="0">
                <a:solidFill>
                  <a:srgbClr val="C00000"/>
                </a:solidFill>
              </a:rPr>
              <a:t>рофессиональное</a:t>
            </a:r>
            <a:r>
              <a:rPr lang="ru-RU" b="1" dirty="0">
                <a:solidFill>
                  <a:srgbClr val="C00000"/>
                </a:solidFill>
              </a:rPr>
              <a:t> ОБРАЗОВАТЕЛЬНОЕ УЧРЕЖДЕНИЕ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«СЕВЕРО- ОСЕТИНСКИЙ   МЕДИЦИНСКИЙ КОЛЛЕДЖ»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МИНИСТЕРСТВА ЗДРАВООХРАНЕНИЯ РСО-АЛАНИЯ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35563" y="23226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Доклад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на методический совет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на тему: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9338" y="3309500"/>
            <a:ext cx="10233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Роль преподавателя основ сестринского дела в формировании общих компетенций выпускников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56558" y="4538416"/>
            <a:ext cx="5349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8660" marR="667385" algn="ctr">
              <a:spcBef>
                <a:spcPts val="405"/>
              </a:spcBef>
              <a:spcAft>
                <a:spcPts val="0"/>
              </a:spcAft>
            </a:pPr>
            <a:r>
              <a:rPr lang="ru-RU" sz="2800" dirty="0">
                <a:solidFill>
                  <a:srgbClr val="001F5F"/>
                </a:solidFill>
                <a:latin typeface="Microsoft Sans Serif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Докладчик: преподаватель, </a:t>
            </a:r>
            <a:r>
              <a:rPr lang="ru-RU" sz="2800" dirty="0" err="1">
                <a:solidFill>
                  <a:srgbClr val="001F5F"/>
                </a:solidFill>
                <a:latin typeface="Microsoft Sans Serif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Тагзиева</a:t>
            </a:r>
            <a:r>
              <a:rPr lang="ru-RU" sz="2800" dirty="0">
                <a:solidFill>
                  <a:srgbClr val="001F5F"/>
                </a:solidFill>
                <a:latin typeface="Microsoft Sans Serif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Т.Ф.</a:t>
            </a:r>
            <a:endParaRPr lang="ru-RU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07370" y="6015243"/>
            <a:ext cx="1949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Владикавказ 2023</a:t>
            </a:r>
          </a:p>
        </p:txBody>
      </p:sp>
    </p:spTree>
    <p:extLst>
      <p:ext uri="{BB962C8B-B14F-4D97-AF65-F5344CB8AC3E}">
        <p14:creationId xmlns:p14="http://schemas.microsoft.com/office/powerpoint/2010/main" val="378100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06764" y="2137214"/>
            <a:ext cx="9809018" cy="4720786"/>
            <a:chOff x="314" y="169"/>
            <a:chExt cx="13772" cy="6556"/>
          </a:xfrm>
        </p:grpSpPr>
        <p:sp>
          <p:nvSpPr>
            <p:cNvPr id="3" name="Line 12"/>
            <p:cNvSpPr>
              <a:spLocks noChangeShapeType="1"/>
            </p:cNvSpPr>
            <p:nvPr/>
          </p:nvSpPr>
          <p:spPr bwMode="auto">
            <a:xfrm>
              <a:off x="960" y="6087"/>
              <a:ext cx="2753" cy="0"/>
            </a:xfrm>
            <a:prstGeom prst="line">
              <a:avLst/>
            </a:prstGeom>
            <a:noFill/>
            <a:ln w="31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3712" y="2606"/>
              <a:ext cx="7650" cy="4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3712" y="2606"/>
              <a:ext cx="7650" cy="411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9"/>
            <p:cNvSpPr>
              <a:spLocks/>
            </p:cNvSpPr>
            <p:nvPr/>
          </p:nvSpPr>
          <p:spPr bwMode="auto">
            <a:xfrm>
              <a:off x="3825" y="2194"/>
              <a:ext cx="8378" cy="1770"/>
            </a:xfrm>
            <a:custGeom>
              <a:avLst/>
              <a:gdLst>
                <a:gd name="T0" fmla="+- 0 10855 3825"/>
                <a:gd name="T1" fmla="*/ T0 w 8378"/>
                <a:gd name="T2" fmla="+- 0 2329 2194"/>
                <a:gd name="T3" fmla="*/ 2329 h 1770"/>
                <a:gd name="T4" fmla="+- 0 10765 3825"/>
                <a:gd name="T5" fmla="*/ T4 w 8378"/>
                <a:gd name="T6" fmla="+- 0 2284 2194"/>
                <a:gd name="T7" fmla="*/ 2284 h 1770"/>
                <a:gd name="T8" fmla="+- 0 10585 3825"/>
                <a:gd name="T9" fmla="*/ T8 w 8378"/>
                <a:gd name="T10" fmla="+- 0 2194 2194"/>
                <a:gd name="T11" fmla="*/ 2194 h 1770"/>
                <a:gd name="T12" fmla="+- 0 10585 3825"/>
                <a:gd name="T13" fmla="*/ T12 w 8378"/>
                <a:gd name="T14" fmla="+- 0 2284 2194"/>
                <a:gd name="T15" fmla="*/ 2284 h 1770"/>
                <a:gd name="T16" fmla="+- 0 3825 3825"/>
                <a:gd name="T17" fmla="*/ T16 w 8378"/>
                <a:gd name="T18" fmla="+- 0 2284 2194"/>
                <a:gd name="T19" fmla="*/ 2284 h 1770"/>
                <a:gd name="T20" fmla="+- 0 3825 3825"/>
                <a:gd name="T21" fmla="*/ T20 w 8378"/>
                <a:gd name="T22" fmla="+- 0 2374 2194"/>
                <a:gd name="T23" fmla="*/ 2374 h 1770"/>
                <a:gd name="T24" fmla="+- 0 10585 3825"/>
                <a:gd name="T25" fmla="*/ T24 w 8378"/>
                <a:gd name="T26" fmla="+- 0 2374 2194"/>
                <a:gd name="T27" fmla="*/ 2374 h 1770"/>
                <a:gd name="T28" fmla="+- 0 10585 3825"/>
                <a:gd name="T29" fmla="*/ T28 w 8378"/>
                <a:gd name="T30" fmla="+- 0 2464 2194"/>
                <a:gd name="T31" fmla="*/ 2464 h 1770"/>
                <a:gd name="T32" fmla="+- 0 10765 3825"/>
                <a:gd name="T33" fmla="*/ T32 w 8378"/>
                <a:gd name="T34" fmla="+- 0 2374 2194"/>
                <a:gd name="T35" fmla="*/ 2374 h 1770"/>
                <a:gd name="T36" fmla="+- 0 10855 3825"/>
                <a:gd name="T37" fmla="*/ T36 w 8378"/>
                <a:gd name="T38" fmla="+- 0 2329 2194"/>
                <a:gd name="T39" fmla="*/ 2329 h 1770"/>
                <a:gd name="T40" fmla="+- 0 12202 3825"/>
                <a:gd name="T41" fmla="*/ T40 w 8378"/>
                <a:gd name="T42" fmla="+- 0 3889 2194"/>
                <a:gd name="T43" fmla="*/ 3889 h 1770"/>
                <a:gd name="T44" fmla="+- 0 4395 3825"/>
                <a:gd name="T45" fmla="*/ T44 w 8378"/>
                <a:gd name="T46" fmla="+- 0 3889 2194"/>
                <a:gd name="T47" fmla="*/ 3889 h 1770"/>
                <a:gd name="T48" fmla="+- 0 4395 3825"/>
                <a:gd name="T49" fmla="*/ T48 w 8378"/>
                <a:gd name="T50" fmla="+- 0 3844 2194"/>
                <a:gd name="T51" fmla="*/ 3844 h 1770"/>
                <a:gd name="T52" fmla="+- 0 4275 3825"/>
                <a:gd name="T53" fmla="*/ T52 w 8378"/>
                <a:gd name="T54" fmla="+- 0 3904 2194"/>
                <a:gd name="T55" fmla="*/ 3904 h 1770"/>
                <a:gd name="T56" fmla="+- 0 4395 3825"/>
                <a:gd name="T57" fmla="*/ T56 w 8378"/>
                <a:gd name="T58" fmla="+- 0 3964 2194"/>
                <a:gd name="T59" fmla="*/ 3964 h 1770"/>
                <a:gd name="T60" fmla="+- 0 4395 3825"/>
                <a:gd name="T61" fmla="*/ T60 w 8378"/>
                <a:gd name="T62" fmla="+- 0 3919 2194"/>
                <a:gd name="T63" fmla="*/ 3919 h 1770"/>
                <a:gd name="T64" fmla="+- 0 12202 3825"/>
                <a:gd name="T65" fmla="*/ T64 w 8378"/>
                <a:gd name="T66" fmla="+- 0 3919 2194"/>
                <a:gd name="T67" fmla="*/ 3919 h 1770"/>
                <a:gd name="T68" fmla="+- 0 12202 3825"/>
                <a:gd name="T69" fmla="*/ T68 w 8378"/>
                <a:gd name="T70" fmla="+- 0 3889 2194"/>
                <a:gd name="T71" fmla="*/ 3889 h 17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8378" h="1770">
                  <a:moveTo>
                    <a:pt x="7030" y="135"/>
                  </a:moveTo>
                  <a:lnTo>
                    <a:pt x="6940" y="90"/>
                  </a:lnTo>
                  <a:lnTo>
                    <a:pt x="6760" y="0"/>
                  </a:lnTo>
                  <a:lnTo>
                    <a:pt x="6760" y="90"/>
                  </a:lnTo>
                  <a:lnTo>
                    <a:pt x="0" y="90"/>
                  </a:lnTo>
                  <a:lnTo>
                    <a:pt x="0" y="180"/>
                  </a:lnTo>
                  <a:lnTo>
                    <a:pt x="6760" y="180"/>
                  </a:lnTo>
                  <a:lnTo>
                    <a:pt x="6760" y="270"/>
                  </a:lnTo>
                  <a:lnTo>
                    <a:pt x="6940" y="180"/>
                  </a:lnTo>
                  <a:lnTo>
                    <a:pt x="7030" y="135"/>
                  </a:lnTo>
                  <a:close/>
                  <a:moveTo>
                    <a:pt x="8377" y="1695"/>
                  </a:moveTo>
                  <a:lnTo>
                    <a:pt x="570" y="1695"/>
                  </a:lnTo>
                  <a:lnTo>
                    <a:pt x="570" y="1650"/>
                  </a:lnTo>
                  <a:lnTo>
                    <a:pt x="450" y="1710"/>
                  </a:lnTo>
                  <a:lnTo>
                    <a:pt x="570" y="1770"/>
                  </a:lnTo>
                  <a:lnTo>
                    <a:pt x="570" y="1725"/>
                  </a:lnTo>
                  <a:lnTo>
                    <a:pt x="8377" y="1725"/>
                  </a:lnTo>
                  <a:lnTo>
                    <a:pt x="8377" y="1695"/>
                  </a:lnTo>
                  <a:close/>
                </a:path>
              </a:pathLst>
            </a:custGeom>
            <a:solidFill>
              <a:srgbClr val="272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725" y="2441"/>
              <a:ext cx="5783" cy="1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725" y="2441"/>
              <a:ext cx="5783" cy="113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" y="168"/>
              <a:ext cx="3984" cy="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0" y="394"/>
              <a:ext cx="3646" cy="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477330" y="3820626"/>
            <a:ext cx="31734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7277C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Объем передаваемой информации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4230958" y="4709308"/>
            <a:ext cx="40671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Результат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образования –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знания - умения - навыки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56080" y="-943608"/>
            <a:ext cx="11435920" cy="298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" tIns="634800" rIns="165048" bIns="45720" numCol="1" anchor="ctr" anchorCtr="0" compatLnSpc="1">
            <a:prstTxWarp prst="textNoShape">
              <a:avLst/>
            </a:prstTxWarp>
            <a:spAutoFit/>
          </a:bodyPr>
          <a:lstStyle>
            <a:lvl1pPr indent="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3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Информационный (традиционный тип обучения), центрированный на предмете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0" marR="0" lvl="0" indent="303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3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27277C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Преподаватель - передатчик информации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0" marR="0" lvl="0" indent="303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/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27277C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Студент-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27277C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восприниматель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27277C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информации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867266" y="33088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867266" y="35120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701963" y="-21810"/>
            <a:ext cx="10898910" cy="277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" tIns="634800" rIns="165048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Деятельностный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(современный) тип обучения,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центрированный на студенте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27277C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Преподаватель-                                                                                                                                     Студент-партнер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27277C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Наставник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93964" y="2061637"/>
            <a:ext cx="11597032" cy="4218630"/>
            <a:chOff x="540" y="2596"/>
            <a:chExt cx="13860" cy="6644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9" y="2596"/>
              <a:ext cx="4791" cy="6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062" y="5627"/>
              <a:ext cx="4613" cy="3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5062" y="5627"/>
              <a:ext cx="4613" cy="361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" y="3240"/>
              <a:ext cx="4095" cy="5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utoShape 2"/>
            <p:cNvSpPr>
              <a:spLocks/>
            </p:cNvSpPr>
            <p:nvPr/>
          </p:nvSpPr>
          <p:spPr bwMode="auto">
            <a:xfrm>
              <a:off x="4387" y="5152"/>
              <a:ext cx="5401" cy="272"/>
            </a:xfrm>
            <a:custGeom>
              <a:avLst/>
              <a:gdLst>
                <a:gd name="T0" fmla="+- 0 9530 4387"/>
                <a:gd name="T1" fmla="*/ T0 w 5401"/>
                <a:gd name="T2" fmla="+- 0 5161 5153"/>
                <a:gd name="T3" fmla="*/ 5161 h 272"/>
                <a:gd name="T4" fmla="+- 0 9519 4387"/>
                <a:gd name="T5" fmla="*/ T4 w 5401"/>
                <a:gd name="T6" fmla="+- 0 5192 5153"/>
                <a:gd name="T7" fmla="*/ 5192 h 272"/>
                <a:gd name="T8" fmla="+- 0 9617 4387"/>
                <a:gd name="T9" fmla="*/ T8 w 5401"/>
                <a:gd name="T10" fmla="+- 0 5260 5153"/>
                <a:gd name="T11" fmla="*/ 5260 h 272"/>
                <a:gd name="T12" fmla="+- 0 9749 4387"/>
                <a:gd name="T13" fmla="*/ T12 w 5401"/>
                <a:gd name="T14" fmla="+- 0 5269 5153"/>
                <a:gd name="T15" fmla="*/ 5269 h 272"/>
                <a:gd name="T16" fmla="+- 0 9756 4387"/>
                <a:gd name="T17" fmla="*/ T16 w 5401"/>
                <a:gd name="T18" fmla="+- 0 5302 5153"/>
                <a:gd name="T19" fmla="*/ 5302 h 272"/>
                <a:gd name="T20" fmla="+- 0 9728 4387"/>
                <a:gd name="T21" fmla="*/ T20 w 5401"/>
                <a:gd name="T22" fmla="+- 0 5320 5153"/>
                <a:gd name="T23" fmla="*/ 5320 h 272"/>
                <a:gd name="T24" fmla="+- 0 9524 4387"/>
                <a:gd name="T25" fmla="*/ T24 w 5401"/>
                <a:gd name="T26" fmla="+- 0 5377 5153"/>
                <a:gd name="T27" fmla="*/ 5377 h 272"/>
                <a:gd name="T28" fmla="+- 0 9522 4387"/>
                <a:gd name="T29" fmla="*/ T28 w 5401"/>
                <a:gd name="T30" fmla="+- 0 5410 5153"/>
                <a:gd name="T31" fmla="*/ 5410 h 272"/>
                <a:gd name="T32" fmla="+- 0 9552 4387"/>
                <a:gd name="T33" fmla="*/ T32 w 5401"/>
                <a:gd name="T34" fmla="+- 0 5425 5153"/>
                <a:gd name="T35" fmla="*/ 5425 h 272"/>
                <a:gd name="T36" fmla="+- 0 9728 4387"/>
                <a:gd name="T37" fmla="*/ T36 w 5401"/>
                <a:gd name="T38" fmla="+- 0 5320 5153"/>
                <a:gd name="T39" fmla="*/ 5320 h 272"/>
                <a:gd name="T40" fmla="+- 0 9563 4387"/>
                <a:gd name="T41" fmla="*/ T40 w 5401"/>
                <a:gd name="T42" fmla="+- 0 5159 5153"/>
                <a:gd name="T43" fmla="*/ 5159 h 272"/>
                <a:gd name="T44" fmla="+- 0 4612 4387"/>
                <a:gd name="T45" fmla="*/ T44 w 5401"/>
                <a:gd name="T46" fmla="+- 0 5157 5153"/>
                <a:gd name="T47" fmla="*/ 5157 h 272"/>
                <a:gd name="T48" fmla="+- 0 4623 4387"/>
                <a:gd name="T49" fmla="*/ T48 w 5401"/>
                <a:gd name="T50" fmla="+- 0 5422 5153"/>
                <a:gd name="T51" fmla="*/ 5422 h 272"/>
                <a:gd name="T52" fmla="+- 0 4653 4387"/>
                <a:gd name="T53" fmla="*/ T52 w 5401"/>
                <a:gd name="T54" fmla="+- 0 5408 5153"/>
                <a:gd name="T55" fmla="*/ 5408 h 272"/>
                <a:gd name="T56" fmla="+- 0 4651 4387"/>
                <a:gd name="T57" fmla="*/ T56 w 5401"/>
                <a:gd name="T58" fmla="+- 0 5375 5153"/>
                <a:gd name="T59" fmla="*/ 5375 h 272"/>
                <a:gd name="T60" fmla="+- 0 4447 4387"/>
                <a:gd name="T61" fmla="*/ T60 w 5401"/>
                <a:gd name="T62" fmla="+- 0 5318 5153"/>
                <a:gd name="T63" fmla="*/ 5318 h 272"/>
                <a:gd name="T64" fmla="+- 0 4419 4387"/>
                <a:gd name="T65" fmla="*/ T64 w 5401"/>
                <a:gd name="T66" fmla="+- 0 5299 5153"/>
                <a:gd name="T67" fmla="*/ 5299 h 272"/>
                <a:gd name="T68" fmla="+- 0 4426 4387"/>
                <a:gd name="T69" fmla="*/ T68 w 5401"/>
                <a:gd name="T70" fmla="+- 0 5266 5153"/>
                <a:gd name="T71" fmla="*/ 5266 h 272"/>
                <a:gd name="T72" fmla="+- 0 4558 4387"/>
                <a:gd name="T73" fmla="*/ T72 w 5401"/>
                <a:gd name="T74" fmla="+- 0 5258 5153"/>
                <a:gd name="T75" fmla="*/ 5258 h 272"/>
                <a:gd name="T76" fmla="+- 0 4656 4387"/>
                <a:gd name="T77" fmla="*/ T76 w 5401"/>
                <a:gd name="T78" fmla="+- 0 5190 5153"/>
                <a:gd name="T79" fmla="*/ 5190 h 272"/>
                <a:gd name="T80" fmla="+- 0 4645 4387"/>
                <a:gd name="T81" fmla="*/ T80 w 5401"/>
                <a:gd name="T82" fmla="+- 0 5159 5153"/>
                <a:gd name="T83" fmla="*/ 5159 h 272"/>
                <a:gd name="T84" fmla="+- 0 9669 4387"/>
                <a:gd name="T85" fmla="*/ T84 w 5401"/>
                <a:gd name="T86" fmla="+- 0 5290 5153"/>
                <a:gd name="T87" fmla="*/ 5290 h 272"/>
                <a:gd name="T88" fmla="+- 0 9740 4387"/>
                <a:gd name="T89" fmla="*/ T88 w 5401"/>
                <a:gd name="T90" fmla="+- 0 5318 5153"/>
                <a:gd name="T91" fmla="*/ 5318 h 272"/>
                <a:gd name="T92" fmla="+- 0 9669 4387"/>
                <a:gd name="T93" fmla="*/ T92 w 5401"/>
                <a:gd name="T94" fmla="+- 0 5290 5153"/>
                <a:gd name="T95" fmla="*/ 5290 h 272"/>
                <a:gd name="T96" fmla="+- 0 4506 4387"/>
                <a:gd name="T97" fmla="*/ T96 w 5401"/>
                <a:gd name="T98" fmla="+- 0 5288 5153"/>
                <a:gd name="T99" fmla="*/ 5288 h 272"/>
                <a:gd name="T100" fmla="+- 0 9669 4387"/>
                <a:gd name="T101" fmla="*/ T100 w 5401"/>
                <a:gd name="T102" fmla="+- 0 5290 5153"/>
                <a:gd name="T103" fmla="*/ 5290 h 272"/>
                <a:gd name="T104" fmla="+- 0 4447 4387"/>
                <a:gd name="T105" fmla="*/ T104 w 5401"/>
                <a:gd name="T106" fmla="+- 0 5258 5153"/>
                <a:gd name="T107" fmla="*/ 5258 h 272"/>
                <a:gd name="T108" fmla="+- 0 4419 4387"/>
                <a:gd name="T109" fmla="*/ T108 w 5401"/>
                <a:gd name="T110" fmla="+- 0 5276 5153"/>
                <a:gd name="T111" fmla="*/ 5276 h 272"/>
                <a:gd name="T112" fmla="+- 0 4426 4387"/>
                <a:gd name="T113" fmla="*/ T112 w 5401"/>
                <a:gd name="T114" fmla="+- 0 5309 5153"/>
                <a:gd name="T115" fmla="*/ 5309 h 272"/>
                <a:gd name="T116" fmla="+- 0 4558 4387"/>
                <a:gd name="T117" fmla="*/ T116 w 5401"/>
                <a:gd name="T118" fmla="+- 0 5318 5153"/>
                <a:gd name="T119" fmla="*/ 5318 h 272"/>
                <a:gd name="T120" fmla="+- 0 4462 4387"/>
                <a:gd name="T121" fmla="*/ T120 w 5401"/>
                <a:gd name="T122" fmla="+- 0 5262 5153"/>
                <a:gd name="T123" fmla="*/ 5262 h 272"/>
                <a:gd name="T124" fmla="+- 0 4447 4387"/>
                <a:gd name="T125" fmla="*/ T124 w 5401"/>
                <a:gd name="T126" fmla="+- 0 5258 5153"/>
                <a:gd name="T127" fmla="*/ 5258 h 272"/>
                <a:gd name="T128" fmla="+- 0 9713 4387"/>
                <a:gd name="T129" fmla="*/ T128 w 5401"/>
                <a:gd name="T130" fmla="+- 0 5316 5153"/>
                <a:gd name="T131" fmla="*/ 5316 h 272"/>
                <a:gd name="T132" fmla="+- 0 9713 4387"/>
                <a:gd name="T133" fmla="*/ T132 w 5401"/>
                <a:gd name="T134" fmla="+- 0 5264 5153"/>
                <a:gd name="T135" fmla="*/ 5264 h 272"/>
                <a:gd name="T136" fmla="+- 0 9749 4387"/>
                <a:gd name="T137" fmla="*/ T136 w 5401"/>
                <a:gd name="T138" fmla="+- 0 5311 5153"/>
                <a:gd name="T139" fmla="*/ 5311 h 272"/>
                <a:gd name="T140" fmla="+- 0 9756 4387"/>
                <a:gd name="T141" fmla="*/ T140 w 5401"/>
                <a:gd name="T142" fmla="+- 0 5278 5153"/>
                <a:gd name="T143" fmla="*/ 5278 h 272"/>
                <a:gd name="T144" fmla="+- 0 4462 4387"/>
                <a:gd name="T145" fmla="*/ T144 w 5401"/>
                <a:gd name="T146" fmla="+- 0 5262 5153"/>
                <a:gd name="T147" fmla="*/ 5262 h 272"/>
                <a:gd name="T148" fmla="+- 0 4462 4387"/>
                <a:gd name="T149" fmla="*/ T148 w 5401"/>
                <a:gd name="T150" fmla="+- 0 5262 5153"/>
                <a:gd name="T151" fmla="*/ 5262 h 272"/>
                <a:gd name="T152" fmla="+- 0 4551 4387"/>
                <a:gd name="T153" fmla="*/ T152 w 5401"/>
                <a:gd name="T154" fmla="+- 0 5313 5153"/>
                <a:gd name="T155" fmla="*/ 5313 h 272"/>
                <a:gd name="T156" fmla="+- 0 9669 4387"/>
                <a:gd name="T157" fmla="*/ T156 w 5401"/>
                <a:gd name="T158" fmla="+- 0 5290 5153"/>
                <a:gd name="T159" fmla="*/ 5290 h 272"/>
                <a:gd name="T160" fmla="+- 0 9740 4387"/>
                <a:gd name="T161" fmla="*/ T160 w 5401"/>
                <a:gd name="T162" fmla="+- 0 5262 5153"/>
                <a:gd name="T163" fmla="*/ 5262 h 272"/>
                <a:gd name="T164" fmla="+- 0 4551 4387"/>
                <a:gd name="T165" fmla="*/ T164 w 5401"/>
                <a:gd name="T166" fmla="+- 0 5262 5153"/>
                <a:gd name="T167" fmla="*/ 5262 h 272"/>
                <a:gd name="T168" fmla="+- 0 4551 4387"/>
                <a:gd name="T169" fmla="*/ T168 w 5401"/>
                <a:gd name="T170" fmla="+- 0 5262 5153"/>
                <a:gd name="T171" fmla="*/ 5262 h 272"/>
                <a:gd name="T172" fmla="+- 0 4558 4387"/>
                <a:gd name="T173" fmla="*/ T172 w 5401"/>
                <a:gd name="T174" fmla="+- 0 5258 5153"/>
                <a:gd name="T175" fmla="*/ 5258 h 2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5401" h="272">
                  <a:moveTo>
                    <a:pt x="5165" y="2"/>
                  </a:moveTo>
                  <a:lnTo>
                    <a:pt x="5154" y="3"/>
                  </a:lnTo>
                  <a:lnTo>
                    <a:pt x="5143" y="8"/>
                  </a:lnTo>
                  <a:lnTo>
                    <a:pt x="5135" y="17"/>
                  </a:lnTo>
                  <a:lnTo>
                    <a:pt x="5131" y="28"/>
                  </a:lnTo>
                  <a:lnTo>
                    <a:pt x="5132" y="39"/>
                  </a:lnTo>
                  <a:lnTo>
                    <a:pt x="5137" y="50"/>
                  </a:lnTo>
                  <a:lnTo>
                    <a:pt x="5146" y="58"/>
                  </a:lnTo>
                  <a:lnTo>
                    <a:pt x="5230" y="107"/>
                  </a:lnTo>
                  <a:lnTo>
                    <a:pt x="5341" y="107"/>
                  </a:lnTo>
                  <a:lnTo>
                    <a:pt x="5353" y="109"/>
                  </a:lnTo>
                  <a:lnTo>
                    <a:pt x="5362" y="116"/>
                  </a:lnTo>
                  <a:lnTo>
                    <a:pt x="5369" y="125"/>
                  </a:lnTo>
                  <a:lnTo>
                    <a:pt x="5371" y="137"/>
                  </a:lnTo>
                  <a:lnTo>
                    <a:pt x="5369" y="149"/>
                  </a:lnTo>
                  <a:lnTo>
                    <a:pt x="5362" y="158"/>
                  </a:lnTo>
                  <a:lnTo>
                    <a:pt x="5353" y="165"/>
                  </a:lnTo>
                  <a:lnTo>
                    <a:pt x="5341" y="167"/>
                  </a:lnTo>
                  <a:lnTo>
                    <a:pt x="5230" y="167"/>
                  </a:lnTo>
                  <a:lnTo>
                    <a:pt x="5146" y="216"/>
                  </a:lnTo>
                  <a:lnTo>
                    <a:pt x="5137" y="224"/>
                  </a:lnTo>
                  <a:lnTo>
                    <a:pt x="5132" y="234"/>
                  </a:lnTo>
                  <a:lnTo>
                    <a:pt x="5131" y="246"/>
                  </a:lnTo>
                  <a:lnTo>
                    <a:pt x="5135" y="257"/>
                  </a:lnTo>
                  <a:lnTo>
                    <a:pt x="5143" y="266"/>
                  </a:lnTo>
                  <a:lnTo>
                    <a:pt x="5153" y="271"/>
                  </a:lnTo>
                  <a:lnTo>
                    <a:pt x="5165" y="272"/>
                  </a:lnTo>
                  <a:lnTo>
                    <a:pt x="5176" y="268"/>
                  </a:lnTo>
                  <a:lnTo>
                    <a:pt x="5349" y="167"/>
                  </a:lnTo>
                  <a:lnTo>
                    <a:pt x="5341" y="167"/>
                  </a:lnTo>
                  <a:lnTo>
                    <a:pt x="5349" y="167"/>
                  </a:lnTo>
                  <a:lnTo>
                    <a:pt x="5401" y="137"/>
                  </a:lnTo>
                  <a:lnTo>
                    <a:pt x="5176" y="6"/>
                  </a:lnTo>
                  <a:lnTo>
                    <a:pt x="5165" y="2"/>
                  </a:lnTo>
                  <a:close/>
                  <a:moveTo>
                    <a:pt x="236" y="0"/>
                  </a:moveTo>
                  <a:lnTo>
                    <a:pt x="225" y="4"/>
                  </a:lnTo>
                  <a:lnTo>
                    <a:pt x="0" y="134"/>
                  </a:lnTo>
                  <a:lnTo>
                    <a:pt x="225" y="266"/>
                  </a:lnTo>
                  <a:lnTo>
                    <a:pt x="236" y="269"/>
                  </a:lnTo>
                  <a:lnTo>
                    <a:pt x="247" y="269"/>
                  </a:lnTo>
                  <a:lnTo>
                    <a:pt x="258" y="264"/>
                  </a:lnTo>
                  <a:lnTo>
                    <a:pt x="266" y="255"/>
                  </a:lnTo>
                  <a:lnTo>
                    <a:pt x="270" y="243"/>
                  </a:lnTo>
                  <a:lnTo>
                    <a:pt x="269" y="232"/>
                  </a:lnTo>
                  <a:lnTo>
                    <a:pt x="264" y="222"/>
                  </a:lnTo>
                  <a:lnTo>
                    <a:pt x="255" y="214"/>
                  </a:lnTo>
                  <a:lnTo>
                    <a:pt x="171" y="165"/>
                  </a:lnTo>
                  <a:lnTo>
                    <a:pt x="60" y="165"/>
                  </a:lnTo>
                  <a:lnTo>
                    <a:pt x="48" y="162"/>
                  </a:lnTo>
                  <a:lnTo>
                    <a:pt x="39" y="156"/>
                  </a:lnTo>
                  <a:lnTo>
                    <a:pt x="32" y="146"/>
                  </a:lnTo>
                  <a:lnTo>
                    <a:pt x="30" y="135"/>
                  </a:lnTo>
                  <a:lnTo>
                    <a:pt x="32" y="123"/>
                  </a:lnTo>
                  <a:lnTo>
                    <a:pt x="39" y="113"/>
                  </a:lnTo>
                  <a:lnTo>
                    <a:pt x="48" y="107"/>
                  </a:lnTo>
                  <a:lnTo>
                    <a:pt x="60" y="105"/>
                  </a:lnTo>
                  <a:lnTo>
                    <a:pt x="171" y="105"/>
                  </a:lnTo>
                  <a:lnTo>
                    <a:pt x="255" y="56"/>
                  </a:lnTo>
                  <a:lnTo>
                    <a:pt x="264" y="48"/>
                  </a:lnTo>
                  <a:lnTo>
                    <a:pt x="269" y="37"/>
                  </a:lnTo>
                  <a:lnTo>
                    <a:pt x="270" y="26"/>
                  </a:lnTo>
                  <a:lnTo>
                    <a:pt x="266" y="15"/>
                  </a:lnTo>
                  <a:lnTo>
                    <a:pt x="258" y="6"/>
                  </a:lnTo>
                  <a:lnTo>
                    <a:pt x="248" y="1"/>
                  </a:lnTo>
                  <a:lnTo>
                    <a:pt x="236" y="0"/>
                  </a:lnTo>
                  <a:close/>
                  <a:moveTo>
                    <a:pt x="5282" y="137"/>
                  </a:moveTo>
                  <a:lnTo>
                    <a:pt x="5230" y="167"/>
                  </a:lnTo>
                  <a:lnTo>
                    <a:pt x="5341" y="167"/>
                  </a:lnTo>
                  <a:lnTo>
                    <a:pt x="5353" y="165"/>
                  </a:lnTo>
                  <a:lnTo>
                    <a:pt x="5356" y="163"/>
                  </a:lnTo>
                  <a:lnTo>
                    <a:pt x="5326" y="163"/>
                  </a:lnTo>
                  <a:lnTo>
                    <a:pt x="5282" y="137"/>
                  </a:lnTo>
                  <a:close/>
                  <a:moveTo>
                    <a:pt x="171" y="105"/>
                  </a:moveTo>
                  <a:lnTo>
                    <a:pt x="120" y="134"/>
                  </a:lnTo>
                  <a:lnTo>
                    <a:pt x="119" y="135"/>
                  </a:lnTo>
                  <a:lnTo>
                    <a:pt x="171" y="165"/>
                  </a:lnTo>
                  <a:lnTo>
                    <a:pt x="5230" y="167"/>
                  </a:lnTo>
                  <a:lnTo>
                    <a:pt x="5282" y="137"/>
                  </a:lnTo>
                  <a:lnTo>
                    <a:pt x="5230" y="107"/>
                  </a:lnTo>
                  <a:lnTo>
                    <a:pt x="171" y="105"/>
                  </a:lnTo>
                  <a:close/>
                  <a:moveTo>
                    <a:pt x="60" y="105"/>
                  </a:moveTo>
                  <a:lnTo>
                    <a:pt x="48" y="107"/>
                  </a:lnTo>
                  <a:lnTo>
                    <a:pt x="39" y="113"/>
                  </a:lnTo>
                  <a:lnTo>
                    <a:pt x="32" y="123"/>
                  </a:lnTo>
                  <a:lnTo>
                    <a:pt x="30" y="135"/>
                  </a:lnTo>
                  <a:lnTo>
                    <a:pt x="32" y="146"/>
                  </a:lnTo>
                  <a:lnTo>
                    <a:pt x="39" y="156"/>
                  </a:lnTo>
                  <a:lnTo>
                    <a:pt x="48" y="162"/>
                  </a:lnTo>
                  <a:lnTo>
                    <a:pt x="60" y="165"/>
                  </a:lnTo>
                  <a:lnTo>
                    <a:pt x="171" y="165"/>
                  </a:lnTo>
                  <a:lnTo>
                    <a:pt x="164" y="160"/>
                  </a:lnTo>
                  <a:lnTo>
                    <a:pt x="75" y="160"/>
                  </a:lnTo>
                  <a:lnTo>
                    <a:pt x="75" y="109"/>
                  </a:lnTo>
                  <a:lnTo>
                    <a:pt x="164" y="109"/>
                  </a:lnTo>
                  <a:lnTo>
                    <a:pt x="171" y="105"/>
                  </a:lnTo>
                  <a:lnTo>
                    <a:pt x="60" y="105"/>
                  </a:lnTo>
                  <a:close/>
                  <a:moveTo>
                    <a:pt x="5326" y="111"/>
                  </a:moveTo>
                  <a:lnTo>
                    <a:pt x="5282" y="137"/>
                  </a:lnTo>
                  <a:lnTo>
                    <a:pt x="5326" y="163"/>
                  </a:lnTo>
                  <a:lnTo>
                    <a:pt x="5326" y="111"/>
                  </a:lnTo>
                  <a:close/>
                  <a:moveTo>
                    <a:pt x="5355" y="111"/>
                  </a:moveTo>
                  <a:lnTo>
                    <a:pt x="5326" y="111"/>
                  </a:lnTo>
                  <a:lnTo>
                    <a:pt x="5326" y="163"/>
                  </a:lnTo>
                  <a:lnTo>
                    <a:pt x="5356" y="163"/>
                  </a:lnTo>
                  <a:lnTo>
                    <a:pt x="5362" y="158"/>
                  </a:lnTo>
                  <a:lnTo>
                    <a:pt x="5369" y="149"/>
                  </a:lnTo>
                  <a:lnTo>
                    <a:pt x="5371" y="137"/>
                  </a:lnTo>
                  <a:lnTo>
                    <a:pt x="5369" y="125"/>
                  </a:lnTo>
                  <a:lnTo>
                    <a:pt x="5362" y="116"/>
                  </a:lnTo>
                  <a:lnTo>
                    <a:pt x="5355" y="111"/>
                  </a:lnTo>
                  <a:close/>
                  <a:moveTo>
                    <a:pt x="75" y="109"/>
                  </a:moveTo>
                  <a:lnTo>
                    <a:pt x="75" y="160"/>
                  </a:lnTo>
                  <a:lnTo>
                    <a:pt x="119" y="135"/>
                  </a:lnTo>
                  <a:lnTo>
                    <a:pt x="75" y="109"/>
                  </a:lnTo>
                  <a:close/>
                  <a:moveTo>
                    <a:pt x="119" y="135"/>
                  </a:moveTo>
                  <a:lnTo>
                    <a:pt x="75" y="160"/>
                  </a:lnTo>
                  <a:lnTo>
                    <a:pt x="164" y="160"/>
                  </a:lnTo>
                  <a:lnTo>
                    <a:pt x="119" y="135"/>
                  </a:lnTo>
                  <a:close/>
                  <a:moveTo>
                    <a:pt x="5230" y="107"/>
                  </a:moveTo>
                  <a:lnTo>
                    <a:pt x="5282" y="137"/>
                  </a:lnTo>
                  <a:lnTo>
                    <a:pt x="5326" y="111"/>
                  </a:lnTo>
                  <a:lnTo>
                    <a:pt x="5355" y="111"/>
                  </a:lnTo>
                  <a:lnTo>
                    <a:pt x="5353" y="109"/>
                  </a:lnTo>
                  <a:lnTo>
                    <a:pt x="5341" y="107"/>
                  </a:lnTo>
                  <a:lnTo>
                    <a:pt x="5230" y="107"/>
                  </a:lnTo>
                  <a:close/>
                  <a:moveTo>
                    <a:pt x="164" y="109"/>
                  </a:moveTo>
                  <a:lnTo>
                    <a:pt x="75" y="109"/>
                  </a:lnTo>
                  <a:lnTo>
                    <a:pt x="119" y="135"/>
                  </a:lnTo>
                  <a:lnTo>
                    <a:pt x="164" y="109"/>
                  </a:lnTo>
                  <a:close/>
                  <a:moveTo>
                    <a:pt x="171" y="105"/>
                  </a:moveTo>
                  <a:lnTo>
                    <a:pt x="60" y="105"/>
                  </a:lnTo>
                  <a:lnTo>
                    <a:pt x="171" y="1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524985" y="4065538"/>
            <a:ext cx="429489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27277C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Формы активного обучения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27277C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и взаимодействия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Результат образования –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компетенции/компетентности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1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73943" y="2669419"/>
            <a:ext cx="8312150" cy="3517900"/>
            <a:chOff x="350" y="1114"/>
            <a:chExt cx="13090" cy="5540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>
              <a:off x="960" y="6643"/>
              <a:ext cx="12480" cy="0"/>
            </a:xfrm>
            <a:prstGeom prst="line">
              <a:avLst/>
            </a:prstGeom>
            <a:noFill/>
            <a:ln w="31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" y="1113"/>
              <a:ext cx="8660" cy="5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9450" y="129264"/>
            <a:ext cx="7275934" cy="91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9656" tIns="50784" rIns="16504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ГЛАВНОЙ ЗАДАЧЕЙ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современного образования является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5414" y="13150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- «производство компетентных людей, которые были бы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5579" y="1450074"/>
            <a:ext cx="967284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способны применять свои знания в изменяющихся условиях, </a:t>
            </a: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и …чья основная компетенция заключалась бы в умении включиться </a:t>
            </a: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в постоянное самообучение на протяжении всей своей жизни».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4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48965" y="48744"/>
            <a:ext cx="8308975" cy="1525588"/>
            <a:chOff x="598" y="-2072"/>
            <a:chExt cx="13085" cy="2403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960" y="157"/>
              <a:ext cx="7332" cy="1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960" y="158"/>
              <a:ext cx="12533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" y="-2073"/>
              <a:ext cx="13085" cy="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609600" y="1241425"/>
            <a:ext cx="11129818" cy="5528830"/>
            <a:chOff x="960" y="514"/>
            <a:chExt cx="13119" cy="5444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960" y="5696"/>
              <a:ext cx="12480" cy="0"/>
            </a:xfrm>
            <a:prstGeom prst="line">
              <a:avLst/>
            </a:prstGeom>
            <a:noFill/>
            <a:ln w="31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" y="514"/>
              <a:ext cx="5220" cy="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62990" y="1907239"/>
            <a:ext cx="840422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В РАМКАХ системы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управления качеством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17937" y="3192209"/>
            <a:ext cx="743065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ВОСПИТАТЕЛЬНАЯ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 ВНЕУЧЕБНАЯ РАБОТА СО СТУДЕНТАМИ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ОТНОСИТСЯ К ОСНОВНЫМ ПРОЦЕССАМ,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РЕАЛИЗУЕМЫМ В СОМК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0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29942" y="0"/>
            <a:ext cx="8305801" cy="1524000"/>
            <a:chOff x="600" y="240"/>
            <a:chExt cx="13080" cy="2400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960" y="2467"/>
              <a:ext cx="7332" cy="1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960" y="2468"/>
              <a:ext cx="12533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269" name="Picture 5" descr="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240"/>
              <a:ext cx="13080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1209962" y="1693317"/>
            <a:ext cx="10224655" cy="4549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0820" marR="1415415" indent="-3175" algn="ctr">
              <a:lnSpc>
                <a:spcPct val="98000"/>
              </a:lnSpc>
              <a:spcBef>
                <a:spcPts val="1310"/>
              </a:spcBef>
              <a:spcAft>
                <a:spcPts val="0"/>
              </a:spcAft>
            </a:pPr>
            <a:r>
              <a:rPr lang="ru-RU" sz="3600" dirty="0">
                <a:latin typeface="Verdana" panose="020B0604030504040204" pitchFamily="34" charset="0"/>
                <a:ea typeface="Arial" panose="020B0604020202020204" pitchFamily="34" charset="0"/>
              </a:rPr>
              <a:t>деятельность современного</a:t>
            </a:r>
            <a:r>
              <a:rPr lang="ru-RU" sz="3600" spc="5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3600" dirty="0">
                <a:latin typeface="Verdana" panose="020B0604030504040204" pitchFamily="34" charset="0"/>
                <a:ea typeface="Arial" panose="020B0604020202020204" pitchFamily="34" charset="0"/>
              </a:rPr>
              <a:t>преподавателя должна быть</a:t>
            </a:r>
            <a:r>
              <a:rPr lang="ru-RU" sz="3600" spc="-1110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многогранной </a:t>
            </a:r>
            <a:r>
              <a:rPr lang="ru-RU" sz="3600" dirty="0">
                <a:latin typeface="Verdana" panose="020B0604030504040204" pitchFamily="34" charset="0"/>
                <a:ea typeface="Arial" panose="020B0604020202020204" pitchFamily="34" charset="0"/>
              </a:rPr>
              <a:t>и</a:t>
            </a:r>
            <a:r>
              <a:rPr lang="ru-RU" sz="3600" spc="5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многоаспектной</a:t>
            </a:r>
            <a:r>
              <a:rPr lang="ru-RU" sz="3600" dirty="0">
                <a:latin typeface="Verdana" panose="020B0604030504040204" pitchFamily="34" charset="0"/>
                <a:ea typeface="Arial" panose="020B0604020202020204" pitchFamily="34" charset="0"/>
              </a:rPr>
              <a:t>. А</a:t>
            </a:r>
            <a:r>
              <a:rPr lang="ru-RU" sz="3600" spc="5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3600" dirty="0">
                <a:latin typeface="Verdana" panose="020B0604030504040204" pitchFamily="34" charset="0"/>
                <a:ea typeface="Arial" panose="020B0604020202020204" pitchFamily="34" charset="0"/>
              </a:rPr>
              <a:t>многогранность</a:t>
            </a:r>
            <a:endParaRPr lang="ru-RU" sz="12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4135" algn="ctr">
              <a:lnSpc>
                <a:spcPts val="3785"/>
              </a:lnSpc>
              <a:spcAft>
                <a:spcPts val="0"/>
              </a:spcAft>
            </a:pPr>
            <a:r>
              <a:rPr lang="ru-RU" sz="3600" dirty="0">
                <a:latin typeface="Verdana" panose="020B0604030504040204" pitchFamily="34" charset="0"/>
                <a:ea typeface="Arial" panose="020B0604020202020204" pitchFamily="34" charset="0"/>
              </a:rPr>
              <a:t>и</a:t>
            </a:r>
            <a:r>
              <a:rPr lang="ru-RU" sz="3600" spc="-20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3600" dirty="0">
                <a:latin typeface="Verdana" panose="020B0604030504040204" pitchFamily="34" charset="0"/>
                <a:ea typeface="Arial" panose="020B0604020202020204" pitchFamily="34" charset="0"/>
              </a:rPr>
              <a:t>многоаспектность</a:t>
            </a:r>
            <a:r>
              <a:rPr lang="ru-RU" sz="3600" spc="-40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3600" dirty="0">
                <a:latin typeface="Verdana" panose="020B0604030504040204" pitchFamily="34" charset="0"/>
                <a:ea typeface="Arial" panose="020B0604020202020204" pitchFamily="34" charset="0"/>
              </a:rPr>
              <a:t>означают</a:t>
            </a:r>
            <a:endParaRPr lang="ru-RU" sz="12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6040" algn="ctr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многообразие выполняемых им</a:t>
            </a:r>
            <a:r>
              <a:rPr lang="ru-RU" sz="3600" b="1" spc="-1080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ролей</a:t>
            </a:r>
            <a:r>
              <a:rPr lang="ru-RU" sz="3600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.</a:t>
            </a:r>
            <a:endParaRPr lang="ru-RU" sz="12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b="0" dirty="0" smtClean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 </a:t>
            </a:r>
            <a:endParaRPr lang="ru-RU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7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013551" y="280892"/>
            <a:ext cx="8305800" cy="6321425"/>
            <a:chOff x="600" y="240"/>
            <a:chExt cx="13080" cy="9956"/>
          </a:xfrm>
        </p:grpSpPr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960" y="2467"/>
              <a:ext cx="7332" cy="1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11"/>
            <p:cNvSpPr>
              <a:spLocks noChangeShapeType="1"/>
            </p:cNvSpPr>
            <p:nvPr/>
          </p:nvSpPr>
          <p:spPr bwMode="auto">
            <a:xfrm>
              <a:off x="960" y="2468"/>
              <a:ext cx="12533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298" name="Picture 10" descr="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240"/>
              <a:ext cx="13080" cy="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" y="2016"/>
              <a:ext cx="11232" cy="8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" y="2232"/>
              <a:ext cx="5638" cy="1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" y="4032"/>
              <a:ext cx="6250" cy="1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3" y="6429"/>
              <a:ext cx="5206" cy="1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" y="8352"/>
              <a:ext cx="5645" cy="1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6379"/>
              <a:ext cx="5552" cy="1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3830"/>
              <a:ext cx="5681" cy="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" y="480"/>
              <a:ext cx="12600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862714" y="5489782"/>
            <a:ext cx="35098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организация практической деятельности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(формирование умения по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использованию полученных знаний на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	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практике)	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3517" y="2633692"/>
            <a:ext cx="377634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Передача знаний и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Формирование профессиональных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компетенций (формирование специалиста)</a:t>
            </a:r>
            <a:endParaRPr lang="ru-RU" altLang="ru-RU" dirty="0"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2714" y="1822143"/>
            <a:ext cx="3223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Преподаватель - наставник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9774" y="501266"/>
            <a:ext cx="8938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latin typeface="Arial" panose="020B0604020202020204" pitchFamily="34" charset="0"/>
                <a:ea typeface="Arial" panose="020B0604020202020204" pitchFamily="34" charset="0"/>
              </a:rPr>
              <a:t>Основные роли </a:t>
            </a:r>
            <a:r>
              <a:rPr lang="ru-RU" altLang="ru-RU" sz="3600" b="1" dirty="0" smtClean="0">
                <a:latin typeface="Arial" panose="020B0604020202020204" pitchFamily="34" charset="0"/>
                <a:ea typeface="Arial" panose="020B0604020202020204" pitchFamily="34" charset="0"/>
              </a:rPr>
              <a:t>преподавателя СОМК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9678" y="2774803"/>
            <a:ext cx="37643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Участник системной целенаправленной деятельности единого коллектива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97551" y="4165070"/>
            <a:ext cx="3399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Формирование социально -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личностных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компетенций (формирование гражданина)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14359" y="4359079"/>
            <a:ext cx="3097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Руководитель и куратор работы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168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9108" y="311084"/>
            <a:ext cx="1118019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715" marR="4092575" algn="just">
              <a:spcBef>
                <a:spcPts val="80"/>
              </a:spcBef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Центральным 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звеном</a:t>
            </a:r>
            <a:r>
              <a:rPr lang="ru-RU" sz="3200" spc="-900" dirty="0" smtClean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образовательной</a:t>
            </a:r>
            <a:r>
              <a:rPr lang="ru-RU" sz="3200" spc="5" dirty="0" smtClean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системы</a:t>
            </a:r>
            <a:r>
              <a:rPr lang="ru-RU" sz="3200" spc="-55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Северо-Осетинского</a:t>
            </a:r>
            <a:r>
              <a:rPr lang="ru-RU" sz="3200" spc="-900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медицинского</a:t>
            </a:r>
            <a:r>
              <a:rPr lang="ru-RU" sz="3200" spc="5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колледжа</a:t>
            </a:r>
            <a:endParaRPr lang="ru-RU" sz="12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40715" marR="4092575" algn="just">
              <a:spcBef>
                <a:spcPts val="845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является</a:t>
            </a:r>
            <a:r>
              <a:rPr lang="ru-RU" sz="2800" spc="-115" dirty="0" smtClean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личность</a:t>
            </a:r>
            <a:r>
              <a:rPr lang="ru-RU" sz="4400" spc="-1285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студента,</a:t>
            </a:r>
            <a:r>
              <a:rPr lang="ru-RU" sz="12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800" dirty="0" smtClean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его</a:t>
            </a:r>
            <a:r>
              <a:rPr lang="ru-RU" sz="2800" spc="-105" dirty="0" smtClean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2800" dirty="0" smtClean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самостоятельность,</a:t>
            </a:r>
            <a:r>
              <a:rPr lang="ru-RU" sz="2800" spc="-825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2800" dirty="0" smtClean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интеллектуальность</a:t>
            </a:r>
            <a:endParaRPr lang="ru-RU" sz="12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40715" marR="4092575" algn="just">
              <a:spcAft>
                <a:spcPts val="0"/>
              </a:spcAft>
            </a:pPr>
            <a:r>
              <a:rPr lang="ru-RU" sz="2800" dirty="0" smtClean="0"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действий</a:t>
            </a:r>
            <a:endParaRPr lang="ru-RU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4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91" y="0"/>
            <a:ext cx="6779491" cy="637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90" marR="1970405" algn="ctr">
              <a:lnSpc>
                <a:spcPct val="103000"/>
              </a:lnSpc>
              <a:spcBef>
                <a:spcPts val="44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Отличительные особенности студентов, приверженных к</a:t>
            </a:r>
            <a:r>
              <a:rPr lang="ru-RU" sz="2400" b="1" spc="-49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образовательному</a:t>
            </a:r>
            <a:r>
              <a:rPr lang="ru-RU" sz="2400" b="1" spc="3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учреждению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ru-RU" sz="2000" b="1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SzPts val="1500"/>
              <a:buFont typeface="Wingdings" panose="05000000000000000000" pitchFamily="2" charset="2"/>
              <a:buChar char="Ø"/>
              <a:tabLst>
                <a:tab pos="521970" algn="l"/>
              </a:tabLst>
            </a:pP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Более</a:t>
            </a:r>
            <a:r>
              <a:rPr lang="ru-RU" sz="2000" b="1" spc="-3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высокий</a:t>
            </a:r>
            <a:r>
              <a:rPr lang="ru-RU" sz="2000" b="1" spc="-1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уровень</a:t>
            </a:r>
            <a:r>
              <a:rPr lang="ru-RU" sz="2000" b="1" spc="2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уважения</a:t>
            </a:r>
            <a:r>
              <a:rPr lang="ru-RU" sz="2000" b="1" spc="3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</a:t>
            </a:r>
            <a:r>
              <a:rPr lang="ru-RU" sz="2000" b="1" spc="-2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себе</a:t>
            </a:r>
            <a:r>
              <a:rPr lang="ru-RU" sz="2000" b="1" spc="-2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</a:t>
            </a:r>
            <a:r>
              <a:rPr lang="ru-RU" sz="2000" b="1" spc="-2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</a:t>
            </a:r>
            <a:r>
              <a:rPr lang="ru-RU" sz="2000" b="1" spc="-2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другим;</a:t>
            </a:r>
            <a:endParaRPr lang="ru-RU" sz="2000" b="1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marR="2752090" lvl="0" indent="-285750">
              <a:lnSpc>
                <a:spcPct val="103000"/>
              </a:lnSpc>
              <a:spcAft>
                <a:spcPts val="0"/>
              </a:spcAft>
              <a:buSzPts val="1500"/>
              <a:buFont typeface="Wingdings" panose="05000000000000000000" pitchFamily="2" charset="2"/>
              <a:buChar char="Ø"/>
              <a:tabLst>
                <a:tab pos="521970" algn="l"/>
              </a:tabLst>
            </a:pP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Готовность принимать новое и изменения без паники и</a:t>
            </a:r>
            <a:r>
              <a:rPr lang="ru-RU" sz="2000" b="1" spc="-43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сопротивления;</a:t>
            </a:r>
            <a:endParaRPr lang="ru-RU" sz="2000" b="1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SzPts val="1500"/>
              <a:buFont typeface="Wingdings" panose="05000000000000000000" pitchFamily="2" charset="2"/>
              <a:buChar char="Ø"/>
              <a:tabLst>
                <a:tab pos="521970" algn="l"/>
              </a:tabLst>
            </a:pP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Способность</a:t>
            </a:r>
            <a:r>
              <a:rPr lang="ru-RU" sz="2000" b="1" spc="-3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учитывать</a:t>
            </a:r>
            <a:r>
              <a:rPr lang="ru-RU" sz="2000" b="1" spc="-1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интересы</a:t>
            </a:r>
            <a:r>
              <a:rPr lang="ru-RU" sz="2000" b="1" spc="-2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других</a:t>
            </a:r>
            <a:r>
              <a:rPr lang="ru-RU" sz="2000" b="1" spc="-2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людей;</a:t>
            </a:r>
            <a:endParaRPr lang="ru-RU" sz="2000" b="1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SzPts val="1500"/>
              <a:buFont typeface="Wingdings" panose="05000000000000000000" pitchFamily="2" charset="2"/>
              <a:buChar char="Ø"/>
              <a:tabLst>
                <a:tab pos="521970" algn="l"/>
              </a:tabLst>
            </a:pP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Стремление</a:t>
            </a:r>
            <a:r>
              <a:rPr lang="ru-RU" sz="2000" b="1" spc="-2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</a:t>
            </a:r>
            <a:r>
              <a:rPr lang="ru-RU" sz="2000" b="1" spc="-4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достижению</a:t>
            </a:r>
            <a:r>
              <a:rPr lang="ru-RU" sz="2000" b="1" spc="-2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наилучшего результата;</a:t>
            </a:r>
            <a:endParaRPr lang="ru-RU" sz="2000" b="1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marR="3016250" lvl="0" indent="-285750">
              <a:lnSpc>
                <a:spcPct val="103000"/>
              </a:lnSpc>
              <a:spcAft>
                <a:spcPts val="0"/>
              </a:spcAft>
              <a:buSzPts val="1500"/>
              <a:buFont typeface="Wingdings" panose="05000000000000000000" pitchFamily="2" charset="2"/>
              <a:buChar char="Ø"/>
              <a:tabLst>
                <a:tab pos="521970" algn="l"/>
              </a:tabLst>
            </a:pP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Умение</a:t>
            </a:r>
            <a:r>
              <a:rPr lang="ru-RU" sz="2000" b="1" spc="-3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полагаться</a:t>
            </a:r>
            <a:r>
              <a:rPr lang="ru-RU" sz="2000" b="1" spc="-2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</a:t>
            </a:r>
            <a:r>
              <a:rPr lang="ru-RU" sz="2000" b="1" spc="-4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собственное</a:t>
            </a:r>
            <a:r>
              <a:rPr lang="ru-RU" sz="2000" b="1" spc="-2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мнение,</a:t>
            </a:r>
            <a:r>
              <a:rPr lang="ru-RU" sz="2000" b="1" spc="-2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меньшая</a:t>
            </a:r>
            <a:r>
              <a:rPr lang="ru-RU" sz="2000" b="1" spc="-43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поддаваемость</a:t>
            </a:r>
            <a:r>
              <a:rPr lang="ru-RU" sz="2000" b="1" spc="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влиянию</a:t>
            </a:r>
            <a:r>
              <a:rPr lang="ru-RU" sz="2000" b="1" spc="-1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пропаганды,</a:t>
            </a:r>
            <a:r>
              <a:rPr lang="ru-RU" sz="2000" b="1" spc="-1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условностей;</a:t>
            </a:r>
            <a:endParaRPr lang="ru-RU" sz="2000" b="1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lvl="0" indent="-285750">
              <a:spcBef>
                <a:spcPts val="5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Ø"/>
              <a:tabLst>
                <a:tab pos="521970" algn="l"/>
              </a:tabLst>
            </a:pP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Стремление</a:t>
            </a:r>
            <a:r>
              <a:rPr lang="ru-RU" sz="2000" b="1" spc="-3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</a:t>
            </a:r>
            <a:r>
              <a:rPr lang="ru-RU" sz="2000" b="1" spc="-4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профессиональному</a:t>
            </a:r>
            <a:r>
              <a:rPr lang="ru-RU" sz="2000" b="1" spc="-3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spc="-5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росту.</a:t>
            </a:r>
            <a:endParaRPr lang="ru-RU" sz="1400" spc="-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85" y="942110"/>
            <a:ext cx="5498715" cy="41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27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58982" y="73891"/>
            <a:ext cx="10067636" cy="6613236"/>
            <a:chOff x="487" y="1037"/>
            <a:chExt cx="13628" cy="9509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960" y="2467"/>
              <a:ext cx="7332" cy="1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960" y="2468"/>
              <a:ext cx="12533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960" y="9720"/>
              <a:ext cx="12480" cy="0"/>
            </a:xfrm>
            <a:prstGeom prst="line">
              <a:avLst/>
            </a:prstGeom>
            <a:noFill/>
            <a:ln w="31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" y="1036"/>
              <a:ext cx="13628" cy="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" y="1070"/>
              <a:ext cx="13498" cy="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" y="4394"/>
              <a:ext cx="7268" cy="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126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7235" y="914401"/>
            <a:ext cx="11443855" cy="4616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 algn="ctr">
              <a:spcBef>
                <a:spcPts val="430"/>
              </a:spcBef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Северо-Осетинский медицинский колледж является</a:t>
            </a:r>
            <a:r>
              <a:rPr lang="ru-RU" sz="4800" spc="-7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</a:t>
            </a:r>
            <a:r>
              <a:rPr lang="ru-RU" sz="4800" spc="-4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только</a:t>
            </a:r>
            <a:r>
              <a:rPr lang="ru-RU" sz="4800" spc="-6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школой,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где</a:t>
            </a:r>
            <a:r>
              <a:rPr lang="ru-RU" sz="4800" spc="-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обучают</a:t>
            </a: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специальности</a:t>
            </a:r>
            <a:endParaRPr lang="ru-RU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5540" marR="541655" indent="-1270" algn="ctr">
              <a:lnSpc>
                <a:spcPct val="103000"/>
              </a:lnSpc>
              <a:spcBef>
                <a:spcPts val="220"/>
              </a:spcBef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«Сестринское дело», </a:t>
            </a:r>
            <a:r>
              <a:rPr lang="ru-RU" sz="4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но и</a:t>
            </a:r>
            <a:r>
              <a:rPr lang="ru-RU" sz="4800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школой</a:t>
            </a:r>
            <a:r>
              <a:rPr lang="ru-RU" sz="48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жизни</a:t>
            </a:r>
            <a:r>
              <a:rPr lang="ru-RU" sz="4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ru-RU" sz="4800" spc="4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4800" spc="6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того,</a:t>
            </a:r>
            <a:r>
              <a:rPr lang="ru-RU" sz="4800" spc="-11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школой</a:t>
            </a:r>
            <a:r>
              <a:rPr lang="ru-RU" sz="48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правильной организации жизни</a:t>
            </a:r>
            <a:endParaRPr lang="ru-RU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0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90" y="73347"/>
            <a:ext cx="116747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4430" marR="121920" indent="40640" algn="ctr">
              <a:spcBef>
                <a:spcPts val="1620"/>
              </a:spcBef>
              <a:spcAft>
                <a:spcPts val="0"/>
              </a:spcAft>
            </a:pPr>
            <a:r>
              <a:rPr lang="ru-RU" sz="4000" b="1" dirty="0" smtClean="0">
                <a:effectLst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28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образовательного</a:t>
            </a:r>
            <a:r>
              <a:rPr lang="ru-RU" sz="2800" b="1" spc="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учреждения</a:t>
            </a:r>
            <a:r>
              <a:rPr lang="ru-RU" sz="2800" b="1" spc="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среднего</a:t>
            </a:r>
            <a:r>
              <a:rPr lang="ru-RU" sz="2800" b="1" spc="-20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профессионального</a:t>
            </a:r>
            <a:r>
              <a:rPr lang="ru-RU" sz="2800" b="1" spc="-30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образования – ГБПОУ СОМК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964" y="1851197"/>
            <a:ext cx="11804072" cy="402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0105" indent="-469900">
              <a:lnSpc>
                <a:spcPct val="98000"/>
              </a:lnSpc>
              <a:spcBef>
                <a:spcPts val="740"/>
              </a:spcBef>
              <a:spcAft>
                <a:spcPts val="0"/>
              </a:spcAft>
            </a:pPr>
            <a:r>
              <a:rPr lang="ru-RU" sz="2800" b="1" dirty="0" smtClean="0"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</a:t>
            </a:r>
            <a:r>
              <a:rPr lang="ru-RU" sz="2800" b="1" spc="5" dirty="0" smtClean="0">
                <a:effectLst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</a:rPr>
              <a:t>удовлетворение потребностей личности в</a:t>
            </a:r>
            <a:r>
              <a:rPr lang="ru-RU" sz="3200" b="1" spc="5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</a:rPr>
              <a:t>интеллектуальном,</a:t>
            </a:r>
            <a:r>
              <a:rPr lang="ru-RU" sz="3200" b="1" spc="395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</a:rPr>
              <a:t>культурном</a:t>
            </a:r>
            <a:r>
              <a:rPr lang="ru-RU" sz="3200" b="1" spc="38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</a:rPr>
              <a:t>и</a:t>
            </a:r>
            <a:r>
              <a:rPr lang="ru-RU" sz="3200" b="1" spc="38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</a:rPr>
              <a:t>нравственном</a:t>
            </a:r>
            <a:r>
              <a:rPr lang="ru-RU" sz="3200" b="1" spc="-65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</a:rPr>
              <a:t>развитии посредством получения среднего</a:t>
            </a:r>
            <a:r>
              <a:rPr lang="ru-RU" sz="3200" b="1" spc="5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</a:rPr>
              <a:t>профессионального</a:t>
            </a:r>
            <a:r>
              <a:rPr lang="ru-RU" sz="3200" b="1" spc="-4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</a:rPr>
              <a:t>образования;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840105" marR="1036320" indent="-469900">
              <a:lnSpc>
                <a:spcPct val="98000"/>
              </a:lnSpc>
              <a:spcBef>
                <a:spcPts val="585"/>
              </a:spcBef>
              <a:spcAft>
                <a:spcPts val="0"/>
              </a:spcAft>
            </a:pPr>
            <a:r>
              <a:rPr lang="ru-RU" sz="3200" b="1" dirty="0" smtClean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б)</a:t>
            </a:r>
            <a:r>
              <a:rPr lang="ru-RU" sz="3200" b="1" spc="-105" dirty="0" smtClean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  <a:r>
              <a:rPr lang="ru-RU" sz="3200" b="1" spc="-10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3200" b="1" spc="-10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r>
              <a:rPr lang="ru-RU" sz="3200" b="1" spc="-10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гражданской</a:t>
            </a:r>
            <a:r>
              <a:rPr lang="ru-RU" sz="3200" b="1" spc="-690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позиции и трудолюбия, развитие</a:t>
            </a:r>
            <a:r>
              <a:rPr lang="ru-RU" sz="3200" b="1" spc="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ответственности,</a:t>
            </a:r>
            <a:r>
              <a:rPr lang="ru-RU" sz="3200" b="1" spc="1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самостоятельности</a:t>
            </a:r>
            <a:r>
              <a:rPr lang="ru-RU" sz="3200" b="1" spc="30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200" b="1" spc="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творческой</a:t>
            </a:r>
            <a:r>
              <a:rPr lang="ru-RU" sz="3200" b="1" spc="-4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активности.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1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111" y="1425661"/>
            <a:ext cx="11397672" cy="313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305" marR="4915535" indent="440690" algn="ctr">
              <a:lnSpc>
                <a:spcPct val="88000"/>
              </a:lnSpc>
              <a:spcBef>
                <a:spcPts val="1600"/>
              </a:spcBef>
              <a:spcAft>
                <a:spcPts val="0"/>
              </a:spcAft>
            </a:pP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Чтобы быть</a:t>
            </a:r>
            <a:r>
              <a:rPr lang="ru-RU" sz="3200" b="1" spc="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хорошим</a:t>
            </a:r>
            <a:r>
              <a:rPr lang="ru-RU" sz="3200" b="1" spc="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преподавателем,</a:t>
            </a:r>
            <a:r>
              <a:rPr lang="ru-RU" sz="3200" b="1" spc="-86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нужно</a:t>
            </a:r>
            <a:r>
              <a:rPr lang="ru-RU" sz="3200" b="1" spc="-10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любить</a:t>
            </a:r>
            <a:r>
              <a:rPr lang="ru-RU" sz="3200" b="1" spc="10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3200" b="1" spc="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только то, что</a:t>
            </a:r>
            <a:r>
              <a:rPr lang="ru-RU" sz="3200" b="1" spc="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преподаешь,</a:t>
            </a:r>
            <a:r>
              <a:rPr lang="ru-RU" sz="3200" b="1" spc="-200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sz="3200" b="1" spc="-18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200" b="1" spc="-86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любить</a:t>
            </a:r>
            <a:r>
              <a:rPr lang="ru-RU" sz="3200" b="1" spc="10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тех,</a:t>
            </a:r>
            <a:r>
              <a:rPr lang="ru-RU" sz="3200" b="1" spc="125" dirty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кому</a:t>
            </a:r>
            <a:r>
              <a:rPr lang="ru-RU" sz="3200" b="1" spc="5" dirty="0" smtClean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преподаешь.</a:t>
            </a:r>
            <a:endParaRPr lang="ru-RU" sz="11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spcBef>
                <a:spcPts val="2950"/>
              </a:spcBef>
              <a:spcAft>
                <a:spcPts val="0"/>
              </a:spcAft>
              <a:buClr>
                <a:srgbClr val="CC0000"/>
              </a:buClr>
              <a:buSzPts val="3200"/>
              <a:tabLst>
                <a:tab pos="535305" algn="l"/>
                <a:tab pos="535940" algn="l"/>
              </a:tabLst>
            </a:pPr>
            <a:r>
              <a:rPr lang="ru-RU" sz="3200" i="1" dirty="0" smtClean="0">
                <a:latin typeface="Georgia" panose="02040502050405020303" pitchFamily="18" charset="0"/>
                <a:ea typeface="Microsoft Sans Serif" panose="020B0604020202020204" pitchFamily="34" charset="0"/>
              </a:rPr>
              <a:t>                 (В.</a:t>
            </a:r>
            <a:r>
              <a:rPr lang="ru-RU" sz="3200" i="1" spc="210" dirty="0" smtClean="0">
                <a:latin typeface="Georgia" panose="02040502050405020303" pitchFamily="18" charset="0"/>
                <a:ea typeface="Microsoft Sans Serif" panose="020B0604020202020204" pitchFamily="34" charset="0"/>
              </a:rPr>
              <a:t> </a:t>
            </a:r>
            <a:r>
              <a:rPr lang="ru-RU" sz="3200" i="1" dirty="0" smtClean="0">
                <a:latin typeface="Georgia" panose="02040502050405020303" pitchFamily="18" charset="0"/>
                <a:ea typeface="Microsoft Sans Serif" panose="020B0604020202020204" pitchFamily="34" charset="0"/>
              </a:rPr>
              <a:t>Ключевский)</a:t>
            </a:r>
            <a:endParaRPr lang="ru-RU" sz="1100" dirty="0">
              <a:effectLst/>
              <a:latin typeface="Arial" panose="020B0604020202020204" pitchFamily="34" charset="0"/>
              <a:ea typeface="Microsoft Sans Serif" panose="020B0604020202020204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6339" y="22224"/>
            <a:ext cx="11253123" cy="5849337"/>
            <a:chOff x="960" y="508"/>
            <a:chExt cx="15533" cy="9212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960" y="2467"/>
              <a:ext cx="7332" cy="1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960" y="2468"/>
              <a:ext cx="12533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960" y="9720"/>
              <a:ext cx="12480" cy="0"/>
            </a:xfrm>
            <a:prstGeom prst="line">
              <a:avLst/>
            </a:prstGeom>
            <a:noFill/>
            <a:ln w="31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 descr="teache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" y="4531"/>
              <a:ext cx="6365" cy="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" y="508"/>
              <a:ext cx="12605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40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8733"/>
            <a:ext cx="11176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7260" marR="941070" algn="ctr">
              <a:lnSpc>
                <a:spcPts val="4065"/>
              </a:lnSpc>
              <a:spcBef>
                <a:spcPts val="2960"/>
              </a:spcBef>
              <a:spcAft>
                <a:spcPts val="0"/>
              </a:spcAft>
            </a:pPr>
            <a:r>
              <a:rPr lang="ru-RU" sz="4400" dirty="0" smtClean="0">
                <a:effectLst/>
                <a:latin typeface="Microsoft Sans Serif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ЦЕЛИ</a:t>
            </a:r>
            <a:endParaRPr lang="ru-RU" sz="1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33145" marR="941070" algn="ctr">
              <a:lnSpc>
                <a:spcPts val="3395"/>
              </a:lnSpc>
              <a:spcAft>
                <a:spcPts val="0"/>
              </a:spcAft>
            </a:pPr>
            <a:r>
              <a:rPr lang="ru-RU" sz="3600" dirty="0">
                <a:latin typeface="Microsoft Sans Serif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СОВРЕМЕННОГО</a:t>
            </a:r>
            <a:r>
              <a:rPr lang="ru-RU" sz="3600" spc="-85" dirty="0">
                <a:latin typeface="Microsoft Sans Serif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Microsoft Sans Serif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3600" b="1" dirty="0">
                <a:latin typeface="Verdana" panose="020B0604030504040204" pitchFamily="34" charset="0"/>
                <a:ea typeface="Arial" panose="020B0604020202020204" pitchFamily="34" charset="0"/>
              </a:rPr>
              <a:t>: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79056" y="1819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" tIns="304704" rIns="165048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309" y="819467"/>
            <a:ext cx="5918736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5988" algn="l"/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5988" algn="l"/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5988" algn="l"/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5988" algn="l"/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5988" algn="l"/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5988" algn="l"/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5988" algn="l"/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5988" algn="l"/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5988" algn="l"/>
                <a:tab pos="917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5988" algn="l"/>
                <a:tab pos="917575" algn="l"/>
              </a:tabLst>
            </a:pPr>
            <a:r>
              <a:rPr kumimoji="0" lang="ru-RU" altLang="ru-RU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научить жить</a:t>
            </a:r>
            <a:endParaRPr lang="ru-RU" altLang="ru-RU" sz="800" dirty="0"/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5988" algn="l"/>
                <a:tab pos="917575" algn="l"/>
              </a:tabLst>
            </a:pPr>
            <a:r>
              <a:rPr kumimoji="0" lang="ru-RU" altLang="ru-RU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научить познавать</a:t>
            </a:r>
            <a:endParaRPr lang="ru-RU" altLang="ru-RU" sz="800" dirty="0"/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5988" algn="l"/>
                <a:tab pos="917575" algn="l"/>
              </a:tabLst>
            </a:pPr>
            <a:r>
              <a:rPr kumimoji="0" lang="ru-RU" altLang="ru-RU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научить действовать</a:t>
            </a:r>
            <a:endParaRPr lang="ru-RU" altLang="ru-RU" sz="800" dirty="0"/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5988" algn="l"/>
                <a:tab pos="917575" algn="l"/>
              </a:tabLst>
            </a:pPr>
            <a:r>
              <a:rPr kumimoji="0" lang="ru-RU" altLang="ru-RU" sz="3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научить сосуществовать</a:t>
            </a:r>
            <a:endParaRPr kumimoji="0" lang="ru-RU" altLang="ru-RU" sz="3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Sans Serif" panose="020B0604020202020204" pitchFamily="34" charset="0"/>
              <a:ea typeface="Arial" panose="020B0604020202020204" pitchFamily="34" charset="0"/>
              <a:cs typeface="Microsoft Sans Serif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5988" algn="l"/>
                <a:tab pos="917575" algn="l"/>
              </a:tabLst>
            </a:pPr>
            <a:r>
              <a:rPr kumimoji="0" lang="ru-RU" altLang="ru-RU" sz="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Arial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kumimoji="0" lang="ru-RU" altLang="ru-RU" sz="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Arial" panose="020B0604020202020204" pitchFamily="34" charset="0"/>
                <a:cs typeface="Microsoft Sans Serif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979056" y="27339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94" y="1062182"/>
            <a:ext cx="5047457" cy="579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0364" y="2373037"/>
            <a:ext cx="83089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Таким</a:t>
            </a: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образом, задача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преподавателя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" y="0"/>
            <a:ext cx="10021454" cy="14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911766" y="1450443"/>
            <a:ext cx="8458200" cy="5057775"/>
            <a:chOff x="1080" y="2743"/>
            <a:chExt cx="13320" cy="7964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080" y="3770"/>
              <a:ext cx="7565" cy="1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080" y="3770"/>
              <a:ext cx="1224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2" y="2743"/>
              <a:ext cx="7078" cy="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212436" y="3881932"/>
            <a:ext cx="1123141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160" marR="4210685">
              <a:lnSpc>
                <a:spcPts val="2900"/>
              </a:lnSpc>
              <a:spcAft>
                <a:spcPts val="0"/>
              </a:spcAft>
            </a:pPr>
            <a:r>
              <a:rPr lang="ru-RU" sz="2400" dirty="0" smtClean="0">
                <a:latin typeface="Verdana" panose="020B0604030504040204" pitchFamily="34" charset="0"/>
                <a:ea typeface="Arial" panose="020B0604020202020204" pitchFamily="34" charset="0"/>
              </a:rPr>
              <a:t>Способствовать</a:t>
            </a:r>
            <a:r>
              <a:rPr lang="ru-RU" sz="11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dirty="0" smtClean="0">
                <a:latin typeface="Verdana" panose="020B0604030504040204" pitchFamily="34" charset="0"/>
                <a:ea typeface="Arial" panose="020B0604020202020204" pitchFamily="34" charset="0"/>
              </a:rPr>
              <a:t>воспитанию </a:t>
            </a:r>
            <a:r>
              <a:rPr lang="ru-RU" sz="2400" dirty="0">
                <a:latin typeface="Verdana" panose="020B0604030504040204" pitchFamily="34" charset="0"/>
                <a:ea typeface="Arial" panose="020B0604020202020204" pitchFamily="34" charset="0"/>
              </a:rPr>
              <a:t>активной</a:t>
            </a:r>
            <a:r>
              <a:rPr lang="ru-RU" sz="2400" spc="-830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2400" dirty="0">
                <a:latin typeface="Verdana" panose="020B0604030504040204" pitchFamily="34" charset="0"/>
                <a:ea typeface="Arial" panose="020B0604020202020204" pitchFamily="34" charset="0"/>
              </a:rPr>
              <a:t>творческой</a:t>
            </a:r>
            <a:r>
              <a:rPr lang="ru-RU" sz="2400" spc="5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2400" dirty="0">
                <a:latin typeface="Verdana" panose="020B0604030504040204" pitchFamily="34" charset="0"/>
                <a:ea typeface="Arial" panose="020B0604020202020204" pitchFamily="34" charset="0"/>
              </a:rPr>
              <a:t>личности,</a:t>
            </a:r>
            <a:r>
              <a:rPr lang="ru-RU" sz="2400" spc="-830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2400" dirty="0">
                <a:latin typeface="Verdana" panose="020B0604030504040204" pitchFamily="34" charset="0"/>
                <a:ea typeface="Arial" panose="020B0604020202020204" pitchFamily="34" charset="0"/>
              </a:rPr>
              <a:t>готовой</a:t>
            </a:r>
            <a:r>
              <a:rPr lang="ru-RU" sz="2400" spc="5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2400" dirty="0" smtClean="0">
                <a:latin typeface="Verdana" panose="020B0604030504040204" pitchFamily="34" charset="0"/>
                <a:ea typeface="Arial" panose="020B0604020202020204" pitchFamily="34" charset="0"/>
              </a:rPr>
              <a:t>к</a:t>
            </a:r>
            <a:r>
              <a:rPr lang="ru-RU" sz="11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dirty="0" smtClean="0">
                <a:latin typeface="Verdana" panose="020B0604030504040204" pitchFamily="34" charset="0"/>
                <a:ea typeface="Arial" panose="020B0604020202020204" pitchFamily="34" charset="0"/>
              </a:rPr>
              <a:t>самореализации </a:t>
            </a:r>
            <a:r>
              <a:rPr lang="ru-RU" sz="2400" dirty="0">
                <a:latin typeface="Verdana" panose="020B0604030504040204" pitchFamily="34" charset="0"/>
                <a:ea typeface="Arial" panose="020B0604020202020204" pitchFamily="34" charset="0"/>
              </a:rPr>
              <a:t>и</a:t>
            </a:r>
            <a:r>
              <a:rPr lang="ru-RU" sz="2400" spc="-830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2400" spc="-830" dirty="0" smtClean="0">
                <a:latin typeface="Verdana" panose="020B0604030504040204" pitchFamily="34" charset="0"/>
                <a:ea typeface="Arial" panose="020B0604020202020204" pitchFamily="34" charset="0"/>
              </a:rPr>
              <a:t>                        </a:t>
            </a:r>
            <a:r>
              <a:rPr lang="ru-RU" sz="2400" dirty="0" smtClean="0">
                <a:latin typeface="Verdana" panose="020B0604030504040204" pitchFamily="34" charset="0"/>
                <a:ea typeface="Arial" panose="020B0604020202020204" pitchFamily="34" charset="0"/>
              </a:rPr>
              <a:t>дальнейшему</a:t>
            </a:r>
            <a:r>
              <a:rPr lang="ru-RU" sz="11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dirty="0" smtClean="0">
                <a:latin typeface="Verdana" panose="020B0604030504040204" pitchFamily="34" charset="0"/>
                <a:ea typeface="Arial" panose="020B0604020202020204" pitchFamily="34" charset="0"/>
              </a:rPr>
              <a:t>самосовершенствованию</a:t>
            </a:r>
            <a:r>
              <a:rPr lang="ru-RU" sz="2400" dirty="0">
                <a:latin typeface="Verdana" panose="020B0604030504040204" pitchFamily="34" charset="0"/>
                <a:ea typeface="Arial" panose="020B0604020202020204" pitchFamily="34" charset="0"/>
              </a:rPr>
              <a:t>,</a:t>
            </a:r>
            <a:r>
              <a:rPr lang="ru-RU" sz="2400" spc="-830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2400" dirty="0">
                <a:latin typeface="Verdana" panose="020B0604030504040204" pitchFamily="34" charset="0"/>
                <a:ea typeface="Arial" panose="020B0604020202020204" pitchFamily="34" charset="0"/>
              </a:rPr>
              <a:t>готовой </a:t>
            </a:r>
            <a:r>
              <a:rPr lang="ru-RU" sz="2400" dirty="0" smtClean="0">
                <a:latin typeface="Verdana" panose="020B0604030504040204" pitchFamily="34" charset="0"/>
                <a:ea typeface="Arial" panose="020B0604020202020204" pitchFamily="34" charset="0"/>
              </a:rPr>
              <a:t>принимать</a:t>
            </a:r>
            <a:r>
              <a:rPr lang="ru-RU" sz="11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dirty="0" smtClean="0"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2400" dirty="0"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 нести за них</a:t>
            </a:r>
            <a:r>
              <a:rPr lang="ru-RU" sz="2400" spc="-830" dirty="0"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ответственность.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48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1603074"/>
            <a:ext cx="3084945" cy="5155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7455" y="177612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0385" marR="41910" algn="just">
              <a:lnSpc>
                <a:spcPct val="150000"/>
              </a:lnSpc>
              <a:spcBef>
                <a:spcPts val="1285"/>
              </a:spcBef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Как</a:t>
            </a:r>
            <a:r>
              <a:rPr lang="ru-RU" sz="2400" b="1" spc="-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организовать</a:t>
            </a:r>
            <a:r>
              <a:rPr lang="ru-RU" sz="2400" b="1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учебный</a:t>
            </a:r>
            <a:r>
              <a:rPr lang="ru-RU" sz="2400" b="1" spc="-76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процесс таким образом,</a:t>
            </a:r>
            <a:r>
              <a:rPr lang="ru-RU" sz="2400" b="1" spc="-77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чтобы</a:t>
            </a:r>
            <a:r>
              <a:rPr lang="ru-RU" sz="2400" b="1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сформировать</a:t>
            </a:r>
            <a:r>
              <a:rPr lang="ru-RU" sz="2400" b="1" spc="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ea typeface="Arial" panose="020B0604020202020204" pitchFamily="34" charset="0"/>
              </a:rPr>
              <a:t>у</a:t>
            </a:r>
            <a:r>
              <a:rPr lang="ru-RU" sz="105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ea typeface="Arial" panose="020B0604020202020204" pitchFamily="34" charset="0"/>
              </a:rPr>
              <a:t>студентов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активное</a:t>
            </a:r>
            <a:r>
              <a:rPr lang="ru-RU" sz="2400" b="1" spc="-76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отношение</a:t>
            </a:r>
            <a:r>
              <a:rPr lang="ru-RU" sz="2400" b="1" spc="-3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к</a:t>
            </a:r>
            <a:r>
              <a:rPr lang="ru-RU" sz="2400" b="1" spc="-8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учебно-</a:t>
            </a:r>
            <a:r>
              <a:rPr lang="ru-RU" sz="2400" b="1" spc="-77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профессиональной деятельности, исходя из</a:t>
            </a:r>
            <a:r>
              <a:rPr lang="ru-RU" sz="2400" b="1" spc="-76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позиции</a:t>
            </a:r>
            <a:r>
              <a:rPr lang="ru-RU" sz="2400" b="1" spc="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жизненного</a:t>
            </a:r>
            <a:r>
              <a:rPr lang="ru-RU" sz="2400" b="1" spc="-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и</a:t>
            </a:r>
            <a:r>
              <a:rPr lang="ru-RU" sz="2400" b="1" spc="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профессионального самоопределения студентов?</a:t>
            </a:r>
            <a:endParaRPr lang="ru-RU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08727" y="-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708727" y="152400"/>
            <a:ext cx="8308975" cy="1525588"/>
            <a:chOff x="0" y="0"/>
            <a:chExt cx="13085" cy="240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62" y="2229"/>
              <a:ext cx="7332" cy="1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362" y="2230"/>
              <a:ext cx="12533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085" cy="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480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509" y="1974970"/>
            <a:ext cx="1143461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065" marR="316865" algn="ctr">
              <a:spcBef>
                <a:spcPts val="495"/>
              </a:spcBef>
              <a:spcAft>
                <a:spcPts val="0"/>
              </a:spcAft>
            </a:pPr>
            <a:r>
              <a:rPr lang="ru-RU" sz="3600" b="1" i="1" kern="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</a:t>
            </a:r>
            <a:r>
              <a:rPr lang="ru-RU" sz="3600" b="1" i="1" kern="0" spc="-35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i="1" kern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предметно-центрированного</a:t>
            </a:r>
            <a:r>
              <a:rPr lang="ru-RU" sz="3200" b="1" i="1" kern="0" spc="-1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i="1" kern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</a:p>
          <a:p>
            <a:pPr marL="377190" marR="465455" algn="ctr">
              <a:spcBef>
                <a:spcPts val="900"/>
              </a:spcBef>
              <a:spcAft>
                <a:spcPts val="0"/>
              </a:spcAft>
            </a:pPr>
            <a:r>
              <a:rPr lang="ru-RU" i="1" dirty="0">
                <a:latin typeface="Verdana" panose="020B0604030504040204" pitchFamily="34" charset="0"/>
                <a:ea typeface="Arial" panose="020B0604020202020204" pitchFamily="34" charset="0"/>
              </a:rPr>
              <a:t>(традиционного,</a:t>
            </a:r>
            <a:r>
              <a:rPr lang="ru-RU" i="1" spc="-85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i="1" dirty="0">
                <a:latin typeface="Verdana" panose="020B0604030504040204" pitchFamily="34" charset="0"/>
                <a:ea typeface="Arial" panose="020B0604020202020204" pitchFamily="34" charset="0"/>
              </a:rPr>
              <a:t>информационного)</a:t>
            </a:r>
            <a:r>
              <a:rPr lang="ru-RU" i="1" spc="-35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к</a:t>
            </a:r>
            <a:endParaRPr lang="ru-RU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77825" marR="465455" algn="ctr">
              <a:spcBef>
                <a:spcPts val="835"/>
              </a:spcBef>
              <a:spcAft>
                <a:spcPts val="0"/>
              </a:spcAft>
            </a:pPr>
            <a:r>
              <a:rPr lang="ru-RU" sz="3200" b="1" i="1" kern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студент-</a:t>
            </a:r>
            <a:r>
              <a:rPr lang="ru-RU" sz="3200" b="1" i="1" kern="0" spc="-5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i="1" kern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центрированному</a:t>
            </a:r>
          </a:p>
          <a:p>
            <a:pPr marL="378460" algn="ctr">
              <a:spcBef>
                <a:spcPts val="2035"/>
              </a:spcBef>
              <a:spcAft>
                <a:spcPts val="0"/>
              </a:spcAft>
            </a:pPr>
            <a:r>
              <a:rPr lang="ru-RU" i="1" dirty="0">
                <a:latin typeface="Verdana" panose="020B0604030504040204" pitchFamily="34" charset="0"/>
                <a:ea typeface="Arial" panose="020B0604020202020204" pitchFamily="34" charset="0"/>
              </a:rPr>
              <a:t>(гуманистическому,</a:t>
            </a:r>
            <a:r>
              <a:rPr lang="ru-RU" i="1" spc="-50" dirty="0"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i="1" dirty="0">
                <a:latin typeface="Verdana" panose="020B0604030504040204" pitchFamily="34" charset="0"/>
                <a:ea typeface="Arial" panose="020B0604020202020204" pitchFamily="34" charset="0"/>
              </a:rPr>
              <a:t>деятельному)</a:t>
            </a:r>
            <a:endParaRPr lang="ru-RU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75285" marR="465455" algn="ctr">
              <a:spcBef>
                <a:spcPts val="1690"/>
              </a:spcBef>
              <a:spcAft>
                <a:spcPts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типу</a:t>
            </a:r>
            <a:r>
              <a:rPr lang="ru-RU" sz="3600" b="1" i="1" spc="-45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</a:rPr>
              <a:t>обучения</a:t>
            </a:r>
            <a:endParaRPr lang="ru-RU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216650" y="152400"/>
            <a:ext cx="11318759" cy="2108200"/>
            <a:chOff x="-1963" y="-2873"/>
            <a:chExt cx="15361" cy="332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" y="-2873"/>
              <a:ext cx="13080" cy="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-1963" y="-1953"/>
              <a:ext cx="13080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Arial" panose="020B0604020202020204" pitchFamily="34" charset="0"/>
                </a:rPr>
                <a:t>Это значит - перейти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41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773381" y="87745"/>
            <a:ext cx="8308975" cy="1525588"/>
            <a:chOff x="0" y="0"/>
            <a:chExt cx="13085" cy="2403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62" y="2229"/>
              <a:ext cx="7332" cy="1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362" y="2230"/>
              <a:ext cx="12533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085" cy="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410477" y="1695018"/>
            <a:ext cx="9144001" cy="4829175"/>
            <a:chOff x="0" y="3194"/>
            <a:chExt cx="14400" cy="7606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960" y="9720"/>
              <a:ext cx="12480" cy="0"/>
            </a:xfrm>
            <a:prstGeom prst="line">
              <a:avLst/>
            </a:prstGeom>
            <a:noFill/>
            <a:ln w="31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73"/>
              <a:ext cx="7313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3194"/>
              <a:ext cx="6694" cy="6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" y="3360"/>
              <a:ext cx="6363" cy="6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" y="9564"/>
              <a:ext cx="7138" cy="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" y="3194"/>
              <a:ext cx="6696" cy="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" y="3359"/>
              <a:ext cx="636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800366" y="1769297"/>
            <a:ext cx="3741767" cy="362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ctr">
              <a:spcBef>
                <a:spcPts val="405"/>
              </a:spcBef>
              <a:spcAft>
                <a:spcPts val="0"/>
              </a:spcAft>
            </a:pPr>
            <a:r>
              <a:rPr lang="ru-RU" sz="2400" b="1" dirty="0" smtClean="0">
                <a:latin typeface="Arial" panose="020B0604020202020204" pitchFamily="34" charset="0"/>
                <a:ea typeface="Arial" panose="020B0604020202020204" pitchFamily="34" charset="0"/>
              </a:rPr>
              <a:t>ТРАДИЦИОННЫЙ</a:t>
            </a:r>
            <a:endParaRPr lang="ru-RU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40385" algn="ctr">
              <a:spcBef>
                <a:spcPts val="155"/>
              </a:spcBef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ПОДХОД</a:t>
            </a:r>
            <a:endParaRPr lang="ru-RU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40385" algn="ctr">
              <a:lnSpc>
                <a:spcPct val="103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Образование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ru-RU" sz="2400" b="1" spc="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овладения</a:t>
            </a:r>
            <a:r>
              <a:rPr lang="ru-RU" sz="2400" b="1" spc="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знаниями,</a:t>
            </a:r>
            <a:r>
              <a:rPr lang="ru-RU" sz="2400" b="1" spc="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умениями,</a:t>
            </a:r>
            <a:r>
              <a:rPr lang="ru-RU" sz="2400" b="1" spc="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навыками и</a:t>
            </a:r>
            <a:r>
              <a:rPr lang="ru-RU" sz="2400" b="1" spc="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подготовки</a:t>
            </a:r>
            <a:r>
              <a:rPr lang="ru-RU" sz="2400" b="1" spc="-8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к</a:t>
            </a:r>
          </a:p>
          <a:p>
            <a:pPr marL="540385" algn="ctr">
              <a:spcBef>
                <a:spcPts val="75"/>
              </a:spcBef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Arial" panose="020B0604020202020204" pitchFamily="34" charset="0"/>
              </a:rPr>
              <a:t>жизни</a:t>
            </a:r>
            <a:endParaRPr lang="ru-RU" sz="105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04509" y="1899434"/>
            <a:ext cx="6096000" cy="35971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7880" marR="309245" algn="ctr">
              <a:spcAft>
                <a:spcPts val="0"/>
              </a:spcAft>
            </a:pPr>
            <a:r>
              <a:rPr lang="ru-RU" sz="2400" dirty="0" smtClean="0">
                <a:effectLst/>
                <a:latin typeface="Microsoft Sans Serif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ГУМАНИСТИЧЕСКИЙ</a:t>
            </a:r>
            <a:endParaRPr lang="ru-RU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83970" marR="309245" algn="ctr">
              <a:spcBef>
                <a:spcPts val="195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Microsoft Sans Serif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ПОДХОД</a:t>
            </a:r>
            <a:endParaRPr lang="ru-RU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5340" marR="309245" algn="ctr">
              <a:spcBef>
                <a:spcPts val="475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Образование</a:t>
            </a:r>
            <a:r>
              <a:rPr lang="ru-RU" b="1" spc="-20" dirty="0">
                <a:solidFill>
                  <a:srgbClr val="FF0000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 </a:t>
            </a:r>
            <a:r>
              <a:rPr lang="ru-RU" b="1" dirty="0">
                <a:latin typeface="Verdana" panose="020B0604030504040204" pitchFamily="34" charset="0"/>
                <a:ea typeface="Arial" panose="020B0604020202020204" pitchFamily="34" charset="0"/>
              </a:rPr>
              <a:t>–</a:t>
            </a:r>
            <a:endParaRPr lang="ru-RU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3435" marR="309245" algn="ctr">
              <a:spcBef>
                <a:spcPts val="520"/>
              </a:spcBef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процесс</a:t>
            </a:r>
            <a:r>
              <a:rPr lang="ru-RU" b="1" spc="-3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становления</a:t>
            </a:r>
            <a:endParaRPr lang="ru-RU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87145" marR="309245" algn="ctr">
              <a:spcBef>
                <a:spcPts val="95"/>
              </a:spcBef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человека,</a:t>
            </a:r>
            <a:endParaRPr lang="ru-RU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12800" marR="309245" algn="ctr">
              <a:spcBef>
                <a:spcPts val="555"/>
              </a:spcBef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обретения</a:t>
            </a:r>
            <a:r>
              <a:rPr lang="ru-RU" b="1" spc="-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им</a:t>
            </a:r>
            <a:r>
              <a:rPr lang="ru-RU" b="1" spc="-3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себя,</a:t>
            </a:r>
            <a:r>
              <a:rPr lang="ru-RU" b="1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своего</a:t>
            </a:r>
            <a:endParaRPr lang="ru-RU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529715" marR="554990" algn="ctr">
              <a:lnSpc>
                <a:spcPct val="103000"/>
              </a:lnSpc>
              <a:spcBef>
                <a:spcPts val="95"/>
              </a:spcBef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человеческого образа:</a:t>
            </a:r>
            <a:r>
              <a:rPr lang="ru-RU" b="1" spc="-5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неповторимой</a:t>
            </a:r>
            <a:endParaRPr lang="ru-RU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285240" marR="309245" algn="ctr">
              <a:spcBef>
                <a:spcPts val="15"/>
              </a:spcBef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индивидуальности,</a:t>
            </a:r>
            <a:endParaRPr lang="ru-RU" sz="105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                    духовности</a:t>
            </a: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ru-RU" b="1" spc="-7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ru-RU" b="1" spc="-75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b="1" spc="-7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b="1" spc="-75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           </a:t>
            </a:r>
            <a:r>
              <a:rPr lang="ru-RU" b="1" dirty="0" smtClean="0">
                <a:latin typeface="Arial" panose="020B0604020202020204" pitchFamily="34" charset="0"/>
                <a:ea typeface="Arial" panose="020B0604020202020204" pitchFamily="34" charset="0"/>
              </a:rPr>
              <a:t>творческого</a:t>
            </a:r>
            <a:r>
              <a:rPr lang="ru-RU" b="1" spc="-515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потенциала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267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476</Words>
  <Application>Microsoft Office PowerPoint</Application>
  <PresentationFormat>Широкоэкранный</PresentationFormat>
  <Paragraphs>106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Microsoft Sans Serif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44</cp:revision>
  <dcterms:created xsi:type="dcterms:W3CDTF">2023-04-27T09:47:39Z</dcterms:created>
  <dcterms:modified xsi:type="dcterms:W3CDTF">2023-05-17T08:42:33Z</dcterms:modified>
</cp:coreProperties>
</file>