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1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13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48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976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89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20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528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190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565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95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54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812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0570D-E8CA-4062-84D3-B766CA75277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D12A7-3612-4E80-8864-FCD1D7EAA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0503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784976" cy="6408711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200" b="1" dirty="0" smtClean="0">
                <a:solidFill>
                  <a:srgbClr val="C00000"/>
                </a:solidFill>
              </a:rPr>
              <a:t>ГОСУДАРСТВЕННОЕ БЮДЖЕТНОЕ П</a:t>
            </a:r>
            <a:r>
              <a:rPr lang="ru-RU" sz="2200" b="1" cap="all" dirty="0" smtClean="0">
                <a:solidFill>
                  <a:srgbClr val="C00000"/>
                </a:solidFill>
              </a:rPr>
              <a:t>рофессиональное</a:t>
            </a:r>
            <a:r>
              <a:rPr lang="ru-RU" sz="2200" b="1" dirty="0" smtClean="0">
                <a:solidFill>
                  <a:srgbClr val="C00000"/>
                </a:solidFill>
              </a:rPr>
              <a:t> ОБРАЗОВАТЕЛЬНОЕ УЧРЕЖДЕНИЕ</a:t>
            </a: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«СЕВЕРО- ОСЕТИНСКИЙ   МЕДИЦИНСКИЙ КОЛЛЕДЖ»</a:t>
            </a: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r>
              <a:rPr lang="ru-RU" sz="2200" b="1" dirty="0" smtClean="0">
                <a:solidFill>
                  <a:srgbClr val="C00000"/>
                </a:solidFill>
              </a:rPr>
              <a:t>МИНИСТЕРСТВА ЗДРАВООХРАНЕНИЯ РСО-АЛАНИЯ</a:t>
            </a:r>
            <a:br>
              <a:rPr lang="ru-RU" sz="2200" b="1" dirty="0" smtClean="0">
                <a:solidFill>
                  <a:srgbClr val="C00000"/>
                </a:solidFill>
              </a:rPr>
            </a:b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r>
              <a:rPr lang="ru-RU" sz="2200" b="1" i="1" dirty="0">
                <a:solidFill>
                  <a:srgbClr val="C00000"/>
                </a:solidFill>
              </a:rPr>
              <a:t>Доклад </a:t>
            </a:r>
            <a:r>
              <a:rPr lang="ru-RU" sz="2200" dirty="0">
                <a:solidFill>
                  <a:srgbClr val="C00000"/>
                </a:solidFill>
              </a:rPr>
              <a:t/>
            </a:r>
            <a:br>
              <a:rPr lang="ru-RU" sz="2200" dirty="0">
                <a:solidFill>
                  <a:srgbClr val="C00000"/>
                </a:solidFill>
              </a:rPr>
            </a:br>
            <a:r>
              <a:rPr lang="ru-RU" sz="2200" b="1" i="1" dirty="0">
                <a:solidFill>
                  <a:srgbClr val="C00000"/>
                </a:solidFill>
              </a:rPr>
              <a:t>на методический совет</a:t>
            </a:r>
            <a:r>
              <a:rPr lang="ru-RU" sz="2200" dirty="0">
                <a:solidFill>
                  <a:srgbClr val="C00000"/>
                </a:solidFill>
              </a:rPr>
              <a:t/>
            </a:r>
            <a:br>
              <a:rPr lang="ru-RU" sz="2200" dirty="0">
                <a:solidFill>
                  <a:srgbClr val="C00000"/>
                </a:solidFill>
              </a:rPr>
            </a:br>
            <a:r>
              <a:rPr lang="ru-RU" sz="2200" b="1" dirty="0">
                <a:solidFill>
                  <a:srgbClr val="C00000"/>
                </a:solidFill>
              </a:rPr>
              <a:t>на тему:</a:t>
            </a:r>
            <a:r>
              <a:rPr lang="ru-RU" sz="2200" dirty="0">
                <a:solidFill>
                  <a:srgbClr val="C00000"/>
                </a:solidFill>
              </a:rPr>
              <a:t/>
            </a:r>
            <a:br>
              <a:rPr lang="ru-RU" sz="2200" dirty="0">
                <a:solidFill>
                  <a:srgbClr val="C00000"/>
                </a:solidFill>
              </a:rPr>
            </a:br>
            <a:r>
              <a:rPr lang="ru-RU" sz="2200" b="1" i="1" dirty="0">
                <a:solidFill>
                  <a:srgbClr val="C00000"/>
                </a:solidFill>
                <a:latin typeface="Arial Black" pitchFamily="34" charset="0"/>
              </a:rPr>
              <a:t>«Применение активных форм и методов обучения</a:t>
            </a:r>
            <a:r>
              <a:rPr lang="ru-RU" sz="2200" b="1" i="1" dirty="0" smtClean="0">
                <a:solidFill>
                  <a:srgbClr val="C00000"/>
                </a:solidFill>
                <a:latin typeface="Arial Black" pitchFamily="34" charset="0"/>
              </a:rPr>
              <a:t>»</a:t>
            </a:r>
            <a:br>
              <a:rPr lang="ru-RU" sz="2200" b="1" i="1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2200" b="1" i="1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2200" b="1" i="1" dirty="0" smtClean="0">
                <a:solidFill>
                  <a:srgbClr val="C00000"/>
                </a:solidFill>
                <a:latin typeface="Arial Black" pitchFamily="34" charset="0"/>
              </a:rPr>
              <a:t>                  </a:t>
            </a:r>
            <a:br>
              <a:rPr lang="ru-RU" sz="2200" b="1" i="1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2200" b="1" i="1" dirty="0">
                <a:solidFill>
                  <a:srgbClr val="C00000"/>
                </a:solidFill>
              </a:rPr>
              <a:t> </a:t>
            </a:r>
            <a:r>
              <a:rPr lang="ru-RU" sz="2200" b="1" i="1" dirty="0" smtClean="0">
                <a:solidFill>
                  <a:srgbClr val="C00000"/>
                </a:solidFill>
              </a:rPr>
              <a:t>             </a:t>
            </a:r>
            <a:r>
              <a:rPr lang="ru-RU" sz="2200" b="1" i="1" dirty="0" err="1" smtClean="0">
                <a:solidFill>
                  <a:srgbClr val="C00000"/>
                </a:solidFill>
              </a:rPr>
              <a:t>Преподоатель</a:t>
            </a:r>
            <a:r>
              <a:rPr lang="ru-RU" sz="2200" b="1" i="1" dirty="0" smtClean="0">
                <a:solidFill>
                  <a:srgbClr val="C00000"/>
                </a:solidFill>
              </a:rPr>
              <a:t>: </a:t>
            </a:r>
            <a:r>
              <a:rPr lang="ru-RU" sz="2200" b="1" i="1" dirty="0" err="1" smtClean="0">
                <a:solidFill>
                  <a:srgbClr val="C00000"/>
                </a:solidFill>
              </a:rPr>
              <a:t>Джиоев</a:t>
            </a:r>
            <a:r>
              <a:rPr lang="ru-RU" sz="2200" b="1" i="1" dirty="0" smtClean="0">
                <a:solidFill>
                  <a:srgbClr val="C00000"/>
                </a:solidFill>
              </a:rPr>
              <a:t> А.М</a:t>
            </a:r>
            <a:r>
              <a:rPr lang="ru-RU" sz="2200" dirty="0">
                <a:solidFill>
                  <a:srgbClr val="C00000"/>
                </a:solidFill>
              </a:rPr>
              <a:t/>
            </a:r>
            <a:br>
              <a:rPr lang="ru-RU" sz="2200" dirty="0">
                <a:solidFill>
                  <a:srgbClr val="C00000"/>
                </a:solidFill>
              </a:rPr>
            </a:b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Владикавказ 2023</a:t>
            </a:r>
            <a:endParaRPr lang="ru-RU" sz="2000" dirty="0"/>
          </a:p>
        </p:txBody>
      </p:sp>
      <p:pic>
        <p:nvPicPr>
          <p:cNvPr id="1026" name="Picture 2" descr="C:\Users\pc\Desktop\ертопе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88640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43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8072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Введение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Перестройка среднего специального образования в стране нацелена на то, чтобы как можно полнее удовлетворить потребность общества в современных квалифицированных специалистах, что, естественно, ставит во главу угла проблему качества подготовки кадров. В современных условиях к качеству знаний студентов предъявляются все более высокие требования, одним из которых является действительность знаний, то есть способность применить их на практике в новых нестандартных ситуациях. Стимулировать у студентов устойчивый и долговременный интерес к учебе далеко не просто. Зачастую студент заучивает информацию, тренируя фактически одну лишь память. Но заучить – еще не значит знать. А знать – еще не значит уметь. Умение же невозможно выработать без практики активной деятельности, игры, разбора конкретной ситуации и переживаний во время такого разбора, без поиска оптимального решения перед лицом доброжелательно, но критически настроенного коллектива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5545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Основная часть</a:t>
            </a:r>
            <a:endParaRPr lang="ru-RU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 </a:t>
            </a:r>
            <a:r>
              <a:rPr lang="ru-RU" dirty="0">
                <a:solidFill>
                  <a:schemeClr val="bg1">
                    <a:lumMod val="85000"/>
                    <a:lumOff val="15000"/>
                  </a:schemeClr>
                </a:solidFill>
              </a:rPr>
              <a:t>Одной из основных своих задач считаю разработку форм обучения, предполагающих активное участие всех студентов в учебном процессе, т.е. активных форм обучения. Именно активные формы обучения – это первый шаг к самостоятельности, любознательности и осознанного пони мания необходимости учиться, а их внедрение – предметом систематической и целенаправленной деятельности.</a:t>
            </a:r>
          </a:p>
          <a:p>
            <a:pPr algn="ctr"/>
            <a:r>
              <a:rPr lang="ru-RU" dirty="0">
                <a:solidFill>
                  <a:schemeClr val="bg1">
                    <a:lumMod val="85000"/>
                    <a:lumOff val="15000"/>
                  </a:schemeClr>
                </a:solidFill>
              </a:rPr>
              <a:t>Как мы знаем, активные формы обучения могут быть </a:t>
            </a:r>
            <a:r>
              <a:rPr lang="ru-RU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неимитационными</a:t>
            </a:r>
            <a:r>
              <a:rPr lang="ru-RU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и имитационными. </a:t>
            </a:r>
            <a:r>
              <a:rPr lang="ru-RU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Неимитационные</a:t>
            </a:r>
            <a:r>
              <a:rPr lang="ru-RU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формы, которые я использую на теоретических и практических занятиях: мозговой штурм, презентации (подготовленные преподавателем и студентами), проблемные ситуации, дискуссии и др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14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07288" cy="316835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Метод мозгового штурма служит для оперативного решения проблем и основывается на стимулировании творческой активности людей, принимающих в нём участие. Очень важно произвести четкую формулировку проблемы и выбрать ведущих. В дальнейшем идет генерация идей, принимаются даже самые фантастические идеи. На этом этапе исключается оценочный компонент, а это снимает у студентов страх высказаться неверно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356992"/>
            <a:ext cx="5832648" cy="330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5714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Учебные презентации – это удобный и эффективный способ представления информации с помощью компьютерных программ. Мультимедийная презентация – это не только ещё один источник информации. Использование презентации способствует развитию различных сторон психической деятельности обучаемых, и прежде всего, внимания и </a:t>
            </a:r>
            <a:r>
              <a:rPr lang="ru-RU" sz="2400" dirty="0" smtClean="0">
                <a:solidFill>
                  <a:schemeClr val="bg1"/>
                </a:solidFill>
              </a:rPr>
              <a:t>памяти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068960"/>
            <a:ext cx="6552728" cy="3591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3594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Заключение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Профессиональная компетентность будущего медицинского работника является залогом хорошего качества оказания медицинской помощи. Все активные и интерактивные методы обучения призваны решать главную задачу, сформулированную в ФГОС – научить студента учиться. То есть истина не должна преподноситься "на блюдечке". Гораздо важнее развивать клиническое мышление, основанное на анализе ситуации, самостоятельном поиске информации, построению логической цепочки и принятию взвешенного и аргументированного решения. Грамотное использование педагогом разнообразных  активных педагогических  методов позволяет сделать учебный процесс обучения не только интересным для студентов, но и результативным. Возрастает уровень познавательной активности, усваиваемые знания носят гибкий характер, развивается клиническое мышление и формируется способность к принятию решений в стандартных и нестандартных ситуациях.</a:t>
            </a:r>
          </a:p>
        </p:txBody>
      </p:sp>
    </p:spTree>
    <p:extLst>
      <p:ext uri="{BB962C8B-B14F-4D97-AF65-F5344CB8AC3E}">
        <p14:creationId xmlns:p14="http://schemas.microsoft.com/office/powerpoint/2010/main" val="1713978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0688"/>
            <a:ext cx="8871781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0784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201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Calibri</vt:lpstr>
      <vt:lpstr>Тема Office</vt:lpstr>
      <vt:lpstr>    ГОСУДАРСТВЕННОЕ БЮДЖЕТНОЕ Профессиональное ОБРАЗОВАТЕЛЬНОЕ УЧРЕЖДЕНИЕ «СЕВЕРО- ОСЕТИНСКИЙ   МЕДИЦИНСКИЙ КОЛЛЕДЖ» МИНИСТЕРСТВА ЗДРАВООХРАНЕНИЯ РСО-АЛАНИЯ  Доклад  на методический совет на тему: «Применение активных форм и методов обучения»                                   Преподоатель: Джиоев А.М       Владикавказ 2023</vt:lpstr>
      <vt:lpstr>Презентация PowerPoint</vt:lpstr>
      <vt:lpstr>Презентация PowerPoint</vt:lpstr>
      <vt:lpstr>Метод мозгового штурма служит для оперативного решения проблем и основывается на стимулировании творческой активности людей, принимающих в нём участие. Очень важно произвести четкую формулировку проблемы и выбрать ведущих. В дальнейшем идет генерация идей, принимаются даже самые фантастические идеи. На этом этапе исключается оценочный компонент, а это снимает у студентов страх высказаться неверно</vt:lpstr>
      <vt:lpstr>Учебные презентации – это удобный и эффективный способ представления информации с помощью компьютерных программ. Мультимедийная презентация – это не только ещё один источник информации. Использование презентации способствует развитию различных сторон психической деятельности обучаемых, и прежде всего, внимания и памяти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Профессиональное ОБРАЗОВАТЕЛЬНОЕ УЧРЕЖДЕНИЕ «СЕВЕРО- ОСЕТИНСКИЙ   МЕДИЦИНСКИЙ КОЛЛЕДЖ» МИНИСТЕРСТВА ЗДРАВООХРАНЕНИЯ РСО-АЛАНИЯ  Доклад  на методический совет на тему: «Применение активных форм и методов обучения»                                   Преподоатель: Джиоев А.М       Владикавказ 2023</dc:title>
  <dc:creator>pc</dc:creator>
  <cp:lastModifiedBy>PC</cp:lastModifiedBy>
  <cp:revision>6</cp:revision>
  <dcterms:created xsi:type="dcterms:W3CDTF">2023-03-14T12:41:16Z</dcterms:created>
  <dcterms:modified xsi:type="dcterms:W3CDTF">2023-03-15T08:01:53Z</dcterms:modified>
</cp:coreProperties>
</file>