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30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57267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Семинар-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биологии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учащихся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39864"/>
            <a:ext cx="3969228" cy="1689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 МБОУ СОШ № 5 им. Героя России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П.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Торжка Тверской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ВИНОГРАДОВА Л.Н.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84784"/>
            <a:ext cx="8686800" cy="4392488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I </a:t>
            </a:r>
            <a:r>
              <a:rPr lang="ru-RU" sz="9600" dirty="0" smtClean="0"/>
              <a:t>часть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 (линия1) работа с таблицей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Рассмотрите таблицу, заполните пустую ячейку, вписав соответствующий термин.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ИЛИ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132856"/>
          <a:ext cx="8352928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 биологии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  изучения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Ископаемые переходные формы организмов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Строение внутренних органов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4581128"/>
          <a:ext cx="8424936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метода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числа хромосом в кариотипе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Статистический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Распространение признака в популяции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 (линия1) работа с таблицей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844825"/>
          <a:ext cx="8640960" cy="125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53"/>
                <a:gridCol w="4357407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Симбиоз рака-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отшельника и актинии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91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Видовой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Слон африканский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789040"/>
          <a:ext cx="8496944" cy="253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частоты дыхательных движений в зависимости от концентрации в крови углекислого газа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аллелей от родителей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потомкам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 (линия2)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Экспериментатор поместил зерновки пшеницы в сушильный шкаф. Как изменились концентрация солей и количество воды в клетках семян?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каждой величины определите соответствующий характер её изменения: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 увеличилась  2) уменьшилась   3) не изменилась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Запишите в таблицу выбранные цифры для каждой величины. Цифры в ответе могут повторяться.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5661248"/>
          <a:ext cx="8352928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Концентрация солей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воды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3 (линия 3) </a:t>
            </a:r>
            <a:br>
              <a:rPr lang="ru-RU" dirty="0" smtClean="0"/>
            </a:br>
            <a:r>
              <a:rPr lang="ru-RU" dirty="0" smtClean="0"/>
              <a:t>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соматической клетке тела рыбы 56 хромосом. Какой набор хромосом имеет сперматозоид рыбы? В ответе запишите только количество хромосом.</a:t>
            </a:r>
          </a:p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В некоторой молекуле ДНК </a:t>
            </a:r>
            <a:r>
              <a:rPr lang="ru-RU" dirty="0" err="1" smtClean="0"/>
              <a:t>эукариотического</a:t>
            </a:r>
            <a:r>
              <a:rPr lang="ru-RU" dirty="0" smtClean="0"/>
              <a:t> организма на долю нуклеотидов с </a:t>
            </a:r>
            <a:r>
              <a:rPr lang="ru-RU" dirty="0" err="1" smtClean="0"/>
              <a:t>цитозином</a:t>
            </a:r>
            <a:r>
              <a:rPr lang="ru-RU" dirty="0" smtClean="0"/>
              <a:t> приходится 31%. Определите долю нуклеотидов с </a:t>
            </a:r>
            <a:r>
              <a:rPr lang="ru-RU" dirty="0" err="1" smtClean="0"/>
              <a:t>тимином</a:t>
            </a:r>
            <a:r>
              <a:rPr lang="ru-RU" dirty="0" smtClean="0"/>
              <a:t>, входящих в состав этой молекулы. В ответе запишите только соответствующее число.</a:t>
            </a:r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3 (линия 3) </a:t>
            </a:r>
            <a:br>
              <a:rPr lang="ru-RU" dirty="0" smtClean="0"/>
            </a:br>
            <a:r>
              <a:rPr lang="ru-RU" dirty="0" smtClean="0"/>
              <a:t>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Общая масса молекул ДНК в одном ядре неделящейся соматической клетки человека составляет 6 </a:t>
            </a:r>
            <a:r>
              <a:rPr lang="ru-RU" dirty="0" err="1" smtClean="0"/>
              <a:t>пг</a:t>
            </a:r>
            <a:r>
              <a:rPr lang="ru-RU" dirty="0" smtClean="0"/>
              <a:t> (1 пикограмм (</a:t>
            </a:r>
            <a:r>
              <a:rPr lang="ru-RU" dirty="0" err="1" smtClean="0"/>
              <a:t>пг</a:t>
            </a:r>
            <a:r>
              <a:rPr lang="ru-RU" dirty="0" smtClean="0"/>
              <a:t>) = 10</a:t>
            </a:r>
            <a:r>
              <a:rPr lang="ru-RU" baseline="30000" dirty="0" smtClean="0"/>
              <a:t>–12</a:t>
            </a:r>
            <a:r>
              <a:rPr lang="ru-RU" dirty="0" smtClean="0"/>
              <a:t> г). Какова будет масса ДНК в клетке костного мозга в начале профазы митоза? В ответе запишите количество пикограмм ДНК.</a:t>
            </a:r>
          </a:p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Первичная годовая продукция экосистемы составляет 350 000 кДж. Укажите величину энергии, поступающей на третий трофический уровень (в килоджоулях).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3 (линия 3) </a:t>
            </a:r>
            <a:br>
              <a:rPr lang="ru-RU" dirty="0" smtClean="0"/>
            </a:br>
            <a:r>
              <a:rPr lang="ru-RU" dirty="0" smtClean="0"/>
              <a:t>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Какова продолжительность систолы предсердий сердца, если известно, что продолжительность всего сердечного цикла составляет 0,8 с, общей диастолы — 0,41 с, систолы желудочков — 0,27 с? Ответ дайте в секундах.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4 (линия 4) </a:t>
            </a:r>
            <a:br>
              <a:rPr lang="ru-RU" dirty="0" smtClean="0"/>
            </a:br>
            <a:r>
              <a:rPr lang="ru-RU" dirty="0" smtClean="0"/>
              <a:t> 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Определите соотношение фенотипов у потомков при моногибридном скрещивании двух гетерозиготных организмов при полном доминировании. Ответ запишите в виде последовательности цифр, показывающих соотношение получившихся фенотипов, в порядке их убывания.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4 (линия 4) </a:t>
            </a:r>
            <a:br>
              <a:rPr lang="ru-RU" dirty="0" smtClean="0"/>
            </a:br>
            <a:r>
              <a:rPr lang="ru-RU" dirty="0" smtClean="0"/>
              <a:t> 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изображённой на рисунке родословной определите вероятность (в процентах) рождения в браке, отмеченном цифрой 1, ребёнка с признаком, проявившимся при полном его доминировании. Ответ запишите в виде числа.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get_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37112"/>
            <a:ext cx="59150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5 (линия 5) </a:t>
            </a:r>
            <a:br>
              <a:rPr lang="ru-RU" dirty="0" smtClean="0"/>
            </a:br>
            <a:r>
              <a:rPr lang="ru-RU" dirty="0" smtClean="0"/>
              <a:t>задание с рисунком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Каким номером на схеме обозначена зона, в которой клетки делятся мейозом?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семинар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7"/>
            <a:ext cx="6840760" cy="359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68760"/>
            <a:ext cx="8686800" cy="4536504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«Важно не количество знаний, а их качество. Можно знать очень много, не зная самого нужного.»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Л.Н.Толстой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6 (линия 6) </a:t>
            </a:r>
            <a:br>
              <a:rPr lang="ru-RU" dirty="0" smtClean="0"/>
            </a:br>
            <a:r>
              <a:rPr lang="ru-RU" dirty="0" smtClean="0"/>
              <a:t>установление соответствия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типами клеток в сперматогенезе, обозначенными цифрами на схеме выше: к каждой позиции, данной в первом столбце, подберите соответствующую позицию из второго столбца.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140968"/>
          <a:ext cx="8640960" cy="352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531"/>
                <a:gridCol w="3485429"/>
              </a:tblGrid>
              <a:tr h="6995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клеток  в сперматогенезе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797"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r>
                        <a:rPr lang="ru-RU" baseline="0" dirty="0" smtClean="0"/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клетке содержатся непарные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двухроматидные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хромосомы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 Клетку называют сперматоцитом II порядка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 Образование четырёх генетически различных клеток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 Вступающая в мейоз клетка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Д) Клетки содержат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однохроматидные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хромосомы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Е) Хромосомный набор клеток 1n2c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1</a:t>
                      </a:r>
                    </a:p>
                    <a:p>
                      <a:pPr marL="342900" indent="-342900">
                        <a:buNone/>
                      </a:pPr>
                      <a:endParaRPr lang="ru-RU" dirty="0" smtClean="0"/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3)  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7 (линия 7)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Выберите три верных ответа из шести </a:t>
            </a:r>
            <a:r>
              <a:rPr lang="ru-RU" dirty="0" smtClean="0"/>
              <a:t>и запишите в таблицу цифры, под которыми они указаны.Какие из приведённых признаков относятся к изображённой на рисунке клетке?</a:t>
            </a:r>
          </a:p>
          <a:p>
            <a:pPr>
              <a:buNone/>
            </a:pPr>
            <a:r>
              <a:rPr lang="ru-RU" dirty="0" smtClean="0"/>
              <a:t>1) наличие хлоропластов</a:t>
            </a:r>
          </a:p>
          <a:p>
            <a:pPr>
              <a:buNone/>
            </a:pPr>
            <a:r>
              <a:rPr lang="ru-RU" dirty="0" smtClean="0"/>
              <a:t>2) наличие </a:t>
            </a:r>
            <a:r>
              <a:rPr lang="ru-RU" dirty="0" err="1" smtClean="0"/>
              <a:t>гликокаликса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 способность к автотрофному </a:t>
            </a:r>
          </a:p>
          <a:p>
            <a:pPr>
              <a:buNone/>
            </a:pPr>
            <a:r>
              <a:rPr lang="ru-RU" dirty="0" smtClean="0"/>
              <a:t>питанию</a:t>
            </a:r>
          </a:p>
          <a:p>
            <a:pPr>
              <a:buNone/>
            </a:pPr>
            <a:r>
              <a:rPr lang="ru-RU" dirty="0" smtClean="0"/>
              <a:t>4) способность к фагоцитозу</a:t>
            </a:r>
          </a:p>
          <a:p>
            <a:pPr>
              <a:buNone/>
            </a:pPr>
            <a:r>
              <a:rPr lang="ru-RU" dirty="0" smtClean="0"/>
              <a:t>5) способность к биосинтезу белка</a:t>
            </a:r>
          </a:p>
          <a:p>
            <a:pPr>
              <a:buNone/>
            </a:pPr>
            <a:r>
              <a:rPr lang="ru-RU" dirty="0" smtClean="0"/>
              <a:t>6) поддержание формы только с </a:t>
            </a:r>
          </a:p>
          <a:p>
            <a:pPr>
              <a:buNone/>
            </a:pPr>
            <a:r>
              <a:rPr lang="ru-RU" dirty="0" smtClean="0"/>
              <a:t>помощью </a:t>
            </a:r>
            <a:r>
              <a:rPr lang="ru-RU" dirty="0" err="1" smtClean="0"/>
              <a:t>цитоскелета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семинар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31568"/>
            <a:ext cx="2733016" cy="406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7 (линия 7)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b="1" dirty="0" smtClean="0"/>
              <a:t>Выберите три верно обозначенные подписи к рисунку</a:t>
            </a:r>
            <a:r>
              <a:rPr lang="ru-RU" dirty="0" smtClean="0"/>
              <a:t>, на котором изображено строение одного из органоидов клетки. Запишите в таблицу цифры, под которыми они указаны.</a:t>
            </a:r>
          </a:p>
          <a:p>
            <a:pPr>
              <a:buNone/>
            </a:pPr>
            <a:r>
              <a:rPr lang="ru-RU" dirty="0" smtClean="0"/>
              <a:t>1) наружная мембрана</a:t>
            </a:r>
          </a:p>
          <a:p>
            <a:pPr>
              <a:buNone/>
            </a:pPr>
            <a:r>
              <a:rPr lang="ru-RU" dirty="0" smtClean="0"/>
              <a:t>2) мембрана </a:t>
            </a:r>
            <a:r>
              <a:rPr lang="ru-RU" dirty="0" err="1" smtClean="0"/>
              <a:t>тилакоида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 зёрна крахмала</a:t>
            </a:r>
          </a:p>
          <a:p>
            <a:pPr>
              <a:buNone/>
            </a:pPr>
            <a:r>
              <a:rPr lang="ru-RU" dirty="0" smtClean="0"/>
              <a:t>4) строма</a:t>
            </a:r>
          </a:p>
          <a:p>
            <a:pPr>
              <a:buNone/>
            </a:pPr>
            <a:r>
              <a:rPr lang="ru-RU" dirty="0" smtClean="0"/>
              <a:t>5) матрикс</a:t>
            </a:r>
          </a:p>
          <a:p>
            <a:pPr>
              <a:buNone/>
            </a:pPr>
            <a:r>
              <a:rPr lang="ru-RU" dirty="0" smtClean="0"/>
              <a:t>6) </a:t>
            </a:r>
            <a:r>
              <a:rPr lang="ru-RU" dirty="0" err="1" smtClean="0"/>
              <a:t>кристы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C:\Users\Пользователь\Desktop\семинар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49080"/>
            <a:ext cx="5039426" cy="243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7 (линия 7)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dirty="0" smtClean="0"/>
              <a:t>или</a:t>
            </a:r>
          </a:p>
          <a:p>
            <a:pPr marL="0" indent="0">
              <a:buNone/>
            </a:pPr>
            <a:r>
              <a:rPr lang="ru-RU" sz="3800" b="1" dirty="0" smtClean="0"/>
              <a:t>Выберите три верных ответа из шести </a:t>
            </a:r>
            <a:r>
              <a:rPr lang="ru-RU" sz="3800" dirty="0" smtClean="0"/>
              <a:t>и запишите в таблицу цифры, </a:t>
            </a:r>
            <a:r>
              <a:rPr lang="ru-RU" sz="3800" dirty="0" err="1" smtClean="0"/>
              <a:t>подкоторыми</a:t>
            </a:r>
            <a:r>
              <a:rPr lang="ru-RU" sz="3800" dirty="0" smtClean="0"/>
              <a:t> они указаны. Какие из перечисленных ниже признаков можно использовать для описания типичной клетки бактерии?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pPr>
              <a:buNone/>
            </a:pPr>
            <a:r>
              <a:rPr lang="ru-RU" sz="3800" dirty="0" smtClean="0"/>
              <a:t>1) Отсутствует ядерная оболочка.</a:t>
            </a:r>
          </a:p>
          <a:p>
            <a:pPr>
              <a:buNone/>
            </a:pPr>
            <a:r>
              <a:rPr lang="ru-RU" sz="3800" dirty="0" smtClean="0"/>
              <a:t>2) Клетка содержит митохондрии.</a:t>
            </a:r>
          </a:p>
          <a:p>
            <a:pPr>
              <a:buNone/>
            </a:pPr>
            <a:r>
              <a:rPr lang="ru-RU" sz="3800" dirty="0" smtClean="0"/>
              <a:t>3) Клеточная стенка состоит из </a:t>
            </a:r>
            <a:r>
              <a:rPr lang="ru-RU" sz="3800" dirty="0" err="1" smtClean="0"/>
              <a:t>муреина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4) Генетический материал представлен замкнутой молекулой ДНК.</a:t>
            </a:r>
          </a:p>
          <a:p>
            <a:pPr>
              <a:buNone/>
            </a:pPr>
            <a:r>
              <a:rPr lang="ru-RU" sz="3800" dirty="0" smtClean="0"/>
              <a:t>5) Клетка способна к фагоцитозу.</a:t>
            </a:r>
          </a:p>
          <a:p>
            <a:pPr>
              <a:buNone/>
            </a:pPr>
            <a:r>
              <a:rPr lang="ru-RU" sz="3800" dirty="0" smtClean="0"/>
              <a:t>6) Имеется центриоль в основании жгутика.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7 (линия 7)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b="1" dirty="0" smtClean="0"/>
              <a:t>Все перечисленные ниже признаки, кроме трёх, </a:t>
            </a:r>
            <a:r>
              <a:rPr lang="ru-RU" dirty="0" smtClean="0"/>
              <a:t>используются для описания молекулы информационной РНК. Определите три признака, «выпадающих» из общего списка, и запишите в таблицу цифры, под которыми они указаны.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1) содержит нуклеотиды с рибозой</a:t>
            </a:r>
          </a:p>
          <a:p>
            <a:pPr>
              <a:buNone/>
            </a:pPr>
            <a:r>
              <a:rPr lang="ru-RU" dirty="0" smtClean="0"/>
              <a:t>2) образуется при транскрипции</a:t>
            </a:r>
          </a:p>
          <a:p>
            <a:pPr>
              <a:buNone/>
            </a:pPr>
            <a:r>
              <a:rPr lang="ru-RU" dirty="0" smtClean="0"/>
              <a:t>3) служит матрицей для синтеза белка</a:t>
            </a:r>
          </a:p>
          <a:p>
            <a:pPr>
              <a:buNone/>
            </a:pPr>
            <a:r>
              <a:rPr lang="ru-RU" dirty="0" smtClean="0"/>
              <a:t>4) способна к репликации</a:t>
            </a:r>
          </a:p>
          <a:p>
            <a:pPr>
              <a:buNone/>
            </a:pPr>
            <a:r>
              <a:rPr lang="ru-RU" dirty="0" smtClean="0"/>
              <a:t>5) образует комплекс с рибосомой при трансляции</a:t>
            </a:r>
          </a:p>
          <a:p>
            <a:pPr>
              <a:buNone/>
            </a:pPr>
            <a:r>
              <a:rPr lang="ru-RU" dirty="0" smtClean="0"/>
              <a:t>6) имеет четвертичную структуру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8 (линия 8)</a:t>
            </a:r>
            <a:br>
              <a:rPr lang="ru-RU" dirty="0" smtClean="0"/>
            </a:br>
            <a:r>
              <a:rPr lang="ru-RU" dirty="0" smtClean="0"/>
              <a:t> установление последовательности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Установите 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действий селекционера для получения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гетерозисных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организмов. Запишите в таблицу соответствующую последовательность цифр.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1) получение гомозиготных линий</a:t>
            </a:r>
          </a:p>
          <a:p>
            <a:pPr>
              <a:buNone/>
            </a:pPr>
            <a:r>
              <a:rPr lang="ru-RU" sz="2400" dirty="0" smtClean="0"/>
              <a:t>2) многократное самоопыление родительских растений</a:t>
            </a:r>
          </a:p>
          <a:p>
            <a:pPr>
              <a:buNone/>
            </a:pPr>
            <a:r>
              <a:rPr lang="ru-RU" sz="2400" dirty="0" smtClean="0"/>
              <a:t>3) подбор исходных растений с определёнными признаками</a:t>
            </a:r>
          </a:p>
          <a:p>
            <a:pPr>
              <a:buNone/>
            </a:pPr>
            <a:r>
              <a:rPr lang="ru-RU" sz="2400" dirty="0" smtClean="0"/>
              <a:t>4) получение высокопродуктивных гибридов</a:t>
            </a:r>
          </a:p>
          <a:p>
            <a:pPr>
              <a:buNone/>
            </a:pPr>
            <a:r>
              <a:rPr lang="ru-RU" sz="2400" dirty="0" smtClean="0"/>
              <a:t>5) скрещивание организмов двух разных чистых линий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9 (линия 9)</a:t>
            </a:r>
            <a:br>
              <a:rPr lang="ru-RU" dirty="0" smtClean="0"/>
            </a:br>
            <a:r>
              <a:rPr lang="ru-RU" dirty="0" smtClean="0"/>
              <a:t> задание с рисунком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Каким номером на рисунке обозначена стадия жизненного цикла </a:t>
            </a:r>
          </a:p>
          <a:p>
            <a:pPr marL="0" indent="0">
              <a:buNone/>
            </a:pPr>
            <a:r>
              <a:rPr lang="ru-RU" dirty="0" smtClean="0"/>
              <a:t>паразита, которая </a:t>
            </a:r>
          </a:p>
          <a:p>
            <a:pPr marL="0" indent="0">
              <a:buNone/>
            </a:pPr>
            <a:r>
              <a:rPr lang="ru-RU" dirty="0" smtClean="0"/>
              <a:t>попадает в </a:t>
            </a:r>
          </a:p>
          <a:p>
            <a:pPr marL="0" indent="0">
              <a:buNone/>
            </a:pPr>
            <a:r>
              <a:rPr lang="ru-RU" dirty="0" smtClean="0"/>
              <a:t>окончательного </a:t>
            </a:r>
          </a:p>
          <a:p>
            <a:pPr marL="0" indent="0">
              <a:buNone/>
            </a:pPr>
            <a:r>
              <a:rPr lang="ru-RU" dirty="0" smtClean="0"/>
              <a:t>хозяина?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Пользователь\Desktop\семинар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4853911" cy="426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10 (линия 10) </a:t>
            </a:r>
            <a:br>
              <a:rPr lang="ru-RU" dirty="0" smtClean="0"/>
            </a:br>
            <a:r>
              <a:rPr lang="ru-RU" dirty="0" smtClean="0"/>
              <a:t>установление соответствия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стадиями жизненного цикла паразита, обозначенными на рисунке выше цифрами 1, 2, 3: к каждой позиции, данной в первом столбце, подберите соответствующую позицию из второго столбца.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356992"/>
          <a:ext cx="856895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8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СТАДИИ ЖИЗНЕННОГО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ЦИКЛА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ПАРАЗИТА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2288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 Проникает в промежуточного хозяина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 Представляет собой личиночную стадию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 Является непосредственным результатом оплодотворения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 Развивается в печени основного хозяина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Д) Активно плавает в воде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Е) Имеет гермафродитную половую систему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 1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 2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 3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11 (линия 11)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Выберите три верных ответа из шести </a:t>
            </a:r>
            <a:r>
              <a:rPr lang="ru-RU" sz="3400" dirty="0" smtClean="0"/>
              <a:t>и запишите в таблицу цифры, под которыми они указаны.Если в процессе эволюции у растения сформировался цветок, изображённый на рисунке, то для этого растения </a:t>
            </a:r>
          </a:p>
          <a:p>
            <a:pPr marL="0" indent="0">
              <a:buNone/>
            </a:pPr>
            <a:r>
              <a:rPr lang="ru-RU" sz="3400" dirty="0" smtClean="0"/>
              <a:t>характерны:</a:t>
            </a:r>
          </a:p>
          <a:p>
            <a:pPr>
              <a:buNone/>
            </a:pPr>
            <a:r>
              <a:rPr lang="ru-RU" sz="3100" dirty="0" smtClean="0"/>
              <a:t>1) одна семядоля в зародыше семени</a:t>
            </a:r>
          </a:p>
          <a:p>
            <a:pPr>
              <a:buNone/>
            </a:pPr>
            <a:r>
              <a:rPr lang="ru-RU" sz="3100" dirty="0" smtClean="0"/>
              <a:t>2) споры в стробилах на концах </a:t>
            </a:r>
          </a:p>
          <a:p>
            <a:pPr>
              <a:buNone/>
            </a:pPr>
            <a:r>
              <a:rPr lang="ru-RU" sz="3100" dirty="0" smtClean="0"/>
              <a:t>побегов</a:t>
            </a:r>
          </a:p>
          <a:p>
            <a:pPr>
              <a:buNone/>
            </a:pPr>
            <a:r>
              <a:rPr lang="ru-RU" sz="3100" dirty="0" smtClean="0"/>
              <a:t>3) внешнее оплодотворение</a:t>
            </a:r>
          </a:p>
          <a:p>
            <a:pPr>
              <a:buNone/>
            </a:pPr>
            <a:r>
              <a:rPr lang="ru-RU" sz="3100" dirty="0" smtClean="0"/>
              <a:t>4) мочковатая корневая система</a:t>
            </a:r>
          </a:p>
          <a:p>
            <a:pPr>
              <a:buNone/>
            </a:pPr>
            <a:r>
              <a:rPr lang="ru-RU" sz="3100" dirty="0" smtClean="0"/>
              <a:t>5) сетчатое жилкование листьев</a:t>
            </a:r>
          </a:p>
          <a:p>
            <a:pPr>
              <a:buNone/>
            </a:pPr>
            <a:r>
              <a:rPr lang="ru-RU" sz="3100" dirty="0" smtClean="0"/>
              <a:t>6) отсутствие камбия в стебле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семинар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49774"/>
            <a:ext cx="3096344" cy="383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11 (линия 11)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Выберите три верно обозначенные подписи к рисунку</a:t>
            </a:r>
            <a:r>
              <a:rPr lang="ru-RU" sz="3600" dirty="0" smtClean="0"/>
              <a:t>, на котором изображено строение корня. Запишите в таблицу цифры, под которыми они указаны.</a:t>
            </a:r>
          </a:p>
          <a:p>
            <a:pPr>
              <a:buNone/>
            </a:pPr>
            <a:r>
              <a:rPr lang="ru-RU" sz="2800" dirty="0" smtClean="0"/>
              <a:t>1) придаточный корень</a:t>
            </a:r>
          </a:p>
          <a:p>
            <a:pPr>
              <a:buNone/>
            </a:pPr>
            <a:r>
              <a:rPr lang="ru-RU" sz="2800" dirty="0" smtClean="0"/>
              <a:t>2) зона, образованная постоянно делящимися </a:t>
            </a:r>
          </a:p>
          <a:p>
            <a:pPr>
              <a:buNone/>
            </a:pPr>
            <a:r>
              <a:rPr lang="ru-RU" sz="2800" dirty="0" smtClean="0"/>
              <a:t>клетками верхушечной  образовательной ткани</a:t>
            </a:r>
          </a:p>
          <a:p>
            <a:pPr>
              <a:buNone/>
            </a:pPr>
            <a:r>
              <a:rPr lang="ru-RU" sz="2800" dirty="0" smtClean="0"/>
              <a:t>3) зона растущих клеток с начальной </a:t>
            </a:r>
          </a:p>
          <a:p>
            <a:pPr>
              <a:buNone/>
            </a:pPr>
            <a:r>
              <a:rPr lang="ru-RU" sz="2800" dirty="0" smtClean="0"/>
              <a:t>дифференциацией</a:t>
            </a:r>
          </a:p>
          <a:p>
            <a:pPr>
              <a:buNone/>
            </a:pPr>
            <a:r>
              <a:rPr lang="ru-RU" sz="2800" dirty="0" smtClean="0"/>
              <a:t>4) зона проведения</a:t>
            </a:r>
          </a:p>
          <a:p>
            <a:pPr>
              <a:buNone/>
            </a:pPr>
            <a:r>
              <a:rPr lang="ru-RU" sz="2800" dirty="0" smtClean="0"/>
              <a:t>5) боковой корень</a:t>
            </a:r>
          </a:p>
          <a:p>
            <a:pPr>
              <a:buNone/>
            </a:pPr>
            <a:r>
              <a:rPr lang="ru-RU" sz="2800" dirty="0" smtClean="0"/>
              <a:t>6) структура, обеспечивающая всасывание воды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Пользователь\Desktop\семинар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690" y="3140968"/>
            <a:ext cx="172523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260626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 — быстроразвивающаяся наука, а наше время – век биотехнологий и открытий.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Лекарство от рака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Вакцина против гепатита В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Протезирование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Имплантация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Выращивание теплолюбивых растений в Сибири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переработки мусора с использованием специально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выведенных бактерий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nsk.bfm.ru/storage/article/June2021/PThCw71gqLSgbpjf62ZvfayxtlMmT0qbaMVxqP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553426" cy="1700808"/>
          </a:xfrm>
          <a:prstGeom prst="rect">
            <a:avLst/>
          </a:prstGeom>
          <a:noFill/>
        </p:spPr>
      </p:pic>
      <p:pic>
        <p:nvPicPr>
          <p:cNvPr id="6" name="Picture 4" descr="https://mirzodiaka.com/wp-content/uploads/2021/08/delta-dentist-clea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59154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11 (линия 11)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dirty="0" smtClean="0"/>
              <a:t>Или</a:t>
            </a:r>
          </a:p>
          <a:p>
            <a:pPr algn="ctr">
              <a:buNone/>
            </a:pPr>
            <a:endParaRPr lang="ru-RU" dirty="0" smtClean="0"/>
          </a:p>
          <a:p>
            <a:pPr marL="90488" indent="-90488">
              <a:buNone/>
            </a:pPr>
            <a:r>
              <a:rPr lang="ru-RU" sz="5100" b="1" dirty="0" smtClean="0">
                <a:solidFill>
                  <a:schemeClr val="tx1"/>
                </a:solidFill>
              </a:rPr>
              <a:t>Выберите три верных ответа из шести </a:t>
            </a:r>
            <a:r>
              <a:rPr lang="ru-RU" sz="5100" dirty="0" smtClean="0"/>
              <a:t>и запишите в таблицу цифры, под которыми они указаны. Какие утверждения о реакции растения на водный режим внешних и внутренних факторов являются верными?</a:t>
            </a:r>
          </a:p>
          <a:p>
            <a:pPr>
              <a:buNone/>
            </a:pPr>
            <a:r>
              <a:rPr lang="ru-RU" sz="5100" dirty="0" smtClean="0"/>
              <a:t>1) С повышением температуры транспирация увеличивается.</a:t>
            </a:r>
          </a:p>
          <a:p>
            <a:pPr>
              <a:buNone/>
            </a:pPr>
            <a:r>
              <a:rPr lang="ru-RU" sz="5100" dirty="0" smtClean="0"/>
              <a:t>2) При потере тургора устьица открываются.</a:t>
            </a:r>
          </a:p>
          <a:p>
            <a:pPr>
              <a:buNone/>
            </a:pPr>
            <a:r>
              <a:rPr lang="ru-RU" sz="5100" dirty="0" smtClean="0"/>
              <a:t>3) Под влиянием света устьица закрываются.</a:t>
            </a:r>
          </a:p>
          <a:p>
            <a:pPr>
              <a:buNone/>
            </a:pPr>
            <a:r>
              <a:rPr lang="ru-RU" sz="5100" dirty="0" smtClean="0"/>
              <a:t>4) С уменьшением влажности почвы транспирация уменьшается.</a:t>
            </a:r>
          </a:p>
          <a:p>
            <a:pPr>
              <a:buNone/>
            </a:pPr>
            <a:r>
              <a:rPr lang="ru-RU" sz="5100" dirty="0" smtClean="0"/>
              <a:t>5) Чем меньше относительная влажность воздуха, тем выше интенсивность транспирации.</a:t>
            </a:r>
          </a:p>
          <a:p>
            <a:pPr>
              <a:buNone/>
            </a:pPr>
            <a:r>
              <a:rPr lang="ru-RU" sz="5100" dirty="0" smtClean="0"/>
              <a:t>6) Чем концентрированнее клеточный сок, тем сильнее транспирация.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12 (линия 12) </a:t>
            </a:r>
            <a:br>
              <a:rPr lang="ru-RU" dirty="0" smtClean="0"/>
            </a:br>
            <a:r>
              <a:rPr lang="ru-RU" dirty="0" smtClean="0"/>
              <a:t> установление последовательности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Установите последовательность </a:t>
            </a:r>
            <a:r>
              <a:rPr lang="ru-RU" dirty="0" smtClean="0"/>
              <a:t>расположения систематических групп растения, начиная с самого высокого ранга. Запишите в таблицу соответствующую последовательность цифр.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1) Мятлик луговой</a:t>
            </a:r>
          </a:p>
          <a:p>
            <a:pPr>
              <a:buNone/>
            </a:pPr>
            <a:r>
              <a:rPr lang="ru-RU" dirty="0" smtClean="0"/>
              <a:t>2) Мятлик</a:t>
            </a:r>
          </a:p>
          <a:p>
            <a:pPr>
              <a:buNone/>
            </a:pPr>
            <a:r>
              <a:rPr lang="ru-RU" dirty="0" smtClean="0"/>
              <a:t>3) Покрытосеменные</a:t>
            </a:r>
          </a:p>
          <a:p>
            <a:pPr>
              <a:buNone/>
            </a:pPr>
            <a:r>
              <a:rPr lang="ru-RU" dirty="0" smtClean="0"/>
              <a:t>4) Однодольные</a:t>
            </a:r>
          </a:p>
          <a:p>
            <a:pPr>
              <a:buNone/>
            </a:pPr>
            <a:r>
              <a:rPr lang="ru-RU" dirty="0" smtClean="0"/>
              <a:t>5) Растения</a:t>
            </a:r>
          </a:p>
          <a:p>
            <a:pPr>
              <a:buNone/>
            </a:pPr>
            <a:r>
              <a:rPr lang="ru-RU" dirty="0" smtClean="0"/>
              <a:t>6) Злаковые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13 (линия 13)</a:t>
            </a:r>
            <a:br>
              <a:rPr lang="ru-RU" dirty="0" smtClean="0"/>
            </a:br>
            <a:r>
              <a:rPr lang="ru-RU" dirty="0" smtClean="0"/>
              <a:t> задание с рисунком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Какой цифрой на рисунке обозначена альвеола?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семинар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13684"/>
            <a:ext cx="8265918" cy="383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14 (линия 14) </a:t>
            </a:r>
            <a:br>
              <a:rPr lang="ru-RU" dirty="0" smtClean="0"/>
            </a:br>
            <a:r>
              <a:rPr lang="ru-RU" dirty="0" smtClean="0"/>
              <a:t>установление соответствия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характеристиками и структурами, обозначенными на рисунке выше цифрами 1, 2, 3: к каждой позиции, данной в первом столбце, подберите соответствующую позицию из второго столбца.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924944"/>
          <a:ext cx="85689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  <a:gridCol w="2088232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СТРУКТУРЫ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 Проводит воздух из носоглотки в трахею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 Обеспечивает газообмен между кровью и воздухом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 Способствует очищению, согреванию (охлаждению) и увлажнению вдыхаемого воздуха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 Содержит хрящ, предотвращающий попадание пищи в дыхательные пути во время глотания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Д) Состоит из нескольких долей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Е) Расположен в плевральной полости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 smtClean="0"/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 1</a:t>
                      </a:r>
                    </a:p>
                    <a:p>
                      <a:endParaRPr kumimoji="0" lang="ru-RU" sz="2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 2</a:t>
                      </a:r>
                    </a:p>
                    <a:p>
                      <a:endParaRPr kumimoji="0" lang="ru-RU" sz="2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 3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15 (линия 15)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Выберите три верных ответа из шести </a:t>
            </a:r>
            <a:r>
              <a:rPr lang="ru-RU" dirty="0" smtClean="0"/>
              <a:t>и запишите в таблицу цифры, под которыми они указаны. Какие признаки характерны для ткани, представленной на рисунке?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 участвует в образовании стенок кровеносных сосудов</a:t>
            </a:r>
          </a:p>
          <a:p>
            <a:pPr>
              <a:buNone/>
            </a:pPr>
            <a:r>
              <a:rPr lang="ru-RU" dirty="0" smtClean="0"/>
              <a:t>2) обеспечивает перемещение тела в пространстве</a:t>
            </a:r>
          </a:p>
          <a:p>
            <a:pPr>
              <a:buNone/>
            </a:pPr>
            <a:r>
              <a:rPr lang="ru-RU" dirty="0" smtClean="0"/>
              <a:t>3) состоит из веретеновидных клеток</a:t>
            </a:r>
          </a:p>
          <a:p>
            <a:pPr>
              <a:buNone/>
            </a:pPr>
            <a:r>
              <a:rPr lang="ru-RU" dirty="0" smtClean="0"/>
              <a:t>4) образована одноядерными клетками</a:t>
            </a:r>
          </a:p>
          <a:p>
            <a:pPr>
              <a:buNone/>
            </a:pPr>
            <a:r>
              <a:rPr lang="ru-RU" dirty="0" smtClean="0"/>
              <a:t>5) обладает возбудимостью и </a:t>
            </a:r>
          </a:p>
          <a:p>
            <a:pPr>
              <a:buNone/>
            </a:pPr>
            <a:r>
              <a:rPr lang="ru-RU" dirty="0" smtClean="0"/>
              <a:t>сократимостью</a:t>
            </a:r>
          </a:p>
          <a:p>
            <a:pPr>
              <a:buNone/>
            </a:pPr>
            <a:r>
              <a:rPr lang="ru-RU" dirty="0" smtClean="0"/>
              <a:t>6) управляется соматическим </a:t>
            </a:r>
          </a:p>
          <a:p>
            <a:pPr>
              <a:buNone/>
            </a:pPr>
            <a:r>
              <a:rPr lang="ru-RU" dirty="0" smtClean="0"/>
              <a:t>отделом нервной системы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семинар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958" y="3648472"/>
            <a:ext cx="2734042" cy="320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15 (линия 15)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Выберите три верно обозначенные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подписи </a:t>
            </a:r>
            <a:r>
              <a:rPr lang="ru-RU" dirty="0" smtClean="0"/>
              <a:t>к рисунку, на котором </a:t>
            </a:r>
          </a:p>
          <a:p>
            <a:pPr marL="0" indent="0">
              <a:buNone/>
            </a:pPr>
            <a:r>
              <a:rPr lang="ru-RU" dirty="0" smtClean="0"/>
              <a:t>изображён скелет человека.</a:t>
            </a:r>
            <a:br>
              <a:rPr lang="ru-RU" dirty="0" smtClean="0"/>
            </a:br>
            <a:r>
              <a:rPr lang="ru-RU" dirty="0" smtClean="0"/>
              <a:t>1) локтевая кость</a:t>
            </a:r>
            <a:br>
              <a:rPr lang="ru-RU" dirty="0" smtClean="0"/>
            </a:br>
            <a:r>
              <a:rPr lang="ru-RU" dirty="0" smtClean="0"/>
              <a:t>2) лучевая кость</a:t>
            </a:r>
            <a:br>
              <a:rPr lang="ru-RU" dirty="0" smtClean="0"/>
            </a:br>
            <a:r>
              <a:rPr lang="ru-RU" dirty="0" smtClean="0"/>
              <a:t>3) плечевая кость</a:t>
            </a:r>
            <a:br>
              <a:rPr lang="ru-RU" dirty="0" smtClean="0"/>
            </a:br>
            <a:r>
              <a:rPr lang="ru-RU" dirty="0" smtClean="0"/>
              <a:t>4) крестец</a:t>
            </a:r>
            <a:br>
              <a:rPr lang="ru-RU" dirty="0" smtClean="0"/>
            </a:br>
            <a:r>
              <a:rPr lang="ru-RU" dirty="0" smtClean="0"/>
              <a:t>5) бедренная кость</a:t>
            </a:r>
            <a:br>
              <a:rPr lang="ru-RU" dirty="0" smtClean="0"/>
            </a:br>
            <a:r>
              <a:rPr lang="ru-RU" dirty="0" smtClean="0"/>
              <a:t>6) стопа</a:t>
            </a:r>
            <a:endParaRPr lang="ru-RU" dirty="0"/>
          </a:p>
        </p:txBody>
      </p:sp>
      <p:pic>
        <p:nvPicPr>
          <p:cNvPr id="2050" name="Picture 2" descr="C:\Users\Пользователь\Desktop\семинар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1812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15 (линия 15)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Выберите три верных ответа из шести </a:t>
            </a:r>
            <a:r>
              <a:rPr lang="ru-RU" dirty="0" smtClean="0"/>
              <a:t>и запишите в таблицу цифры, под которыми они указаны.</a:t>
            </a:r>
          </a:p>
          <a:p>
            <a:pPr>
              <a:buNone/>
            </a:pPr>
            <a:r>
              <a:rPr lang="ru-RU" dirty="0" smtClean="0"/>
              <a:t>Что характерно для вен, в отличие от артерий?</a:t>
            </a:r>
          </a:p>
          <a:p>
            <a:pPr>
              <a:buNone/>
            </a:pPr>
            <a:r>
              <a:rPr lang="ru-RU" dirty="0" smtClean="0"/>
              <a:t>1) тонкий мышечный слой</a:t>
            </a:r>
          </a:p>
          <a:p>
            <a:pPr>
              <a:buNone/>
            </a:pPr>
            <a:r>
              <a:rPr lang="ru-RU" dirty="0" smtClean="0"/>
              <a:t>2) полулунные клапаны</a:t>
            </a:r>
          </a:p>
          <a:p>
            <a:pPr>
              <a:buNone/>
            </a:pPr>
            <a:r>
              <a:rPr lang="ru-RU" dirty="0" smtClean="0"/>
              <a:t>3) высокое кровяное давление</a:t>
            </a:r>
          </a:p>
          <a:p>
            <a:pPr>
              <a:buNone/>
            </a:pPr>
            <a:r>
              <a:rPr lang="ru-RU" dirty="0" smtClean="0"/>
              <a:t>4) быстрый ток крови</a:t>
            </a:r>
          </a:p>
          <a:p>
            <a:pPr>
              <a:buNone/>
            </a:pPr>
            <a:r>
              <a:rPr lang="ru-RU" dirty="0" smtClean="0"/>
              <a:t>5) створчатые клапаны</a:t>
            </a:r>
          </a:p>
          <a:p>
            <a:pPr>
              <a:buNone/>
            </a:pPr>
            <a:r>
              <a:rPr lang="ru-RU" dirty="0" smtClean="0"/>
              <a:t>6) транспорт крови к сердцу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16 (линия 16) </a:t>
            </a:r>
            <a:br>
              <a:rPr lang="ru-RU" dirty="0" smtClean="0"/>
            </a:br>
            <a:r>
              <a:rPr lang="ru-RU" dirty="0" smtClean="0"/>
              <a:t> установление последовательности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Установите последовательность </a:t>
            </a:r>
            <a:r>
              <a:rPr lang="ru-RU" dirty="0" smtClean="0"/>
              <a:t>прохождения мочевины по анатомическим структурам выделительной системы человека. Запишите в таблицу соответствующую последовательность цифр.</a:t>
            </a:r>
          </a:p>
          <a:p>
            <a:pPr>
              <a:buNone/>
            </a:pPr>
            <a:r>
              <a:rPr lang="ru-RU" dirty="0" smtClean="0"/>
              <a:t>1) собирательная трубочка нефрона</a:t>
            </a:r>
          </a:p>
          <a:p>
            <a:pPr>
              <a:buNone/>
            </a:pPr>
            <a:r>
              <a:rPr lang="ru-RU" dirty="0" smtClean="0"/>
              <a:t>2) мочеточник</a:t>
            </a:r>
          </a:p>
          <a:p>
            <a:pPr>
              <a:buNone/>
            </a:pPr>
            <a:r>
              <a:rPr lang="ru-RU" dirty="0" smtClean="0"/>
              <a:t>3) мочеиспускательный канал</a:t>
            </a:r>
          </a:p>
          <a:p>
            <a:pPr>
              <a:buNone/>
            </a:pPr>
            <a:r>
              <a:rPr lang="ru-RU" dirty="0" smtClean="0"/>
              <a:t>4) почечная лоханка</a:t>
            </a:r>
          </a:p>
          <a:p>
            <a:pPr>
              <a:buNone/>
            </a:pPr>
            <a:r>
              <a:rPr lang="ru-RU" dirty="0" smtClean="0"/>
              <a:t>5) мочевой пузырь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17 (линия17)  множественный    выбор (работа с текстом)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Выберите три предложения, где даны описания признаков </a:t>
            </a:r>
            <a:r>
              <a:rPr lang="ru-RU" sz="2800" b="1" dirty="0" smtClean="0"/>
              <a:t>морфологического критерия вида</a:t>
            </a:r>
            <a:r>
              <a:rPr lang="ru-RU" sz="2800" dirty="0" smtClean="0"/>
              <a:t> Сосна обыкновенная. Запишите в таблицу цифры, под которыми они указаны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358089"/>
          <a:ext cx="86409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168352"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(1)Сосна обыкновенная — светолюбивое растение. (2)Проросток сосны включает в себя пять–девять фотосинтезирующих семядолей. (3)Сосна способна развиваться на любой почве. (4)Зелёные листья сосны игловидные и расположены по два на укороченных побегах. (5)Удлинённые побеги расположены мутовками, которые образуются один раз в год. (6)Пыльца с мужских шишек переносится ветром и попадает на женские шишки, и происходит оплодотворение.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18 (линия18)  </a:t>
            </a:r>
            <a:br>
              <a:rPr lang="ru-RU" dirty="0" smtClean="0"/>
            </a:br>
            <a:r>
              <a:rPr lang="ru-RU" dirty="0" smtClean="0"/>
              <a:t>множественный    выбор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Выберите три верных ответа из шести </a:t>
            </a:r>
            <a:r>
              <a:rPr lang="ru-RU" dirty="0" smtClean="0"/>
              <a:t>и запишите в таблицу цифры, под которыми они указаны. Устойчивость экосистемы влажного экваториального леса определяется.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 большим видовым разнообразием</a:t>
            </a:r>
          </a:p>
          <a:p>
            <a:pPr>
              <a:buNone/>
            </a:pPr>
            <a:r>
              <a:rPr lang="ru-RU" dirty="0" smtClean="0"/>
              <a:t>2) отсутствием </a:t>
            </a:r>
            <a:r>
              <a:rPr lang="ru-RU" dirty="0" err="1" smtClean="0"/>
              <a:t>редуцентов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 большой численностью хищников</a:t>
            </a:r>
          </a:p>
          <a:p>
            <a:pPr>
              <a:buNone/>
            </a:pPr>
            <a:r>
              <a:rPr lang="ru-RU" dirty="0" smtClean="0"/>
              <a:t>4) сложными пищевыми сетями</a:t>
            </a:r>
          </a:p>
          <a:p>
            <a:pPr>
              <a:buNone/>
            </a:pPr>
            <a:r>
              <a:rPr lang="ru-RU" dirty="0" smtClean="0"/>
              <a:t>5) колебанием численности популяций</a:t>
            </a:r>
          </a:p>
          <a:p>
            <a:pPr>
              <a:buNone/>
            </a:pPr>
            <a:r>
              <a:rPr lang="ru-RU" dirty="0" smtClean="0"/>
              <a:t>6) замкнутым круговоротом веществ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99592" y="633035"/>
            <a:ext cx="75608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это и многое другой возможно благодаря профессиям, связанным с биологией. Наверное, поэтому особо любознательные школьники стремятся связать свою жизнь именно с этой наукой и выбрать себе соответствующую профессию.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19 (линия 19) </a:t>
            </a:r>
            <a:br>
              <a:rPr lang="ru-RU" dirty="0" smtClean="0"/>
            </a:br>
            <a:r>
              <a:rPr lang="ru-RU" dirty="0" smtClean="0"/>
              <a:t>установление соответствия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Установите соответствие между примерами и экологическими факторами,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348880"/>
          <a:ext cx="871296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ГРУППЫ ЭКОЛОГИЧЕСКИХ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 воздействие атмосферного давления на жизнедеятельность горного барана</a:t>
                      </a: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 изменение рельефа местности, вызванное землетрясением</a:t>
                      </a: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 снижение численности популяции зайцев в результате эпидемии</a:t>
                      </a: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 отношения между волками в стае</a:t>
                      </a: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Д) конкуренция за свет и воду между соснами в лесу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 абиотический</a:t>
                      </a:r>
                    </a:p>
                    <a:p>
                      <a:endParaRPr kumimoji="0"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 биотический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20 (линия 20) </a:t>
            </a:r>
            <a:br>
              <a:rPr lang="ru-RU" dirty="0" smtClean="0"/>
            </a:br>
            <a:r>
              <a:rPr lang="ru-RU" dirty="0" smtClean="0"/>
              <a:t> установление последовательности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Установите последовательность </a:t>
            </a:r>
            <a:r>
              <a:rPr lang="ru-RU" dirty="0" smtClean="0"/>
              <a:t>эволюционных процессов, происходивших на Земле, в хронологическом порядке. </a:t>
            </a:r>
          </a:p>
          <a:p>
            <a:pPr>
              <a:buNone/>
            </a:pPr>
            <a:r>
              <a:rPr lang="ru-RU" dirty="0" smtClean="0"/>
              <a:t>1) выход животных на сушу</a:t>
            </a:r>
          </a:p>
          <a:p>
            <a:pPr>
              <a:buNone/>
            </a:pPr>
            <a:r>
              <a:rPr lang="ru-RU" dirty="0" smtClean="0"/>
              <a:t>2) возникновение фотосинтеза</a:t>
            </a:r>
          </a:p>
          <a:p>
            <a:pPr>
              <a:buNone/>
            </a:pPr>
            <a:r>
              <a:rPr lang="ru-RU" dirty="0" smtClean="0"/>
              <a:t>3) формирование озонового экрана</a:t>
            </a:r>
          </a:p>
          <a:p>
            <a:pPr>
              <a:buNone/>
            </a:pPr>
            <a:r>
              <a:rPr lang="ru-RU" dirty="0" smtClean="0"/>
              <a:t>4) абиогенный синтез органических веществ</a:t>
            </a:r>
          </a:p>
          <a:p>
            <a:pPr>
              <a:buNone/>
            </a:pPr>
            <a:r>
              <a:rPr lang="ru-RU" dirty="0" smtClean="0"/>
              <a:t>5) появление клеточных форм жизни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21 (линия 21) </a:t>
            </a:r>
            <a:br>
              <a:rPr lang="ru-RU" dirty="0" smtClean="0"/>
            </a:br>
            <a:r>
              <a:rPr lang="ru-RU" dirty="0" smtClean="0"/>
              <a:t>работа с таблицей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Рассмотрите рисунок с изображением бабочки берёзовой пяденицы и определите тип приспособления, форму естественного отбора и направление эволюции,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Список терминов:</a:t>
            </a:r>
          </a:p>
          <a:p>
            <a:pPr>
              <a:buNone/>
            </a:pPr>
            <a:r>
              <a:rPr lang="ru-RU" sz="2200" dirty="0" smtClean="0"/>
              <a:t>1) мутация                   2) предупреждающая окраска</a:t>
            </a:r>
          </a:p>
          <a:p>
            <a:pPr>
              <a:buNone/>
            </a:pPr>
            <a:r>
              <a:rPr lang="ru-RU" sz="2200" dirty="0" smtClean="0"/>
              <a:t>3) конвергенция         5) адаптивная модификация</a:t>
            </a:r>
          </a:p>
          <a:p>
            <a:pPr>
              <a:buNone/>
            </a:pPr>
            <a:r>
              <a:rPr lang="ru-RU" sz="2200" dirty="0" smtClean="0"/>
              <a:t>4) движущая                6) маскировка    </a:t>
            </a:r>
          </a:p>
          <a:p>
            <a:pPr>
              <a:buNone/>
            </a:pPr>
            <a:r>
              <a:rPr lang="ru-RU" sz="2200" dirty="0" smtClean="0"/>
              <a:t>7) половой отбор        8) стабилизирующая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924944"/>
          <a:ext cx="655272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184243"/>
                <a:gridCol w="21842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ПРИСПОСОБЛЕНИЯ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 ЕСТЕСТВЕННОГО ОТБОРА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МАТЕРИАЛ ДЛЯ  ЕСТЕСТВЕННОГО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ОТБОРА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______________(Б)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______________(В)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Пользователь\Desktop\семинар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3" y="2348880"/>
            <a:ext cx="2097791" cy="262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21 (линия 21) </a:t>
            </a:r>
            <a:r>
              <a:rPr lang="ru-RU" sz="3100" dirty="0" smtClean="0"/>
              <a:t>работа с таблицей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или</a:t>
            </a:r>
          </a:p>
          <a:p>
            <a:pPr marL="0" indent="0">
              <a:buNone/>
            </a:pPr>
            <a:r>
              <a:rPr lang="ru-RU" sz="2000" dirty="0" smtClean="0"/>
              <a:t>Проанализируйте таблицу «Виды естественного отбора». Заполните пустые ячейки таблицы, используя элементы, приведённые в списке.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Список элементов:</a:t>
            </a:r>
          </a:p>
          <a:p>
            <a:pPr>
              <a:buNone/>
            </a:pPr>
            <a:r>
              <a:rPr lang="ru-RU" sz="2000" dirty="0" smtClean="0"/>
              <a:t>1) появление белой крысы в популяции серых крыс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348880"/>
          <a:ext cx="8568951" cy="343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ОТБОРА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_______________(А)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Давлению</a:t>
                      </a:r>
                      <a:r>
                        <a:rPr lang="ru-RU" baseline="0" dirty="0" smtClean="0"/>
                        <a:t> подвергаются особи со средним значением признака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2-Х рас погремка с разными сроками цветения </a:t>
                      </a:r>
                      <a:endParaRPr lang="ru-RU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Движущий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_______________(Б)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Постепенное увеличение длины шеи у жирафов в ряду поколений</a:t>
                      </a:r>
                      <a:endParaRPr lang="ru-RU" dirty="0"/>
                    </a:p>
                  </a:txBody>
                  <a:tcPr/>
                </a:tc>
              </a:tr>
              <a:tr h="41799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Стабилизирующий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Давлению подвергаются особи с проявлением признака, отклоняющимся от  среднего 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____________(В)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21 (линия 21)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2) формирование различных форм клюва у </a:t>
            </a:r>
            <a:r>
              <a:rPr lang="ru-RU" dirty="0" err="1" smtClean="0"/>
              <a:t>галапагосских</a:t>
            </a:r>
            <a:r>
              <a:rPr lang="ru-RU" dirty="0" smtClean="0"/>
              <a:t> вьюрков</a:t>
            </a:r>
          </a:p>
          <a:p>
            <a:pPr>
              <a:buNone/>
            </a:pPr>
            <a:r>
              <a:rPr lang="ru-RU" dirty="0" smtClean="0"/>
              <a:t>3) формирование определённой толщины панциря у черепах</a:t>
            </a:r>
          </a:p>
          <a:p>
            <a:pPr>
              <a:buNone/>
            </a:pPr>
            <a:r>
              <a:rPr lang="ru-RU" dirty="0" smtClean="0"/>
              <a:t>4) разрывающий</a:t>
            </a:r>
          </a:p>
          <a:p>
            <a:pPr>
              <a:buNone/>
            </a:pPr>
            <a:r>
              <a:rPr lang="ru-RU" dirty="0" smtClean="0"/>
              <a:t>5) элиминирующий</a:t>
            </a:r>
          </a:p>
          <a:p>
            <a:pPr>
              <a:buNone/>
            </a:pPr>
            <a:r>
              <a:rPr lang="ru-RU" dirty="0" smtClean="0"/>
              <a:t>6) давлению подвергаются особи с одним из крайних проявлений признака</a:t>
            </a:r>
          </a:p>
          <a:p>
            <a:pPr>
              <a:buNone/>
            </a:pPr>
            <a:r>
              <a:rPr lang="ru-RU" dirty="0" smtClean="0"/>
              <a:t>7) давлению подвергаются самые крупные особи</a:t>
            </a:r>
          </a:p>
          <a:p>
            <a:pPr>
              <a:buNone/>
            </a:pPr>
            <a:r>
              <a:rPr lang="ru-RU" dirty="0" smtClean="0"/>
              <a:t>8) под наибольшим давлением оказываются особи с самым выраженным и средним проявлением признака</a:t>
            </a:r>
          </a:p>
          <a:p>
            <a:pPr>
              <a:buNone/>
            </a:pPr>
            <a:r>
              <a:rPr lang="ru-RU" b="1" dirty="0" smtClean="0"/>
              <a:t>Запишите в ответ цифры, расположив их в порядке, соответствующем буквам: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8064" y="5661248"/>
          <a:ext cx="3480048" cy="80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016"/>
                <a:gridCol w="1160016"/>
                <a:gridCol w="1160016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анализ данных в табличной или графической форме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Проанализируйте таблицу «Выживание птенцов скворца в зависимости от количества яиц в кладке».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348880"/>
          <a:ext cx="8280920" cy="404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яиц в кладке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выживших птенцов (%)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4048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3900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/>
              <a:t>Выберите утверждения, которые можно сформулировать на основании анализа представленных данных. Запишите в ответе цифры, под которыми указаны выбранные утверждения.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 marL="90488" indent="-90488">
              <a:buNone/>
            </a:pPr>
            <a:r>
              <a:rPr lang="ru-RU" sz="4400" dirty="0" smtClean="0"/>
              <a:t>1) Оптимальное количество яиц в кладке — 5, что обеспечивает максимальное воспроизведение особей в данной популяции скворцов.</a:t>
            </a:r>
          </a:p>
          <a:p>
            <a:pPr>
              <a:buNone/>
            </a:pPr>
            <a:r>
              <a:rPr lang="ru-RU" sz="4400" dirty="0" smtClean="0"/>
              <a:t>2) Гибель птенцов объясняется случайными факторами.</a:t>
            </a:r>
          </a:p>
          <a:p>
            <a:pPr>
              <a:buNone/>
              <a:tabLst>
                <a:tab pos="0" algn="l"/>
              </a:tabLst>
            </a:pPr>
            <a:r>
              <a:rPr lang="ru-RU" sz="4400" dirty="0" smtClean="0"/>
              <a:t>3) Чем меньше в кладке яиц, тем ниже смертность птенцов скворца.</a:t>
            </a:r>
          </a:p>
          <a:p>
            <a:pPr marL="0" indent="0">
              <a:buNone/>
            </a:pPr>
            <a:r>
              <a:rPr lang="ru-RU" sz="4400" dirty="0" smtClean="0"/>
              <a:t>4) Чем меньше птенцов в гнезде, тем чаще родители кормят каждого из птенцов.</a:t>
            </a:r>
          </a:p>
          <a:p>
            <a:pPr marL="0" indent="0">
              <a:buNone/>
            </a:pPr>
            <a:r>
              <a:rPr lang="ru-RU" sz="4400" dirty="0" smtClean="0"/>
              <a:t>5) Количество яиц в кладке зависит от климатических факторов и наличия корма.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анализ данных в табличной или графической форме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sz="2800" dirty="0" smtClean="0"/>
              <a:t>Проанализируйте график скорости размножения молочнокислых бактерий.</a:t>
            </a:r>
          </a:p>
          <a:p>
            <a:pPr marL="0" indent="0">
              <a:buNone/>
            </a:pPr>
            <a:r>
              <a:rPr lang="ru-RU" sz="2800" dirty="0" smtClean="0"/>
              <a:t>Выберите утверждения, </a:t>
            </a:r>
          </a:p>
          <a:p>
            <a:pPr marL="0" indent="0">
              <a:buNone/>
            </a:pPr>
            <a:r>
              <a:rPr lang="ru-RU" sz="2800" dirty="0" smtClean="0"/>
              <a:t>которые можно </a:t>
            </a:r>
          </a:p>
          <a:p>
            <a:pPr marL="0" indent="0">
              <a:buNone/>
            </a:pPr>
            <a:r>
              <a:rPr lang="ru-RU" sz="2800" dirty="0" smtClean="0"/>
              <a:t>сформулировать на </a:t>
            </a:r>
          </a:p>
          <a:p>
            <a:pPr marL="0" indent="0">
              <a:buNone/>
            </a:pPr>
            <a:r>
              <a:rPr lang="ru-RU" sz="2800" dirty="0" smtClean="0"/>
              <a:t>основании анализа </a:t>
            </a:r>
          </a:p>
          <a:p>
            <a:pPr marL="0" indent="0">
              <a:buNone/>
            </a:pPr>
            <a:r>
              <a:rPr lang="ru-RU" sz="2800" dirty="0" smtClean="0"/>
              <a:t>полученных результатов.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098" name="Picture 2" descr="C:\Users\Пользователь\Desktop\семинар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375001" cy="332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Скорость размножения бактерий</a:t>
            </a:r>
          </a:p>
          <a:p>
            <a:pPr>
              <a:buNone/>
            </a:pPr>
            <a:r>
              <a:rPr lang="ru-RU" sz="2400" dirty="0" smtClean="0"/>
              <a:t>1) всегда прямо пропорциональна изменению температуры среды.</a:t>
            </a:r>
          </a:p>
          <a:p>
            <a:pPr>
              <a:buNone/>
            </a:pPr>
            <a:r>
              <a:rPr lang="ru-RU" sz="2400" dirty="0" smtClean="0"/>
              <a:t>2) зависит от ресурсов среды, в которой находятся бактерии.</a:t>
            </a:r>
          </a:p>
          <a:p>
            <a:pPr>
              <a:buNone/>
            </a:pPr>
            <a:r>
              <a:rPr lang="ru-RU" sz="2400" dirty="0" smtClean="0"/>
              <a:t>3) зависит от генетической программы организма.</a:t>
            </a:r>
          </a:p>
          <a:p>
            <a:pPr>
              <a:buNone/>
            </a:pPr>
            <a:r>
              <a:rPr lang="ru-RU" sz="2400" dirty="0" smtClean="0"/>
              <a:t>4) в интервале от 20 до 36 °С повышается.</a:t>
            </a:r>
          </a:p>
          <a:p>
            <a:pPr>
              <a:buNone/>
            </a:pPr>
            <a:r>
              <a:rPr lang="ru-RU" sz="2400" dirty="0" smtClean="0"/>
              <a:t>5) уменьшается при температуре выше 36 °С в связи с денатурацией части белков в клетке бактерии.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ответе запишите цифры, под которыми указаны выбранные утверждения.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анализ данных в табличной или графической форме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Проанализируйте диаграмму «Содержание Т-лимфоцитов-киллеров в тимусе здоровых и больных раком мышей при употреблении вещества Х». В эксперименте использовали мышей с онкологией, в качестве контроля использовали здоровых мышей. В каждой группе одну часть мышей поили чистой водой, а другую — водой с добавлением вещества Х. Через 14 дней брали на анализ тимус (вилочковую железу).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12776"/>
            <a:ext cx="8686800" cy="475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Экзамен по биологии востребован и входит в число самых популярных экзаменов по выбору.</a:t>
            </a:r>
            <a:r>
              <a:rPr lang="ru-RU" b="1" dirty="0" smtClean="0"/>
              <a:t> </a:t>
            </a:r>
            <a:r>
              <a:rPr lang="ru-RU" dirty="0" smtClean="0"/>
              <a:t>Биология занимает </a:t>
            </a:r>
            <a:r>
              <a:rPr lang="ru-RU" b="1" dirty="0" smtClean="0"/>
              <a:t>третье место </a:t>
            </a:r>
            <a:r>
              <a:rPr lang="ru-RU" dirty="0" smtClean="0"/>
              <a:t>после обществознания и физики, но является предметом с самым низким средним баллом по стране – 52,2.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</a:t>
            </a:r>
            <a:br>
              <a:rPr lang="ru-RU" dirty="0" smtClean="0"/>
            </a:br>
            <a:r>
              <a:rPr lang="ru-RU" dirty="0" smtClean="0"/>
              <a:t>(линия 22) </a:t>
            </a:r>
            <a:br>
              <a:rPr lang="ru-RU" dirty="0" smtClean="0"/>
            </a:br>
            <a:r>
              <a:rPr lang="ru-RU" dirty="0" smtClean="0"/>
              <a:t>продолжение</a:t>
            </a:r>
            <a:endParaRPr lang="ru-RU" dirty="0"/>
          </a:p>
        </p:txBody>
      </p:sp>
      <p:pic>
        <p:nvPicPr>
          <p:cNvPr id="5122" name="Picture 2" descr="C:\Users\Пользователь\Desktop\семинар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5688632" cy="598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Выберите утверждения, которые можно сформулировать на основании анализа полученных результатов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22 (линия 22)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1) Вещество Х способствует увеличению содержания Т-лимфоцитов-киллеров в тимусе.</a:t>
            </a:r>
          </a:p>
          <a:p>
            <a:pPr marL="0" indent="0">
              <a:buNone/>
            </a:pPr>
            <a:r>
              <a:rPr lang="ru-RU" dirty="0" smtClean="0"/>
              <a:t>2) Наличие онкологии приводит к незначительному снижению содержания Т-лимфоцитов-киллеров в тимусе.</a:t>
            </a:r>
          </a:p>
          <a:p>
            <a:pPr>
              <a:buNone/>
            </a:pPr>
            <a:r>
              <a:rPr lang="ru-RU" dirty="0" smtClean="0"/>
              <a:t>3) Вещество Х ослабляет организм.</a:t>
            </a:r>
          </a:p>
          <a:p>
            <a:pPr>
              <a:buNone/>
            </a:pPr>
            <a:r>
              <a:rPr lang="ru-RU" dirty="0" smtClean="0"/>
              <a:t>4) Тимус увеличивается из-за употребления вещества Х.</a:t>
            </a:r>
          </a:p>
          <a:p>
            <a:pPr>
              <a:buNone/>
            </a:pPr>
            <a:r>
              <a:rPr lang="ru-RU" dirty="0" smtClean="0"/>
              <a:t>5) Вода стимулирует иммунный ответ организма.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Запишите в ответе цифры, под которыми указаны выбранные утверждения.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II </a:t>
            </a:r>
            <a:r>
              <a:rPr lang="ru-RU" sz="6000" dirty="0" smtClean="0"/>
              <a:t>часть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 ЗАДАНИЮ 23</a:t>
            </a:r>
          </a:p>
          <a:p>
            <a:pPr marL="0" indent="0">
              <a:buNone/>
            </a:pPr>
            <a:r>
              <a:rPr lang="ru-RU" dirty="0" smtClean="0"/>
              <a:t>Учёный изучал влияние различных экологических факторов на процесс фотосинтеза. Свой эксперимент исследователь проводил в специальной теплице, где были высажены 300 растений томата сорта Шапка Мономаха. В герметичную теплицу с определённой периодичностью закачивался углекислый газ разной концентрации. С помощью датчиков учёный фиксировал показатели скорости фотосинтеза, которые приведены на графике ниже.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рисунок к заданию 23</a:t>
            </a:r>
            <a:endParaRPr lang="ru-RU" dirty="0"/>
          </a:p>
        </p:txBody>
      </p:sp>
      <p:pic>
        <p:nvPicPr>
          <p:cNvPr id="6146" name="Picture 2" descr="C:\Users\Пользователь\Desktop\семинар\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27911"/>
            <a:ext cx="7632847" cy="5068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 23 (линия 23)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Какая переменная в этом эксперименте будет зависимой (изменяющейся), а какая — независимой (задаваемой)? Объясните, как в данном эксперименте можно поставить </a:t>
            </a:r>
            <a:r>
              <a:rPr lang="ru-RU" i="1" dirty="0" smtClean="0"/>
              <a:t>отрицательный контроль</a:t>
            </a:r>
            <a:r>
              <a:rPr lang="ru-RU" dirty="0" smtClean="0"/>
              <a:t>*. С какой целью необходимо такой контроль ставить?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2400" dirty="0" smtClean="0"/>
              <a:t>* </a:t>
            </a:r>
            <a:r>
              <a:rPr lang="ru-RU" sz="2400" i="1" dirty="0" smtClean="0"/>
              <a:t>Отрицательный контроль</a:t>
            </a:r>
            <a:r>
              <a:rPr lang="ru-RU" sz="2400" dirty="0" smtClean="0"/>
              <a:t> — это экспериментальный контроль, при котором изучаемый объект не подвергается экспериментальному воздействию).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 23 (линия 23)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Какую </a:t>
            </a:r>
            <a:r>
              <a:rPr lang="ru-RU" i="1" dirty="0" smtClean="0"/>
              <a:t>нулевую гипотезу</a:t>
            </a:r>
            <a:r>
              <a:rPr lang="ru-RU" dirty="0" smtClean="0"/>
              <a:t>* смог сформулировать исследователь перед постановкой эксперимента? Объясните, почему теплица в эксперименте должна быть строго герметичной. Почему результаты эксперимента могут быть недостоверными, если известно, что в теплице было естественное освещение?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* </a:t>
            </a:r>
            <a:r>
              <a:rPr lang="ru-RU" sz="2800" i="1" dirty="0" smtClean="0"/>
              <a:t>Нулевая гипотеза</a:t>
            </a:r>
            <a:r>
              <a:rPr lang="ru-RU" sz="2800" dirty="0" smtClean="0"/>
              <a:t> — принимаемое по умолчанию предположение, что не существует связи между двумя наблюдаемыми событиями, феноменами.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24 (линия 24)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при увеличении концентрации углекислого газа свыше 0,1% скорость фотосинтеза не растёт? Как изменится скорость фотосинтеза, если сильно снизить температуру в теплице? Объясните, почему произойдёт изменение. Какую роль играет углекислый газ в процессе фотосинтеза?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25 (линия 25)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Какие процессы, сопровождающие питание амёбы, изображены на рис. А и Б? Назовите структуру клетки, непосредственно участвующую в этих процессах. Какие преобразования с бактерией произойдут далее в клетке амёбы (на рис. А)?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0" name="Picture 2" descr="C:\Users\Пользователь\Desktop\семинар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658856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25 (линия 25)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sz="2200" dirty="0" smtClean="0"/>
              <a:t>На рисунках изображены скелет с отпечатком перьев и реконструкция археоптерикса, обитавшего 150–147 </a:t>
            </a:r>
            <a:r>
              <a:rPr lang="ru-RU" sz="2200" dirty="0" err="1" smtClean="0"/>
              <a:t>млн</a:t>
            </a:r>
            <a:r>
              <a:rPr lang="ru-RU" sz="2200" dirty="0" smtClean="0"/>
              <a:t> лет назад.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dirty="0" smtClean="0"/>
              <a:t>Используя фрагмент «Геохронологической таблицы», определите, в какой эре и каком периоде обитало это животное. Это животное иногда относят к птицам, но оно имело некоторые признаки, нехарактерные для современных птиц. Перечислите те из них, которые видны на рисунках (не менее трёх признаков). Для </a:t>
            </a:r>
          </a:p>
          <a:p>
            <a:pPr marL="0" indent="0">
              <a:buNone/>
            </a:pPr>
            <a:r>
              <a:rPr lang="ru-RU" sz="2400" dirty="0" smtClean="0"/>
              <a:t>организмов  какого </a:t>
            </a:r>
          </a:p>
          <a:p>
            <a:pPr marL="0" indent="0">
              <a:buNone/>
            </a:pPr>
            <a:r>
              <a:rPr lang="ru-RU" sz="2400" dirty="0" smtClean="0"/>
              <a:t>современного класса </a:t>
            </a:r>
          </a:p>
          <a:p>
            <a:pPr marL="0" indent="0">
              <a:buNone/>
            </a:pPr>
            <a:r>
              <a:rPr lang="ru-RU" sz="2400" dirty="0" smtClean="0"/>
              <a:t>характерны перечисленные </a:t>
            </a:r>
          </a:p>
          <a:p>
            <a:pPr marL="0" indent="0">
              <a:buNone/>
            </a:pPr>
            <a:r>
              <a:rPr lang="ru-RU" sz="2400" dirty="0" smtClean="0"/>
              <a:t>признаки?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Пользователь\Desktop\семинар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97152"/>
            <a:ext cx="418065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семинар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2576"/>
            <a:ext cx="8352928" cy="651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структуре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материал охватывает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блоков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изученных в период школьного обучения: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3793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Биология как наука. Методы научного познания.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Клетка и организм – биологические системы.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Система и многообразие органического мира.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Организм человека и его здоровье.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 Эволюция живой природы.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 Экосистемы и присущие им закономерности.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26 (линия 26)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У цыплёнка экспериментаторы удалили фрагмент бедренной кости, оставив неповреждёнными все структуры, ответственные за её восстановление. Через некоторое время кость полностью восстановилась. Что доказывает этот опыт? Какие структуры и как обеспечивают рост кости? Почему экспериментаторами был выбран цыплёнок, а не взрослый петух? </a:t>
            </a:r>
          </a:p>
          <a:p>
            <a:pPr marL="0" indent="0">
              <a:buNone/>
            </a:pPr>
            <a:r>
              <a:rPr lang="ru-RU" dirty="0" smtClean="0"/>
              <a:t>Ответ поясните.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26 (линия 26)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Характеристики любого звука — высота и сила звучания. Высота звука определяется количеством колебаний звуковой волны и выражается в герцах (Гц). Звук с частотой меньше 0,016 кГц называют инфразвуком, а свыше 20 кГц — ультразвуком. Как ультразвук, так и инфразвук человеческим ухом не воспринимаются, однако многие животные их слышат и общаются в ультразвуковом диапазоне.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рис. 1 представлены диапазоны слышимых звуков для разных животных, а на рис. 2 — диапазоны, приходящиеся на инфразвук, слышимый звук и ультразвук.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26 (линия 26) продолжение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каком звуковом диапазоне, помимо слышимого, способна получать информацию летучая мышь?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43" name="Picture 3" descr="C:\Users\Пользователь\Desktop\семинар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53195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26 (линия 26)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Многие виды рукокрылых и китообразных способны к </a:t>
            </a:r>
            <a:r>
              <a:rPr lang="ru-RU" dirty="0" err="1" smtClean="0"/>
              <a:t>эхолокации</a:t>
            </a:r>
            <a:r>
              <a:rPr lang="ru-RU" dirty="0" smtClean="0"/>
              <a:t>. На чём построен принцип работы эхолокационной системы и какие органы животного при этом задействованы? Каково преимущество такого способа ориентации в пространстве? Ответ поясните. В каких ситуациях люди применяют приборы (эхолоты, сонары), работающие по аналогичному принципу? Приведите не менее двух примеров применения человеком таких приборов.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27 (линия 27)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Ареалы трёх видов современных двоякодышащих рыб, обитающих в пресных водоёмах, находятся в Южной Америке, Африке и Австралии. Какая форма изоляции лежит в основе данного видообразования? Знание какой теории в области геологии позволило учёным описать наиболее вероятный механизм формирования трёх современных видов двоякодышащих рыб? Опишите с учётом этой теории, как происходило видообразование.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27 (линия 27)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или </a:t>
            </a:r>
          </a:p>
          <a:p>
            <a:pPr marL="0" indent="0">
              <a:buNone/>
            </a:pPr>
            <a:r>
              <a:rPr lang="ru-RU" dirty="0" smtClean="0"/>
              <a:t>Какой вариант сукцессии представлен на рисунке? Ответ поясните, приведите аргументы. Почему именно с лишайников начинается этот вариант сукцессии? За счёт чего изменяется субстрат, на котором обитают лишайники и к чему это приводит?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27 (линия 27) продолжение</a:t>
            </a:r>
            <a:endParaRPr lang="ru-RU" dirty="0"/>
          </a:p>
        </p:txBody>
      </p:sp>
      <p:pic>
        <p:nvPicPr>
          <p:cNvPr id="1026" name="Picture 2" descr="C:\Users\Пользователь\Desktop\семинар\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3183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28 (линия 28) решение биологических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Известно, что </a:t>
            </a:r>
            <a:r>
              <a:rPr lang="ru-RU" dirty="0" err="1" smtClean="0"/>
              <a:t>комплементарные</a:t>
            </a:r>
            <a:r>
              <a:rPr lang="ru-RU" dirty="0" smtClean="0"/>
              <a:t> цепи нуклеиновых кислот </a:t>
            </a:r>
            <a:r>
              <a:rPr lang="ru-RU" dirty="0" err="1" smtClean="0"/>
              <a:t>антипараллельны</a:t>
            </a:r>
            <a:r>
              <a:rPr lang="ru-RU" dirty="0" smtClean="0"/>
              <a:t> (5’ концу в одной цепи соответствует 3’конец другой цепи). Синтез нуклеиновых кислот начинается с 5’ конца. Рибосома движется по </a:t>
            </a:r>
            <a:r>
              <a:rPr lang="ru-RU" dirty="0" err="1" smtClean="0"/>
              <a:t>иРНК</a:t>
            </a:r>
            <a:r>
              <a:rPr lang="ru-RU" dirty="0" smtClean="0"/>
              <a:t> в направлении от 5’ к 3’ концу. </a:t>
            </a:r>
          </a:p>
          <a:p>
            <a:pPr marL="0" indent="0">
              <a:buNone/>
            </a:pPr>
            <a:r>
              <a:rPr lang="ru-RU" dirty="0" smtClean="0"/>
              <a:t>Известно, что все виды РНК синтезируются на ДНК-матрице. Фрагмент молекулы ДНК, на которой синтезируется участок центральной петли </a:t>
            </a:r>
            <a:r>
              <a:rPr lang="ru-RU" dirty="0" err="1" smtClean="0"/>
              <a:t>тРНК</a:t>
            </a:r>
            <a:r>
              <a:rPr lang="ru-RU" dirty="0" smtClean="0"/>
              <a:t>, имеет следующую последовательность нуклеотидов (верхняя цепь — смысловая, нижняя — транскрибируемая):</a:t>
            </a:r>
          </a:p>
          <a:p>
            <a:pPr algn="ctr">
              <a:buNone/>
            </a:pPr>
            <a:r>
              <a:rPr lang="ru-RU" dirty="0" smtClean="0"/>
              <a:t>5’ − ТГЦГЦТГЦАЦЦАГЦТ − 3’</a:t>
            </a:r>
          </a:p>
          <a:p>
            <a:pPr algn="ctr">
              <a:buNone/>
            </a:pPr>
            <a:r>
              <a:rPr lang="ru-RU" dirty="0" smtClean="0"/>
              <a:t>3’ − АЦГЦГАЦГТГГТЦГА − 5’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28 (линия 28)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Установите нуклеотидную последовательность участка </a:t>
            </a:r>
            <a:r>
              <a:rPr lang="ru-RU" dirty="0" err="1" smtClean="0"/>
              <a:t>тРНК</a:t>
            </a:r>
            <a:r>
              <a:rPr lang="ru-RU" dirty="0" smtClean="0"/>
              <a:t>, который синтезируется на данном фрагменте, обозначьте 5’ и 3’ концы этого фрагмента и определите аминокислоту, которую будет переносить эта </a:t>
            </a:r>
            <a:r>
              <a:rPr lang="ru-RU" dirty="0" err="1" smtClean="0"/>
              <a:t>тРНК</a:t>
            </a:r>
            <a:r>
              <a:rPr lang="ru-RU" dirty="0" smtClean="0"/>
              <a:t> в процессе биосинтеза белка, если третий триплет с 5’ конца соответствует антикодону </a:t>
            </a:r>
            <a:r>
              <a:rPr lang="ru-RU" dirty="0" err="1" smtClean="0"/>
              <a:t>тРНК</a:t>
            </a:r>
            <a:r>
              <a:rPr lang="ru-RU" dirty="0" smtClean="0"/>
              <a:t>. Ответ поясните. Для решения задания используйте таблицу генетического кода.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28 (линия 28) продолжение</a:t>
            </a:r>
            <a:endParaRPr lang="ru-RU" dirty="0"/>
          </a:p>
        </p:txBody>
      </p:sp>
      <p:pic>
        <p:nvPicPr>
          <p:cNvPr id="2050" name="Picture 2" descr="C:\Users\Пользователь\Desktop\семинар\1591532544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3499"/>
            <a:ext cx="7344816" cy="550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35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ЭКЗАМЕНАЦИОННОЙ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ЕГЭ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БИОЛОГИИ 2023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Работа состоит из 29 заданий: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базового уровня сложности (Б) — 14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повышенного (П) — 9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высокого (В)— 6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Работа рассчитана на 235 минут </a:t>
            </a:r>
          </a:p>
          <a:p>
            <a:pPr>
              <a:buNone/>
            </a:pPr>
            <a:r>
              <a:rPr lang="ru-RU" dirty="0" smtClean="0"/>
              <a:t>(3 часа 55 минут)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28 (линия 28)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Для соматической клетки животного характерен диплоидный набор хромосом. Определите хромосомный набор (</a:t>
            </a:r>
            <a:r>
              <a:rPr lang="ru-RU" dirty="0" err="1" smtClean="0"/>
              <a:t>n</a:t>
            </a:r>
            <a:r>
              <a:rPr lang="ru-RU" dirty="0" smtClean="0"/>
              <a:t>) и число молекул ДНК (с) в клетке при гаметогенезе  в метафазе </a:t>
            </a:r>
            <a:r>
              <a:rPr lang="en-US" dirty="0" smtClean="0"/>
              <a:t>II </a:t>
            </a:r>
            <a:r>
              <a:rPr lang="ru-RU" dirty="0" smtClean="0"/>
              <a:t>мейоза и анафазе </a:t>
            </a:r>
            <a:r>
              <a:rPr lang="en-US" dirty="0" smtClean="0"/>
              <a:t>II </a:t>
            </a:r>
            <a:r>
              <a:rPr lang="ru-RU" dirty="0" smtClean="0"/>
              <a:t>мейоза. Объясните полученные результаты.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29 (линия 29)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У человека между аллелями генов ихтиоза (заболевание кожи) и дальтонизма (красно-зелёного) происходит кроссинговер. Здоровая по указанным заболеваниям женщина, у матери которой был дальтонизм, а у отца — ихтиоз, вышла замуж за мужчину, не имеющего таких заболеваний. Родившаяся в этом браке </a:t>
            </a:r>
            <a:r>
              <a:rPr lang="ru-RU" sz="2400" dirty="0" err="1" smtClean="0"/>
              <a:t>моногомозиготная</a:t>
            </a:r>
            <a:r>
              <a:rPr lang="ru-RU" sz="2400" dirty="0" smtClean="0"/>
              <a:t> здоровая дочь вышла замуж за мужчину, не имеющего таких заболеваний. В их семье родился ребёнок-дальтоник. Составьте схемы решения задачи. Укажите генотипы, фенотипы родителей, а также генотипы, фенотипы, пол возможного потомства в двух браках. Возможно ли в первом браке рождение больного этими двумя заболеваниями ребёнка? Ответ поясните.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семинар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531440"/>
            <a:ext cx="8686800" cy="504056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будет предложено 22 задания, на которые необходимо будет дать краткий ответ. Количественное распределение заданий по типам: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819189"/>
          <a:ext cx="8856984" cy="499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572508"/>
              </a:tblGrid>
              <a:tr h="4612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ЗАДАНИЯ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ЗАДАНИЙ 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2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МНОЖЕСТВЕННЫЙ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ВЫБОР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ШТ. (№ 2, 7, 11, 15, 17, 18)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СООТВЕТСТВИЯ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ШТ. (№ 6, 10, 14, 19 )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ПОСЛЕДОВАТЕЛЬНОСТИ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ШТ. (№ 8, 12, 16,20)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2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С РИСУНКОМ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ШТ. (№ 5, 9, 13)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2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 ТАБЛИЦ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ШТ. (№ 1, 21)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БИОЛОГИЧЕСКИХ ЗАДАЧ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ШТ. (№ 3, 4)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4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ТАБЛИЧНОЙ ИЛИ ГРАФИЧЕСКОЙ ИНФОРМАЦИИ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(№ 22)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содержит 7 заданий, на которые необходимо дать развёрнутый ответ, среди них только 1 задание (№23) повышенного уровня сложности, остальные 6 заданий – высокого уровня.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680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высокого уровня потребуют от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экзаменуемых: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свободно владеть биологическими понятиями и терминами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применять знания  и умения в нестандартных ситуациях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выявлять причинно-следственные связи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привлекать знания из других предметов естественно- научного цикла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решать задачи из курса биологии (цитология, генетика)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прогнозировать биологические процессы.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1248</TotalTime>
  <Words>2669</Words>
  <Application>Microsoft Office PowerPoint</Application>
  <PresentationFormat>Экран (4:3)</PresentationFormat>
  <Paragraphs>520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Трек</vt:lpstr>
      <vt:lpstr>Семинар- практикум  по биологии   для  учащихся 11 классов  </vt:lpstr>
      <vt:lpstr>«Важно не количество знаний, а их качество. Можно знать очень много, не зная самого нужного.»  Л.Н.Толстой </vt:lpstr>
      <vt:lpstr>Презентация PowerPoint</vt:lpstr>
      <vt:lpstr>Презентация PowerPoint</vt:lpstr>
      <vt:lpstr>Экзамен по биологии востребован и входит в число самых популярных экзаменов по выбору. Биология занимает третье место после обществознания и физики, но является предметом с самым низким средним баллом по стране – 52,2. </vt:lpstr>
      <vt:lpstr>По структуре КИМа материал охватывает  6 блоков, изученных в период школьного обучения:</vt:lpstr>
      <vt:lpstr>ПЛАН ЭКЗАМЕНАЦИОННОЙ  РАБОТЫ ЕГЭ ПО БИОЛОГИИ 2023 ГОДА </vt:lpstr>
      <vt:lpstr>В I части вам будет предложено 22 задания, на которые необходимо будет дать краткий ответ. Количественное распределение заданий по типам:    </vt:lpstr>
      <vt:lpstr>II часть КИМа содержит 7 заданий, на которые необходимо дать развёрнутый ответ, среди них только 1 задание (№23) повышенного уровня сложности, остальные 6 заданий – высокого уровня.</vt:lpstr>
      <vt:lpstr>I часть</vt:lpstr>
      <vt:lpstr>Задание № 1 (линия1) работа с таблицей</vt:lpstr>
      <vt:lpstr>Задание № 1 (линия1) работа с таблицей</vt:lpstr>
      <vt:lpstr>Задание № 2 (линия2)  множественный    выбор</vt:lpstr>
      <vt:lpstr>Задание № 3 (линия 3)  решение биологических задач</vt:lpstr>
      <vt:lpstr>Задание № 3 (линия 3)  решение биологических задач</vt:lpstr>
      <vt:lpstr>Задание № 3 (линия 3)  решение биологических задач</vt:lpstr>
      <vt:lpstr>Задание № 4 (линия 4)   решение биологических задач</vt:lpstr>
      <vt:lpstr>Задание № 4 (линия 4)   решение биологических задач</vt:lpstr>
      <vt:lpstr>Задание № 5 (линия 5)  задание с рисунком</vt:lpstr>
      <vt:lpstr>Задание № 6 (линия 6)  установление соответствия</vt:lpstr>
      <vt:lpstr>Задание № 7 (линия 7)  множественный    выбор</vt:lpstr>
      <vt:lpstr>Задание № 7 (линия 7)  множественный    выбор</vt:lpstr>
      <vt:lpstr>Задание № 7 (линия 7)  множественный    выбор</vt:lpstr>
      <vt:lpstr>Задание № 7 (линия 7)  множественный    выбор</vt:lpstr>
      <vt:lpstr>Задание № 8 (линия 8)  установление последовательности</vt:lpstr>
      <vt:lpstr>Задание № 9 (линия 9)  задание с рисунком</vt:lpstr>
      <vt:lpstr>Задание № 10 (линия 10)  установление соответствия</vt:lpstr>
      <vt:lpstr>Задание № 11 (линия 11)  множественный    выбор</vt:lpstr>
      <vt:lpstr>Задание № 11 (линия 11)  множественный    выбор</vt:lpstr>
      <vt:lpstr>Задание № 11 (линия 11)  множественный    выбор</vt:lpstr>
      <vt:lpstr>Задание № 12 (линия 12)   установление последовательности  </vt:lpstr>
      <vt:lpstr>Задание № 13 (линия 13)  задание с рисунком</vt:lpstr>
      <vt:lpstr>Задание № 14 (линия 14)  установление соответствия</vt:lpstr>
      <vt:lpstr>Задание № 15 (линия 15)  множественный    выбор</vt:lpstr>
      <vt:lpstr>Задание № 15 (линия 15)  множественный    выбор</vt:lpstr>
      <vt:lpstr>Задание № 15 (линия 15)  множественный    выбор</vt:lpstr>
      <vt:lpstr>Задание № 16 (линия 16)   установление последовательности</vt:lpstr>
      <vt:lpstr>Задание № 17 (линия17)  множественный    выбор (работа с текстом)</vt:lpstr>
      <vt:lpstr>Задание № 18 (линия18)   множественный    выбор</vt:lpstr>
      <vt:lpstr>Задание № 19 (линия 19)  установление соответствия</vt:lpstr>
      <vt:lpstr>Задание № 20 (линия 20)   установление последовательности</vt:lpstr>
      <vt:lpstr>Задание № 21 (линия 21)  работа с таблицей</vt:lpstr>
      <vt:lpstr>Задание № 21 (линия 21) работа с таблицей</vt:lpstr>
      <vt:lpstr>Задание № 21 (линия 21) продолжение</vt:lpstr>
      <vt:lpstr>Задание № 22 (линия 22) анализ данных в табличной или графической форме</vt:lpstr>
      <vt:lpstr>Задание № 22 (линия 22) продолжение</vt:lpstr>
      <vt:lpstr>Задание № 22 (линия 22) анализ данных в табличной или графической форме</vt:lpstr>
      <vt:lpstr>Задание № 22 (линия 22) продолжение</vt:lpstr>
      <vt:lpstr>Задание № 22 (линия 22) анализ данных в табличной или графической форме</vt:lpstr>
      <vt:lpstr>Задание № 22  (линия 22)  продолжение</vt:lpstr>
      <vt:lpstr>Задание № 22 (линия 22) продолжение</vt:lpstr>
      <vt:lpstr>II часть</vt:lpstr>
      <vt:lpstr>рисунок к заданию 23</vt:lpstr>
      <vt:lpstr>Задание № 23 (линия 23) </vt:lpstr>
      <vt:lpstr>Задание № 23 (линия 23)</vt:lpstr>
      <vt:lpstr>Задание № 24 (линия 24)</vt:lpstr>
      <vt:lpstr>Задание № 25 (линия 25)</vt:lpstr>
      <vt:lpstr>Задание № 25 (линия 25)</vt:lpstr>
      <vt:lpstr>Презентация PowerPoint</vt:lpstr>
      <vt:lpstr>Задание № 26 (линия 26)</vt:lpstr>
      <vt:lpstr>Задание № 26 (линия 26)</vt:lpstr>
      <vt:lpstr>Задание № 26 (линия 26) продолжение </vt:lpstr>
      <vt:lpstr>Задание № 26 (линия 26) продолжение</vt:lpstr>
      <vt:lpstr>Задание № 27 (линия 27)</vt:lpstr>
      <vt:lpstr>Задание № 27 (линия 27)</vt:lpstr>
      <vt:lpstr>Задание № 27 (линия 27) продолжение</vt:lpstr>
      <vt:lpstr>Задание № 28 (линия 28) решение биологических задач</vt:lpstr>
      <vt:lpstr>Задание № 28 (линия 28) продолжение</vt:lpstr>
      <vt:lpstr>Задание № 28 (линия 28) продолжение</vt:lpstr>
      <vt:lpstr>Задание № 28 (линия 28)</vt:lpstr>
      <vt:lpstr>Задание № 29 (линия 29)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MI</cp:lastModifiedBy>
  <cp:revision>164</cp:revision>
  <dcterms:created xsi:type="dcterms:W3CDTF">2022-10-31T15:40:38Z</dcterms:created>
  <dcterms:modified xsi:type="dcterms:W3CDTF">2024-05-11T19:52:09Z</dcterms:modified>
</cp:coreProperties>
</file>