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74" r:id="rId12"/>
    <p:sldId id="275" r:id="rId13"/>
    <p:sldId id="266" r:id="rId14"/>
    <p:sldId id="268" r:id="rId15"/>
    <p:sldId id="267" r:id="rId16"/>
    <p:sldId id="269" r:id="rId17"/>
    <p:sldId id="270" r:id="rId18"/>
    <p:sldId id="271" r:id="rId19"/>
    <p:sldId id="272" r:id="rId20"/>
    <p:sldId id="273"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9ECB7E8-42B2-44B6-9BB0-0033EFE28D7B}" type="datetimeFigureOut">
              <a:rPr lang="ru-RU" smtClean="0"/>
              <a:pPr/>
              <a:t>13.03.2023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8CA325-9B18-49D8-9558-31CF5EE8078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5000" r="-25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CB7E8-42B2-44B6-9BB0-0033EFE28D7B}" type="datetimeFigureOut">
              <a:rPr lang="ru-RU" smtClean="0"/>
              <a:pPr/>
              <a:t>13.03.2023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8CA325-9B18-49D8-9558-31CF5EE8078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rmAm5P80asU&amp;t=37s" TargetMode="External"/><Relationship Id="rId2" Type="http://schemas.openxmlformats.org/officeDocument/2006/relationships/hyperlink" Target="http://bizoomie.com/biznes-idei-dlya-podrostkov-top-10/" TargetMode="External"/><Relationship Id="rId1" Type="http://schemas.openxmlformats.org/officeDocument/2006/relationships/slideLayout" Target="../slideLayouts/slideLayout2.xml"/><Relationship Id="rId4" Type="http://schemas.openxmlformats.org/officeDocument/2006/relationships/hyperlink" Target="https://www.yaklass.ru/p/osnovy-finansovoj-gramotnosti/7-9-klass/organizatciia-i-vedenie-sobstvennogo-biznesa-160888/chto-takoe-biznes-160889/re-4ab5093a-91d7-49a0-a20e-ee4aa6f7e2bc"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4414" y="1714488"/>
            <a:ext cx="7772400" cy="1470025"/>
          </a:xfrm>
        </p:spPr>
        <p:txBody>
          <a:bodyPr/>
          <a:lstStyle/>
          <a:p>
            <a:r>
              <a:rPr lang="ru-RU" b="1" dirty="0"/>
              <a:t>Собственный бизнес</a:t>
            </a:r>
            <a:endParaRPr lang="ru-RU" dirty="0"/>
          </a:p>
        </p:txBody>
      </p:sp>
      <p:pic>
        <p:nvPicPr>
          <p:cNvPr id="13314" name="Picture 2" descr="https://im0-tub-ru.yandex.net/i?id=3830724793f1bb563a3797e90b70eae9&amp;n=1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14282" y="357166"/>
            <a:ext cx="1647825" cy="3048001"/>
          </a:xfrm>
          <a:prstGeom prst="rect">
            <a:avLst/>
          </a:prstGeom>
          <a:noFill/>
        </p:spPr>
      </p:pic>
      <p:pic>
        <p:nvPicPr>
          <p:cNvPr id="13316" name="Picture 4" descr="https://png.pngtree.com/element_origin_min_pic/16/07/13/125785bd2f4b43e.jpg"/>
          <p:cNvPicPr>
            <a:picLocks noChangeAspect="1" noChangeArrowheads="1"/>
          </p:cNvPicPr>
          <p:nvPr/>
        </p:nvPicPr>
        <p:blipFill>
          <a:blip r:embed="rId3">
            <a:clrChange>
              <a:clrFrom>
                <a:srgbClr val="F6F6F6"/>
              </a:clrFrom>
              <a:clrTo>
                <a:srgbClr val="F6F6F6">
                  <a:alpha val="0"/>
                </a:srgbClr>
              </a:clrTo>
            </a:clrChange>
          </a:blip>
          <a:srcRect/>
          <a:stretch>
            <a:fillRect/>
          </a:stretch>
        </p:blipFill>
        <p:spPr bwMode="auto">
          <a:xfrm>
            <a:off x="5060112" y="3786190"/>
            <a:ext cx="3693767" cy="285272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s://thumbs.dreamstime.com/z/business-plan-11785427.jpg"/>
          <p:cNvPicPr>
            <a:picLocks noChangeAspect="1" noChangeArrowheads="1"/>
          </p:cNvPicPr>
          <p:nvPr/>
        </p:nvPicPr>
        <p:blipFill>
          <a:blip r:embed="rId2">
            <a:clrChange>
              <a:clrFrom>
                <a:srgbClr val="FFFFFF"/>
              </a:clrFrom>
              <a:clrTo>
                <a:srgbClr val="FFFFFF">
                  <a:alpha val="0"/>
                </a:srgbClr>
              </a:clrTo>
            </a:clrChange>
          </a:blip>
          <a:srcRect r="13570"/>
          <a:stretch>
            <a:fillRect/>
          </a:stretch>
        </p:blipFill>
        <p:spPr bwMode="auto">
          <a:xfrm>
            <a:off x="0" y="1000108"/>
            <a:ext cx="3640081" cy="4214842"/>
          </a:xfrm>
          <a:prstGeom prst="rect">
            <a:avLst/>
          </a:prstGeom>
          <a:noFill/>
        </p:spPr>
      </p:pic>
      <p:sp>
        <p:nvSpPr>
          <p:cNvPr id="5" name="Прямоугольник 4"/>
          <p:cNvSpPr/>
          <p:nvPr/>
        </p:nvSpPr>
        <p:spPr>
          <a:xfrm>
            <a:off x="142844" y="214290"/>
            <a:ext cx="3693319" cy="923330"/>
          </a:xfrm>
          <a:prstGeom prst="rect">
            <a:avLst/>
          </a:prstGeom>
          <a:noFill/>
        </p:spPr>
        <p:txBody>
          <a:bodyPr wrap="none" lIns="91440" tIns="45720" rIns="91440" bIns="45720">
            <a:spAutoFit/>
          </a:bodyPr>
          <a:lstStyle/>
          <a:p>
            <a:pPr algn="ctr"/>
            <a:r>
              <a:rPr lang="ru-RU" sz="48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Бизнес-идея</a:t>
            </a:r>
            <a:r>
              <a:rPr lang="ru-RU"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endParaRPr lang="ru-RU"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6" name="Стрелка вправо 5"/>
          <p:cNvSpPr/>
          <p:nvPr/>
        </p:nvSpPr>
        <p:spPr>
          <a:xfrm>
            <a:off x="3714744" y="571480"/>
            <a:ext cx="1121284" cy="428628"/>
          </a:xfrm>
          <a:prstGeom prst="rightArrow">
            <a:avLst>
              <a:gd name="adj1" fmla="val 46028"/>
              <a:gd name="adj2" fmla="val 50000"/>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4857752" y="214290"/>
            <a:ext cx="3672800" cy="923330"/>
          </a:xfrm>
          <a:prstGeom prst="rect">
            <a:avLst/>
          </a:prstGeom>
          <a:noFill/>
        </p:spPr>
        <p:txBody>
          <a:bodyPr wrap="none" lIns="91440" tIns="45720" rIns="91440" bIns="45720">
            <a:spAutoFit/>
          </a:bodyPr>
          <a:lstStyle/>
          <a:p>
            <a:pPr algn="ctr"/>
            <a:r>
              <a:rPr lang="ru-RU" sz="48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Бизнес-план</a:t>
            </a:r>
            <a:r>
              <a:rPr lang="ru-RU"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endParaRPr lang="ru-RU"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11" name="Содержимое 2"/>
          <p:cNvSpPr>
            <a:spLocks noGrp="1"/>
          </p:cNvSpPr>
          <p:nvPr>
            <p:ph idx="1"/>
          </p:nvPr>
        </p:nvSpPr>
        <p:spPr>
          <a:xfrm>
            <a:off x="3643306" y="1357298"/>
            <a:ext cx="5043494" cy="4525963"/>
          </a:xfrm>
        </p:spPr>
        <p:txBody>
          <a:bodyPr>
            <a:normAutofit fontScale="85000" lnSpcReduction="20000"/>
          </a:bodyPr>
          <a:lstStyle/>
          <a:p>
            <a:pPr algn="just"/>
            <a:r>
              <a:rPr lang="ru-RU" b="1" dirty="0" smtClean="0"/>
              <a:t>Бизнес-план — подробный, чётко структурированный и тщательно подготовленный документ, описывающий цели и задачи, которые необходимо решить предприятию (компании), способы достижения поставленных целей и технико-экономические показатели предприятия и/или проекта в результате их достижения.</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par>
                                <p:cTn id="13" presetID="53" presetClass="entr" presetSubtype="0" fill="hold" nodeType="withEffect">
                                  <p:stCondLst>
                                    <p:cond delay="0"/>
                                  </p:stCondLst>
                                  <p:childTnLst>
                                    <p:set>
                                      <p:cBhvr>
                                        <p:cTn id="14" dur="1" fill="hold">
                                          <p:stCondLst>
                                            <p:cond delay="0"/>
                                          </p:stCondLst>
                                        </p:cTn>
                                        <p:tgtEl>
                                          <p:spTgt spid="23554"/>
                                        </p:tgtEl>
                                        <p:attrNameLst>
                                          <p:attrName>style.visibility</p:attrName>
                                        </p:attrNameLst>
                                      </p:cBhvr>
                                      <p:to>
                                        <p:strVal val="visible"/>
                                      </p:to>
                                    </p:set>
                                    <p:anim calcmode="lin" valueType="num">
                                      <p:cBhvr>
                                        <p:cTn id="15" dur="500" fill="hold"/>
                                        <p:tgtEl>
                                          <p:spTgt spid="23554"/>
                                        </p:tgtEl>
                                        <p:attrNameLst>
                                          <p:attrName>ppt_w</p:attrName>
                                        </p:attrNameLst>
                                      </p:cBhvr>
                                      <p:tavLst>
                                        <p:tav tm="0">
                                          <p:val>
                                            <p:fltVal val="0"/>
                                          </p:val>
                                        </p:tav>
                                        <p:tav tm="100000">
                                          <p:val>
                                            <p:strVal val="#ppt_w"/>
                                          </p:val>
                                        </p:tav>
                                      </p:tavLst>
                                    </p:anim>
                                    <p:anim calcmode="lin" valueType="num">
                                      <p:cBhvr>
                                        <p:cTn id="16" dur="500" fill="hold"/>
                                        <p:tgtEl>
                                          <p:spTgt spid="23554"/>
                                        </p:tgtEl>
                                        <p:attrNameLst>
                                          <p:attrName>ppt_h</p:attrName>
                                        </p:attrNameLst>
                                      </p:cBhvr>
                                      <p:tavLst>
                                        <p:tav tm="0">
                                          <p:val>
                                            <p:fltVal val="0"/>
                                          </p:val>
                                        </p:tav>
                                        <p:tav tm="100000">
                                          <p:val>
                                            <p:strVal val="#ppt_h"/>
                                          </p:val>
                                        </p:tav>
                                      </p:tavLst>
                                    </p:anim>
                                    <p:animEffect transition="in" filter="fade">
                                      <p:cBhvr>
                                        <p:cTn id="17" dur="500"/>
                                        <p:tgtEl>
                                          <p:spTgt spid="23554"/>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 calcmode="lin" valueType="num">
                                      <p:cBhvr>
                                        <p:cTn id="22" dur="5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23" dur="500" fill="hold"/>
                                        <p:tgtEl>
                                          <p:spTgt spid="11">
                                            <p:txEl>
                                              <p:pRg st="0" end="0"/>
                                            </p:txEl>
                                          </p:spTgt>
                                        </p:tgtEl>
                                        <p:attrNameLst>
                                          <p:attrName>ppt_h</p:attrName>
                                        </p:attrNameLst>
                                      </p:cBhvr>
                                      <p:tavLst>
                                        <p:tav tm="0">
                                          <p:val>
                                            <p:fltVal val="0"/>
                                          </p:val>
                                        </p:tav>
                                        <p:tav tm="100000">
                                          <p:val>
                                            <p:strVal val="#ppt_h"/>
                                          </p:val>
                                        </p:tav>
                                      </p:tavLst>
                                    </p:anim>
                                    <p:animEffect transition="in" filter="fade">
                                      <p:cBhvr>
                                        <p:cTn id="24"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2"/>
          <p:cNvSpPr>
            <a:spLocks noGrp="1"/>
          </p:cNvSpPr>
          <p:nvPr>
            <p:ph idx="1"/>
          </p:nvPr>
        </p:nvSpPr>
        <p:spPr>
          <a:xfrm>
            <a:off x="428596" y="1214422"/>
            <a:ext cx="8229600" cy="4525963"/>
          </a:xfrm>
        </p:spPr>
        <p:txBody>
          <a:bodyPr>
            <a:normAutofit fontScale="55000" lnSpcReduction="20000"/>
          </a:bodyPr>
          <a:lstStyle/>
          <a:p>
            <a:pPr algn="just"/>
            <a:r>
              <a:rPr lang="ru-RU" sz="3800" dirty="0" smtClean="0"/>
              <a:t>Собрать и систематизировать всю имеющуюся информацию о том продукте (услуге), который ты планируешь производить (оказывать). Необходимо разобраться во всех тонкостях производства товара, стать профессионалом в своём деле — только в этом случае можно построить успешный долгосрочный бизнес.</a:t>
            </a:r>
          </a:p>
          <a:p>
            <a:pPr algn="just"/>
            <a:r>
              <a:rPr lang="ru-RU" sz="3800" dirty="0" smtClean="0"/>
              <a:t>Собрать информацию о рынке сбыта, потенциальных клиентах и конкурентах, изучить  перечень  товаров и услуг, которые предлагают твои конкуренты. Важно видеть перспективы рынка и уметь прогнозировать спрос.</a:t>
            </a:r>
          </a:p>
          <a:p>
            <a:pPr algn="just"/>
            <a:r>
              <a:rPr lang="ru-RU" sz="3800" dirty="0" smtClean="0"/>
              <a:t>Изучить слабые и сильные стороны своей компании.</a:t>
            </a:r>
          </a:p>
          <a:p>
            <a:pPr algn="just"/>
            <a:r>
              <a:rPr lang="ru-RU" sz="3800" dirty="0" smtClean="0"/>
              <a:t>Произвести расчёт финансовых затрат для организации своего бизнеса, понять, из какого источника ты сможешь привлечь эти средства.</a:t>
            </a:r>
          </a:p>
          <a:p>
            <a:r>
              <a:rPr lang="ru-RU" sz="3800" dirty="0" smtClean="0"/>
              <a:t>Разработать организационную структуру своей компании. </a:t>
            </a:r>
          </a:p>
          <a:p>
            <a:pPr>
              <a:buNone/>
            </a:pPr>
            <a:endParaRPr lang="ru-RU" dirty="0"/>
          </a:p>
        </p:txBody>
      </p:sp>
      <p:sp>
        <p:nvSpPr>
          <p:cNvPr id="7" name="Прямоугольник 6"/>
          <p:cNvSpPr/>
          <p:nvPr/>
        </p:nvSpPr>
        <p:spPr>
          <a:xfrm>
            <a:off x="785786" y="142852"/>
            <a:ext cx="3672800" cy="923330"/>
          </a:xfrm>
          <a:prstGeom prst="rect">
            <a:avLst/>
          </a:prstGeom>
          <a:noFill/>
        </p:spPr>
        <p:txBody>
          <a:bodyPr wrap="none" lIns="91440" tIns="45720" rIns="91440" bIns="45720">
            <a:spAutoFit/>
          </a:bodyPr>
          <a:lstStyle/>
          <a:p>
            <a:pPr algn="ctr"/>
            <a:r>
              <a:rPr lang="ru-RU" sz="48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Бизнес-план</a:t>
            </a:r>
            <a:r>
              <a:rPr lang="ru-RU"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endParaRPr lang="ru-RU"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left)">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wipe(left)">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wipe(left)">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wipe(left)">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left)">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4282" y="5715016"/>
            <a:ext cx="3693319" cy="923330"/>
          </a:xfrm>
          <a:prstGeom prst="rect">
            <a:avLst/>
          </a:prstGeom>
          <a:noFill/>
        </p:spPr>
        <p:txBody>
          <a:bodyPr wrap="none" lIns="91440" tIns="45720" rIns="91440" bIns="45720">
            <a:spAutoFit/>
          </a:bodyPr>
          <a:lstStyle/>
          <a:p>
            <a:pPr algn="ctr"/>
            <a:r>
              <a:rPr lang="ru-RU" sz="48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Бизнес-идея</a:t>
            </a:r>
            <a:r>
              <a:rPr lang="ru-RU"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endParaRPr lang="ru-RU"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6" name="Прямоугольник 5"/>
          <p:cNvSpPr/>
          <p:nvPr/>
        </p:nvSpPr>
        <p:spPr>
          <a:xfrm>
            <a:off x="1071538" y="5143512"/>
            <a:ext cx="3672800" cy="923330"/>
          </a:xfrm>
          <a:prstGeom prst="rect">
            <a:avLst/>
          </a:prstGeom>
          <a:noFill/>
        </p:spPr>
        <p:txBody>
          <a:bodyPr wrap="none" lIns="91440" tIns="45720" rIns="91440" bIns="45720">
            <a:spAutoFit/>
          </a:bodyPr>
          <a:lstStyle/>
          <a:p>
            <a:pPr algn="ctr"/>
            <a:r>
              <a:rPr lang="ru-RU" sz="48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Бизнес-план</a:t>
            </a:r>
            <a:r>
              <a:rPr lang="ru-RU"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endParaRPr lang="ru-RU"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7" name="Прямоугольник 6"/>
          <p:cNvSpPr/>
          <p:nvPr/>
        </p:nvSpPr>
        <p:spPr>
          <a:xfrm>
            <a:off x="2500298" y="3714752"/>
            <a:ext cx="4953152" cy="1754326"/>
          </a:xfrm>
          <a:prstGeom prst="rect">
            <a:avLst/>
          </a:prstGeom>
          <a:noFill/>
        </p:spPr>
        <p:txBody>
          <a:bodyPr wrap="none" lIns="91440" tIns="45720" rIns="91440" bIns="45720">
            <a:spAutoFit/>
          </a:bodyPr>
          <a:lstStyle/>
          <a:p>
            <a:pPr algn="ctr"/>
            <a:r>
              <a:rPr lang="ru-RU"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Выбор организационно</a:t>
            </a:r>
          </a:p>
          <a:p>
            <a:pPr algn="ctr"/>
            <a:r>
              <a:rPr lang="ru-RU"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-правовой формы </a:t>
            </a:r>
          </a:p>
          <a:p>
            <a:pPr algn="ctr"/>
            <a:r>
              <a:rPr lang="ru-RU"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ведения бизнеса </a:t>
            </a:r>
            <a:endParaRPr lang="ru-RU" sz="3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8" name="Прямоугольник 7"/>
          <p:cNvSpPr/>
          <p:nvPr/>
        </p:nvSpPr>
        <p:spPr>
          <a:xfrm>
            <a:off x="2857488" y="1571612"/>
            <a:ext cx="5857916" cy="2308324"/>
          </a:xfrm>
          <a:prstGeom prst="rect">
            <a:avLst/>
          </a:prstGeom>
          <a:noFill/>
        </p:spPr>
        <p:txBody>
          <a:bodyPr wrap="square" lIns="91440" tIns="45720" rIns="91440" bIns="45720">
            <a:spAutoFit/>
          </a:bodyPr>
          <a:lstStyle/>
          <a:p>
            <a:pPr algn="ctr"/>
            <a:r>
              <a:rPr lang="ru-RU"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Государственная регистрация </a:t>
            </a:r>
          </a:p>
          <a:p>
            <a:pPr algn="ctr"/>
            <a:r>
              <a:rPr lang="ru-RU"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предпринимательской </a:t>
            </a:r>
          </a:p>
          <a:p>
            <a:pPr algn="ctr"/>
            <a:r>
              <a:rPr lang="ru-RU"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деятельности </a:t>
            </a:r>
            <a:endParaRPr lang="ru-RU" sz="3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9" name="Прямоугольник 8"/>
          <p:cNvSpPr/>
          <p:nvPr/>
        </p:nvSpPr>
        <p:spPr>
          <a:xfrm>
            <a:off x="3214678" y="785794"/>
            <a:ext cx="5494133" cy="923330"/>
          </a:xfrm>
          <a:prstGeom prst="rect">
            <a:avLst/>
          </a:prstGeom>
          <a:noFill/>
        </p:spPr>
        <p:txBody>
          <a:bodyPr wrap="none" lIns="91440" tIns="45720" rIns="91440" bIns="45720">
            <a:spAutoFit/>
          </a:bodyPr>
          <a:lstStyle/>
          <a:p>
            <a:pPr algn="ctr"/>
            <a:r>
              <a:rPr lang="ru-RU" sz="4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Постановка на учёт</a:t>
            </a:r>
            <a:r>
              <a:rPr lang="ru-RU"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endParaRPr lang="ru-RU"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10" name="Прямоугольник 9"/>
          <p:cNvSpPr/>
          <p:nvPr/>
        </p:nvSpPr>
        <p:spPr>
          <a:xfrm>
            <a:off x="2857488" y="142852"/>
            <a:ext cx="6003951" cy="923330"/>
          </a:xfrm>
          <a:prstGeom prst="rect">
            <a:avLst/>
          </a:prstGeom>
          <a:noFill/>
        </p:spPr>
        <p:txBody>
          <a:bodyPr wrap="none" lIns="91440" tIns="45720" rIns="91440" bIns="45720">
            <a:spAutoFit/>
          </a:bodyPr>
          <a:lstStyle/>
          <a:p>
            <a:pPr algn="ctr"/>
            <a:r>
              <a:rPr lang="ru-RU" sz="48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Получение лицензий</a:t>
            </a:r>
            <a:r>
              <a:rPr lang="ru-RU"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endParaRPr lang="ru-RU"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pic>
        <p:nvPicPr>
          <p:cNvPr id="31746" name="Picture 2" descr="http://lebedinsky-r.ru/wp-content/uploads/2018/03/zapusk-clueton-1.png"/>
          <p:cNvPicPr>
            <a:picLocks noChangeAspect="1" noChangeArrowheads="1"/>
          </p:cNvPicPr>
          <p:nvPr/>
        </p:nvPicPr>
        <p:blipFill>
          <a:blip r:embed="rId2"/>
          <a:srcRect/>
          <a:stretch>
            <a:fillRect/>
          </a:stretch>
        </p:blipFill>
        <p:spPr bwMode="auto">
          <a:xfrm>
            <a:off x="214282" y="1357298"/>
            <a:ext cx="3748642" cy="343375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left)">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lstStyle/>
          <a:p>
            <a:r>
              <a:rPr lang="ru-RU" dirty="0" smtClean="0"/>
              <a:t>Бизнес- идеи для подростков</a:t>
            </a:r>
            <a:endParaRPr lang="ru-RU" dirty="0"/>
          </a:p>
        </p:txBody>
      </p:sp>
      <p:sp>
        <p:nvSpPr>
          <p:cNvPr id="3" name="Содержимое 2"/>
          <p:cNvSpPr>
            <a:spLocks noGrp="1"/>
          </p:cNvSpPr>
          <p:nvPr>
            <p:ph idx="1"/>
          </p:nvPr>
        </p:nvSpPr>
        <p:spPr>
          <a:xfrm>
            <a:off x="357158" y="1000108"/>
            <a:ext cx="8229600" cy="4714908"/>
          </a:xfrm>
        </p:spPr>
        <p:txBody>
          <a:bodyPr>
            <a:normAutofit fontScale="70000" lnSpcReduction="20000"/>
          </a:bodyPr>
          <a:lstStyle/>
          <a:p>
            <a:pPr fontAlgn="base">
              <a:buNone/>
            </a:pPr>
            <a:r>
              <a:rPr lang="ru-RU" b="1" dirty="0" smtClean="0"/>
              <a:t>1. Сервис поручений</a:t>
            </a:r>
            <a:endParaRPr lang="ru-RU" dirty="0" smtClean="0"/>
          </a:p>
          <a:p>
            <a:pPr algn="just" fontAlgn="base"/>
            <a:r>
              <a:rPr lang="ru-RU" dirty="0" smtClean="0"/>
              <a:t>Так как время наиболее ценное, что есть у нас в жизни, то многие люди стараются как можно больше успеть за единицу этого самого времени. Они не хотят растрачивать себя на покупку продуктов в магазинах, на готовку еды и прочие </a:t>
            </a:r>
            <a:r>
              <a:rPr lang="ru-RU" dirty="0" err="1" smtClean="0"/>
              <a:t>времязатратные</a:t>
            </a:r>
            <a:r>
              <a:rPr lang="ru-RU" dirty="0" smtClean="0"/>
              <a:t> вещи.</a:t>
            </a:r>
          </a:p>
          <a:p>
            <a:pPr algn="just" fontAlgn="base"/>
            <a:r>
              <a:rPr lang="ru-RU" dirty="0" smtClean="0"/>
              <a:t>Если вы будете помогать людям экономить их время, то вы можете на этом заработать. Можно выполнять легкие поручения и получать за это свою копеечку. Самое трудно – придумать, как вы можете экономить время других и предложить им свои услуги.</a:t>
            </a:r>
          </a:p>
          <a:p>
            <a:pPr algn="just" fontAlgn="base"/>
            <a:r>
              <a:rPr lang="ru-RU" dirty="0" smtClean="0"/>
              <a:t>Начать можно со своего подъезда, дома, расширить сферу своей деятельности до улицы и так далее. Таким образом можно будет зарабатывать себе карманные деньги и тратить их на свои потребности.</a:t>
            </a:r>
          </a:p>
          <a:p>
            <a:endParaRPr lang="ru-RU" dirty="0"/>
          </a:p>
        </p:txBody>
      </p:sp>
      <p:pic>
        <p:nvPicPr>
          <p:cNvPr id="1026" name="Picture 2" descr="Ð¡ÐµÑÐ²Ð¸Ñ Ð¿Ð¾ÑÑÑÐµÐ½Ð¸Ð¹"/>
          <p:cNvPicPr>
            <a:picLocks noChangeAspect="1" noChangeArrowheads="1"/>
          </p:cNvPicPr>
          <p:nvPr/>
        </p:nvPicPr>
        <p:blipFill>
          <a:blip r:embed="rId2"/>
          <a:srcRect/>
          <a:stretch>
            <a:fillRect/>
          </a:stretch>
        </p:blipFill>
        <p:spPr bwMode="auto">
          <a:xfrm>
            <a:off x="6072198" y="5072074"/>
            <a:ext cx="2321751" cy="1547834"/>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357166"/>
            <a:ext cx="8229600" cy="4525963"/>
          </a:xfrm>
        </p:spPr>
        <p:txBody>
          <a:bodyPr>
            <a:normAutofit fontScale="70000" lnSpcReduction="20000"/>
          </a:bodyPr>
          <a:lstStyle/>
          <a:p>
            <a:pPr fontAlgn="base">
              <a:buNone/>
            </a:pPr>
            <a:r>
              <a:rPr lang="ru-RU" b="1" dirty="0" smtClean="0"/>
              <a:t>2. Консультант по социальным </a:t>
            </a:r>
            <a:r>
              <a:rPr lang="ru-RU" b="1" dirty="0" err="1" smtClean="0"/>
              <a:t>медиа</a:t>
            </a:r>
            <a:r>
              <a:rPr lang="ru-RU" b="1" dirty="0" smtClean="0"/>
              <a:t>, по социальным сетям</a:t>
            </a:r>
            <a:endParaRPr lang="ru-RU" dirty="0" smtClean="0"/>
          </a:p>
          <a:p>
            <a:pPr algn="just" fontAlgn="base"/>
            <a:r>
              <a:rPr lang="ru-RU" dirty="0" smtClean="0"/>
              <a:t>Мы уже не можем жить без Интернета, а подростки подавно. Каждый молодой человек в среднем проводит по 4-5 часов в социальных сетях каждый день. Почему бы на этом не заработать?</a:t>
            </a:r>
          </a:p>
          <a:p>
            <a:pPr algn="just" fontAlgn="base"/>
            <a:r>
              <a:rPr lang="ru-RU" dirty="0" smtClean="0"/>
              <a:t>Множество малых бизнесов достаточно давно открыли свои представительства в сети, а теперь все </a:t>
            </a:r>
            <a:r>
              <a:rPr lang="ru-RU" dirty="0" err="1" smtClean="0"/>
              <a:t>ломанулись</a:t>
            </a:r>
            <a:r>
              <a:rPr lang="ru-RU" dirty="0" smtClean="0"/>
              <a:t> в социальные сети. Вы можете применить все свои знания социальных сетей и помогать новичкам осваиваться в этом новом для них информационном пространстве.</a:t>
            </a:r>
          </a:p>
          <a:p>
            <a:pPr fontAlgn="base"/>
            <a:r>
              <a:rPr lang="ru-RU" dirty="0" smtClean="0"/>
              <a:t>Можно находить в сети лучшие предложения по закупкам того или иного товара и предлагать эти </a:t>
            </a:r>
            <a:r>
              <a:rPr lang="ru-RU" dirty="0" err="1" smtClean="0"/>
              <a:t>прайсы</a:t>
            </a:r>
            <a:r>
              <a:rPr lang="ru-RU" dirty="0" smtClean="0"/>
              <a:t> людям, которые занимаются торговлей. За фиксированную ставку, конечно же.</a:t>
            </a:r>
          </a:p>
          <a:p>
            <a:endParaRPr lang="ru-RU" dirty="0"/>
          </a:p>
        </p:txBody>
      </p:sp>
      <p:pic>
        <p:nvPicPr>
          <p:cNvPr id="24578" name="Picture 2" descr="ÐÐ¾Ð½ÑÑÐ»ÑÑÐ°Ð½Ñ Ð¿Ð¾ ÑÐ¾ÑÐ¸Ð°Ð»ÑÐ½ÑÐ¼ Ð¼ÐµÐ´Ð¸Ð°, Ð¿Ð¾ ÑÐ¾ÑÐ¸Ð°Ð»ÑÐ½ÑÐ¼ ÑÐµÑÑÐ¼ "/>
          <p:cNvPicPr>
            <a:picLocks noChangeAspect="1" noChangeArrowheads="1"/>
          </p:cNvPicPr>
          <p:nvPr/>
        </p:nvPicPr>
        <p:blipFill>
          <a:blip r:embed="rId2"/>
          <a:srcRect/>
          <a:stretch>
            <a:fillRect/>
          </a:stretch>
        </p:blipFill>
        <p:spPr bwMode="auto">
          <a:xfrm>
            <a:off x="2928926" y="4143380"/>
            <a:ext cx="3321867" cy="2214578"/>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500042"/>
            <a:ext cx="8229600" cy="4525963"/>
          </a:xfrm>
        </p:spPr>
        <p:txBody>
          <a:bodyPr>
            <a:normAutofit fontScale="77500" lnSpcReduction="20000"/>
          </a:bodyPr>
          <a:lstStyle/>
          <a:p>
            <a:pPr fontAlgn="base">
              <a:buNone/>
            </a:pPr>
            <a:r>
              <a:rPr lang="ru-RU" b="1" dirty="0" smtClean="0"/>
              <a:t>3. Обучение владению компьютером</a:t>
            </a:r>
            <a:endParaRPr lang="ru-RU" dirty="0" smtClean="0"/>
          </a:p>
          <a:p>
            <a:pPr algn="just" fontAlgn="base"/>
            <a:r>
              <a:rPr lang="ru-RU" dirty="0" smtClean="0"/>
              <a:t>Это вполне логичная идея. Подросток не может жить без компьютера, следовательно, он владеет им на достаточно высоком уровне. При этом, вокруг есть достаточно много людей, не обученных компьютерной грамоте. Это школьники, люди пенсионного возраста и остальные, решившие, что для них очень овладеть компьютером.</a:t>
            </a:r>
          </a:p>
          <a:p>
            <a:pPr algn="just" fontAlgn="base"/>
            <a:r>
              <a:rPr lang="ru-RU" dirty="0" smtClean="0"/>
              <a:t>Собственно, на обучении и можно зарабатывать свои первые карманные деньги. Кто знает, вполне возможно,  в итоге вы сможете открыть целый обучающий центр, включающий в себя комплекс услуг. Это не так сложно, как кажется на первый взгляд.</a:t>
            </a: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428604"/>
            <a:ext cx="8229600" cy="4525963"/>
          </a:xfrm>
        </p:spPr>
        <p:txBody>
          <a:bodyPr>
            <a:normAutofit fontScale="70000" lnSpcReduction="20000"/>
          </a:bodyPr>
          <a:lstStyle/>
          <a:p>
            <a:pPr fontAlgn="base">
              <a:buNone/>
            </a:pPr>
            <a:r>
              <a:rPr lang="ru-RU" b="1" dirty="0" smtClean="0"/>
              <a:t>4. Нянька</a:t>
            </a:r>
            <a:endParaRPr lang="ru-RU" dirty="0" smtClean="0"/>
          </a:p>
          <a:p>
            <a:pPr fontAlgn="base"/>
            <a:r>
              <a:rPr lang="ru-RU" dirty="0" smtClean="0"/>
              <a:t>Очень популярно это занятие в странах Запада. К сожалению, у нас няньки не так распространены, но если вы любите людей, а в особенности детей, то вам прямая дорога в няньки. Молодые родители очень часто хотят остаться наедине, сходить в кино, в ресторан, а оставить своего ребенка не на кого (особенно, если нет бабушки и дедушки). Вы можете предлагать таким родителям свои услуги.</a:t>
            </a:r>
          </a:p>
          <a:p>
            <a:pPr fontAlgn="base"/>
            <a:r>
              <a:rPr lang="ru-RU" dirty="0" smtClean="0"/>
              <a:t>За небольшую плату можно тратить 1-2 дня в неделю на то, чтобы развлекать соседского ребенка. Присмотритесь к одиноким матерям, которые вынуждены работать, растить ребенка и еще как-то устраивать свою личную жизнь. Скорее всего, это неплохая целевая аудитория именно для вас.</a:t>
            </a:r>
          </a:p>
          <a:p>
            <a:pPr fontAlgn="base"/>
            <a:r>
              <a:rPr lang="ru-RU" dirty="0" smtClean="0"/>
              <a:t>Не забываем, что для того, чтобы быть хорошей нянькой, надо иметь колоссальное терпение. И железные нервы, да.</a:t>
            </a:r>
          </a:p>
          <a:p>
            <a:endParaRPr lang="ru-RU" dirty="0"/>
          </a:p>
        </p:txBody>
      </p:sp>
      <p:pic>
        <p:nvPicPr>
          <p:cNvPr id="26626" name="Picture 2" descr="http://bizoomie.com/wp-content/uploads/2013/05/1l074FCE.jpeg"/>
          <p:cNvPicPr>
            <a:picLocks noChangeAspect="1" noChangeArrowheads="1"/>
          </p:cNvPicPr>
          <p:nvPr/>
        </p:nvPicPr>
        <p:blipFill>
          <a:blip r:embed="rId2"/>
          <a:srcRect/>
          <a:stretch>
            <a:fillRect/>
          </a:stretch>
        </p:blipFill>
        <p:spPr bwMode="auto">
          <a:xfrm>
            <a:off x="2786050" y="4714884"/>
            <a:ext cx="2857500" cy="19050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285728"/>
            <a:ext cx="8229600" cy="5286412"/>
          </a:xfrm>
        </p:spPr>
        <p:txBody>
          <a:bodyPr>
            <a:normAutofit fontScale="70000" lnSpcReduction="20000"/>
          </a:bodyPr>
          <a:lstStyle/>
          <a:p>
            <a:pPr fontAlgn="base">
              <a:buNone/>
            </a:pPr>
            <a:r>
              <a:rPr lang="ru-RU" b="1" dirty="0" smtClean="0"/>
              <a:t>5. Работа грузчиком или упаковщиком</a:t>
            </a:r>
            <a:endParaRPr lang="ru-RU" dirty="0" smtClean="0"/>
          </a:p>
          <a:p>
            <a:pPr algn="just" fontAlgn="base"/>
            <a:r>
              <a:rPr lang="ru-RU" dirty="0" smtClean="0"/>
              <a:t>Ничто так не закаляет дух, как работа грузчиком. У вас депрессия, любимая девушка бросила и не звонит, на улице осень и слякоть? Устройтесь на неделю грузчиком и все ваши проблемы отойдут на второй план. При правильном отношении к такой работе вы не только сможете неплохо заработать (спросите у грузчиков в Москве), но и прочистить свое засорившееся сознание.</a:t>
            </a:r>
          </a:p>
          <a:p>
            <a:pPr algn="just" fontAlgn="base"/>
            <a:r>
              <a:rPr lang="ru-RU" dirty="0" smtClean="0"/>
              <a:t>Еще можно помогать людям в упаковке их вещей при переезде. Поверьте, это та еще головная боль, которую многие готовы на кого-то спихнуть. Грузчикам и упаковщикам не нужна какая-то особая квалификация, поэтому любой подросток, у которого есть две руки и две ноги, сможет легко справляться с поставленными задачами. Деньги не пахнут, а труд, как известно, облагораживает.</a:t>
            </a:r>
          </a:p>
          <a:p>
            <a:pPr algn="just" fontAlgn="base"/>
            <a:r>
              <a:rPr lang="ru-RU" dirty="0" smtClean="0"/>
              <a:t>Подключите к этому виду заработка друзей, опубликуйте объявления и дело пойдет. Трезвые грузчики пользуются спросом, помните об этом.</a:t>
            </a:r>
          </a:p>
          <a:p>
            <a:pPr fontAlgn="base"/>
            <a:endParaRPr lang="ru-RU" dirty="0" smtClean="0"/>
          </a:p>
          <a:p>
            <a:endParaRPr lang="ru-RU" dirty="0"/>
          </a:p>
        </p:txBody>
      </p:sp>
      <p:pic>
        <p:nvPicPr>
          <p:cNvPr id="27650" name="Picture 2" descr="Ð Ð°Ð±Ð¾ÑÐ° Ð³ÑÑÐ·ÑÐ¸ÐºÐ¾Ð¼ Ð¸Ð»Ð¸ ÑÐ¿Ð°ÐºÐ¾Ð²ÑÐ¸ÐºÐ¾Ð¼ POWrqTNm"/>
          <p:cNvPicPr>
            <a:picLocks noChangeAspect="1" noChangeArrowheads="1"/>
          </p:cNvPicPr>
          <p:nvPr/>
        </p:nvPicPr>
        <p:blipFill>
          <a:blip r:embed="rId2"/>
          <a:srcRect/>
          <a:stretch>
            <a:fillRect/>
          </a:stretch>
        </p:blipFill>
        <p:spPr bwMode="auto">
          <a:xfrm>
            <a:off x="5143504" y="5143501"/>
            <a:ext cx="2571748" cy="1714499"/>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428604"/>
            <a:ext cx="8229600" cy="4525963"/>
          </a:xfrm>
        </p:spPr>
        <p:txBody>
          <a:bodyPr>
            <a:normAutofit fontScale="70000" lnSpcReduction="20000"/>
          </a:bodyPr>
          <a:lstStyle/>
          <a:p>
            <a:pPr fontAlgn="base">
              <a:buNone/>
            </a:pPr>
            <a:r>
              <a:rPr lang="ru-RU" b="1" dirty="0" smtClean="0"/>
              <a:t>6. Уход за газоном и другие работы перед домом</a:t>
            </a:r>
            <a:endParaRPr lang="ru-RU" dirty="0" smtClean="0"/>
          </a:p>
          <a:p>
            <a:pPr fontAlgn="base"/>
            <a:r>
              <a:rPr lang="ru-RU" dirty="0" smtClean="0"/>
              <a:t>Это актуально для мелких населенных пунктов и дачных поселков, где живут люди с хорошим достатком. Ведь только обеспеченные люди могут позволить себе держать лужайку или зеленый газон перед домом.</a:t>
            </a:r>
          </a:p>
          <a:p>
            <a:pPr fontAlgn="base"/>
            <a:r>
              <a:rPr lang="ru-RU" dirty="0" smtClean="0"/>
              <a:t>Вам остается только найти такие дома, собрать свою собственную базу, а потом предложить им свои услуги.</a:t>
            </a:r>
          </a:p>
          <a:p>
            <a:pPr fontAlgn="base"/>
            <a:r>
              <a:rPr lang="ru-RU" dirty="0" smtClean="0"/>
              <a:t>Если газона нет, то можно предложить свои услуги по покраске забора, например. Приглядитесь, что именно находится в запустении у дома, скорее всего у хозяина просто напросто не хватает времени и не доходят руки. Скорее всего, они будут рады заплатить какие-то небольшие деньги, чтобы их дом внешне смотрелся привлекательно. Вы делаете хорошо им, они делают хорошо вам, то есть, платят деньги.</a:t>
            </a:r>
          </a:p>
          <a:p>
            <a:endParaRPr lang="ru-RU" dirty="0"/>
          </a:p>
        </p:txBody>
      </p:sp>
      <p:pic>
        <p:nvPicPr>
          <p:cNvPr id="28674" name="Picture 2" descr="Ð£ÑÐ¾Ð´ Ð·Ð° Ð³Ð°Ð·Ð¾Ð½Ð¾Ð¼ Ð¸ Ð´ÑÑÐ³Ð¸Ðµ ÑÐ°Ð±Ð¾ÑÑ Ð¿ÐµÑÐµÐ´ Ð´Ð¾Ð¼Ð¾Ð¼ "/>
          <p:cNvPicPr>
            <a:picLocks noChangeAspect="1" noChangeArrowheads="1"/>
          </p:cNvPicPr>
          <p:nvPr/>
        </p:nvPicPr>
        <p:blipFill>
          <a:blip r:embed="rId2"/>
          <a:srcRect/>
          <a:stretch>
            <a:fillRect/>
          </a:stretch>
        </p:blipFill>
        <p:spPr bwMode="auto">
          <a:xfrm>
            <a:off x="5072066" y="4500557"/>
            <a:ext cx="3071834" cy="2047889"/>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357166"/>
            <a:ext cx="8229600" cy="4525963"/>
          </a:xfrm>
        </p:spPr>
        <p:txBody>
          <a:bodyPr>
            <a:normAutofit fontScale="62500" lnSpcReduction="20000"/>
          </a:bodyPr>
          <a:lstStyle/>
          <a:p>
            <a:pPr fontAlgn="base">
              <a:buNone/>
            </a:pPr>
            <a:r>
              <a:rPr lang="ru-RU" b="1" dirty="0" smtClean="0"/>
              <a:t>7. Создание свечей ручной работы</a:t>
            </a:r>
            <a:endParaRPr lang="ru-RU" dirty="0" smtClean="0"/>
          </a:p>
          <a:p>
            <a:pPr algn="just" fontAlgn="base"/>
            <a:r>
              <a:rPr lang="ru-RU" dirty="0" smtClean="0"/>
              <a:t>Еще один вид деятельности, который не требует особой квалификации – это создание свечей. Свечи нужны всегда, их тоннами закупают к праздникам, дням рождениям, в рестораны и на романтические вечера. Вы можете удариться в этот вид деятельности и попробовать продавать свои свечи.</a:t>
            </a:r>
          </a:p>
          <a:p>
            <a:pPr algn="just" fontAlgn="base"/>
            <a:r>
              <a:rPr lang="ru-RU" dirty="0" smtClean="0"/>
              <a:t>Сначала друзьям, потом родственникам, потом друзьям друзей и так далее. Деньги хоть и небольшие, но на кино хватит. А что еще нужно подростку?</a:t>
            </a:r>
          </a:p>
          <a:p>
            <a:pPr algn="just" fontAlgn="base"/>
            <a:r>
              <a:rPr lang="ru-RU" dirty="0" smtClean="0"/>
              <a:t>Не нужно стесняться такого вида деятельности. Это всяко лучше, чем распивать пиво в подъездах или уходить с головой в </a:t>
            </a:r>
            <a:r>
              <a:rPr lang="ru-RU" dirty="0" err="1" smtClean="0"/>
              <a:t>онлайн</a:t>
            </a:r>
            <a:r>
              <a:rPr lang="ru-RU" dirty="0" smtClean="0"/>
              <a:t> игрушки. Много известных и богатых людей начинали с совсем простых профессий, от которых многие люди готовы плеваться, потому что там очень мало платят. Путь в тысячу километров начинается с одного единственного шага. Главное, сделать этот шаг.</a:t>
            </a:r>
          </a:p>
          <a:p>
            <a:endParaRPr lang="ru-RU" dirty="0"/>
          </a:p>
        </p:txBody>
      </p:sp>
      <p:pic>
        <p:nvPicPr>
          <p:cNvPr id="29698" name="Picture 2" descr="Ð¡Ð¾Ð·Ð´Ð°Ð½Ð¸Ðµ ÑÐ²ÐµÑÐµÐ¹ ÑÑÑÐ½Ð¾Ð¹ ÑÐ°Ð±Ð¾ÑÑ "/>
          <p:cNvPicPr>
            <a:picLocks noChangeAspect="1" noChangeArrowheads="1"/>
          </p:cNvPicPr>
          <p:nvPr/>
        </p:nvPicPr>
        <p:blipFill>
          <a:blip r:embed="rId2"/>
          <a:srcRect/>
          <a:stretch>
            <a:fillRect/>
          </a:stretch>
        </p:blipFill>
        <p:spPr bwMode="auto">
          <a:xfrm>
            <a:off x="2571736" y="4429119"/>
            <a:ext cx="3071834" cy="2047889"/>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857232"/>
            <a:ext cx="8229600" cy="1143000"/>
          </a:xfrm>
        </p:spPr>
        <p:txBody>
          <a:bodyPr>
            <a:normAutofit fontScale="90000"/>
          </a:bodyPr>
          <a:lstStyle/>
          <a:p>
            <a:pPr algn="l"/>
            <a:r>
              <a:rPr lang="ru-RU" dirty="0" err="1"/>
              <a:t>Business</a:t>
            </a:r>
            <a:r>
              <a:rPr lang="ru-RU" dirty="0"/>
              <a:t> — «дело», «занятие», «предприятие»</a:t>
            </a:r>
          </a:p>
        </p:txBody>
      </p:sp>
      <p:pic>
        <p:nvPicPr>
          <p:cNvPr id="2050" name="Picture 2" descr="https://b-chief.org/wp-content/uploads/big_Business-training-ad1businesstraining.com_.au_.jpg"/>
          <p:cNvPicPr>
            <a:picLocks noChangeAspect="1" noChangeArrowheads="1"/>
          </p:cNvPicPr>
          <p:nvPr/>
        </p:nvPicPr>
        <p:blipFill>
          <a:blip r:embed="rId2"/>
          <a:srcRect/>
          <a:stretch>
            <a:fillRect/>
          </a:stretch>
        </p:blipFill>
        <p:spPr bwMode="auto">
          <a:xfrm>
            <a:off x="2571736" y="2452588"/>
            <a:ext cx="6074706" cy="4048222"/>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428604"/>
            <a:ext cx="8229600" cy="4525963"/>
          </a:xfrm>
        </p:spPr>
        <p:txBody>
          <a:bodyPr>
            <a:normAutofit fontScale="77500" lnSpcReduction="20000"/>
          </a:bodyPr>
          <a:lstStyle/>
          <a:p>
            <a:pPr fontAlgn="base">
              <a:buNone/>
            </a:pPr>
            <a:r>
              <a:rPr lang="ru-RU" b="1" dirty="0" smtClean="0"/>
              <a:t>8. Создание ювелирных изделий</a:t>
            </a:r>
            <a:endParaRPr lang="ru-RU" dirty="0" smtClean="0"/>
          </a:p>
          <a:p>
            <a:pPr algn="just" fontAlgn="base"/>
            <a:r>
              <a:rPr lang="ru-RU" dirty="0" smtClean="0"/>
              <a:t>Только не говорите, что это работа для профессионалов. Если у подростка есть вкус и талант к декоративно-прикладному искусству, то можно взять несколько уроков у специалистов, чтобы начать создавать свои изделия.</a:t>
            </a:r>
          </a:p>
          <a:p>
            <a:pPr algn="just" fontAlgn="base"/>
            <a:r>
              <a:rPr lang="ru-RU" dirty="0" smtClean="0"/>
              <a:t>Это не сложнее, чем освоить </a:t>
            </a:r>
            <a:r>
              <a:rPr lang="ru-RU" dirty="0" err="1" smtClean="0"/>
              <a:t>фотошоп</a:t>
            </a:r>
            <a:r>
              <a:rPr lang="ru-RU" dirty="0" smtClean="0"/>
              <a:t>. Кстати, в этом же </a:t>
            </a:r>
            <a:r>
              <a:rPr lang="ru-RU" dirty="0" err="1" smtClean="0"/>
              <a:t>фотошопе</a:t>
            </a:r>
            <a:r>
              <a:rPr lang="ru-RU" dirty="0" smtClean="0"/>
              <a:t> можно и рисовать модели будущих украшений. Кто знает, вдруг у вас есть талант, который нужно немного подтолкнуть?</a:t>
            </a:r>
          </a:p>
          <a:p>
            <a:pPr algn="just" fontAlgn="base"/>
            <a:r>
              <a:rPr lang="ru-RU" dirty="0" smtClean="0"/>
              <a:t>Вот такие вот идеи наш журнал предлагает попробовать вам, если у вас в голове ветер, в карманах пусто, а возраст не превышает двадцати лет. Дерзайте!</a:t>
            </a:r>
          </a:p>
          <a:p>
            <a:endParaRPr lang="ru-RU" dirty="0"/>
          </a:p>
        </p:txBody>
      </p:sp>
      <p:pic>
        <p:nvPicPr>
          <p:cNvPr id="30722" name="Picture 2" descr="Ð¡Ð¾Ð·Ð´Ð°Ð½Ð¸Ðµ ÑÐ²ÐµÐ»Ð¸ÑÐ½ÑÑ Ð¸Ð·Ð´ÐµÐ»Ð¸Ð¹ "/>
          <p:cNvPicPr>
            <a:picLocks noChangeAspect="1" noChangeArrowheads="1"/>
          </p:cNvPicPr>
          <p:nvPr/>
        </p:nvPicPr>
        <p:blipFill>
          <a:blip r:embed="rId2"/>
          <a:srcRect/>
          <a:stretch>
            <a:fillRect/>
          </a:stretch>
        </p:blipFill>
        <p:spPr bwMode="auto">
          <a:xfrm>
            <a:off x="3000364" y="4714884"/>
            <a:ext cx="2857500" cy="190500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714356"/>
            <a:ext cx="8229600" cy="4525963"/>
          </a:xfrm>
        </p:spPr>
        <p:txBody>
          <a:bodyPr>
            <a:normAutofit fontScale="85000" lnSpcReduction="20000"/>
          </a:bodyPr>
          <a:lstStyle/>
          <a:p>
            <a:pPr>
              <a:buNone/>
            </a:pPr>
            <a:r>
              <a:rPr lang="ru-RU" i="1" dirty="0" smtClean="0"/>
              <a:t>Список использованных источников.</a:t>
            </a:r>
            <a:endParaRPr lang="ru-RU" dirty="0" smtClean="0"/>
          </a:p>
          <a:p>
            <a:pPr lvl="0"/>
            <a:r>
              <a:rPr lang="ru-RU" dirty="0" smtClean="0"/>
              <a:t>Топ 10 идей для подростков </a:t>
            </a:r>
            <a:r>
              <a:rPr lang="ru-RU" u="sng" dirty="0" smtClean="0">
                <a:hlinkClick r:id="rId2"/>
              </a:rPr>
              <a:t>http://bizoomie.com/biznes-idei-dlya-podrostkov-top-10/</a:t>
            </a:r>
            <a:endParaRPr lang="ru-RU" dirty="0" smtClean="0"/>
          </a:p>
          <a:p>
            <a:pPr lvl="0"/>
            <a:r>
              <a:rPr lang="ru-RU" dirty="0" err="1" smtClean="0"/>
              <a:t>Смешарики</a:t>
            </a:r>
            <a:r>
              <a:rPr lang="ru-RU" dirty="0" smtClean="0"/>
              <a:t> «Райский остров» </a:t>
            </a:r>
            <a:r>
              <a:rPr lang="ru-RU" u="sng" dirty="0" smtClean="0">
                <a:hlinkClick r:id="rId3"/>
              </a:rPr>
              <a:t>https://www.youtube.com/watch?v=rmAm5P80asU&amp;t=37s</a:t>
            </a:r>
            <a:endParaRPr lang="ru-RU" dirty="0" smtClean="0"/>
          </a:p>
          <a:p>
            <a:pPr lvl="0"/>
            <a:r>
              <a:rPr lang="ru-RU" dirty="0" smtClean="0"/>
              <a:t>Бизнес, бизнес-идея, </a:t>
            </a:r>
            <a:r>
              <a:rPr lang="ru-RU" dirty="0" err="1" smtClean="0"/>
              <a:t>стартап</a:t>
            </a:r>
            <a:r>
              <a:rPr lang="ru-RU" dirty="0" smtClean="0"/>
              <a:t> </a:t>
            </a:r>
            <a:r>
              <a:rPr lang="ru-RU" u="sng" dirty="0" smtClean="0">
                <a:hlinkClick r:id="rId4"/>
              </a:rPr>
              <a:t>https://www.yaklass.ru/p/osnovy-finansovoj-gramotnosti/7-9-klass/organizatciia-i-vedenie-sobstvennogo-biznesa-160888/chto-takoe-biznes-160889/re-4ab5093a-91d7-49a0-a20e-ee4aa6f7e2bc</a:t>
            </a:r>
            <a:endParaRPr lang="ru-RU" dirty="0" smtClean="0"/>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00042"/>
            <a:ext cx="8229600" cy="2154230"/>
          </a:xfrm>
        </p:spPr>
        <p:txBody>
          <a:bodyPr>
            <a:normAutofit fontScale="90000"/>
          </a:bodyPr>
          <a:lstStyle/>
          <a:p>
            <a:r>
              <a:rPr lang="ru-RU" sz="3100" dirty="0"/>
              <a:t>Предприниматель — это человек, который предпринял действия, направленные на получение прибыли через организацию собственного дела, то есть через открытие бизнеса.</a:t>
            </a:r>
            <a:r>
              <a:rPr lang="ru-RU" dirty="0"/>
              <a:t/>
            </a:r>
            <a:br>
              <a:rPr lang="ru-RU" dirty="0"/>
            </a:br>
            <a:endParaRPr lang="ru-RU" dirty="0"/>
          </a:p>
        </p:txBody>
      </p:sp>
      <p:pic>
        <p:nvPicPr>
          <p:cNvPr id="1026" name="Picture 2" descr="https://zaimline.ru/wp-content/uploads/Kak-oformit-kredit-IP.png"/>
          <p:cNvPicPr>
            <a:picLocks noChangeAspect="1" noChangeArrowheads="1"/>
          </p:cNvPicPr>
          <p:nvPr/>
        </p:nvPicPr>
        <p:blipFill>
          <a:blip r:embed="rId2"/>
          <a:srcRect/>
          <a:stretch>
            <a:fillRect/>
          </a:stretch>
        </p:blipFill>
        <p:spPr bwMode="auto">
          <a:xfrm>
            <a:off x="142844" y="2000240"/>
            <a:ext cx="5976979" cy="470687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3857628"/>
            <a:ext cx="8401080" cy="2411411"/>
          </a:xfrm>
        </p:spPr>
        <p:txBody>
          <a:bodyPr>
            <a:normAutofit lnSpcReduction="10000"/>
          </a:bodyPr>
          <a:lstStyle/>
          <a:p>
            <a:r>
              <a:rPr lang="ru-RU" dirty="0"/>
              <a:t>Чтобы заняться </a:t>
            </a:r>
            <a:r>
              <a:rPr lang="ru-RU" dirty="0" smtClean="0"/>
              <a:t>бизнесом, необходимо</a:t>
            </a:r>
            <a:r>
              <a:rPr lang="ru-RU" dirty="0"/>
              <a:t> зарегистрировать собственное предприятие, то есть поставить государство в известность о том, какую деятельность ты планируешь вести. </a:t>
            </a:r>
          </a:p>
        </p:txBody>
      </p:sp>
      <p:pic>
        <p:nvPicPr>
          <p:cNvPr id="4" name="Picture 2" descr="https://bel.ru/attachments/041f06abf3de4bfc24d064b19fd3afaad346259b/store/crop/0/124/993/558/97e43884e2eefa92459ed1f3c5cba45bfbe7c8c740cf3f13332bb8470283/%D0%BC%D0%B0%D0%BB%D1%8B%D0%B9+%D0%B1%D0%B8%D0%B7%D0%BD%D0%B5%D1%81+-+gazetacrimea.ru.jpeg"/>
          <p:cNvPicPr>
            <a:picLocks noChangeAspect="1" noChangeArrowheads="1"/>
          </p:cNvPicPr>
          <p:nvPr/>
        </p:nvPicPr>
        <p:blipFill>
          <a:blip r:embed="rId2"/>
          <a:srcRect/>
          <a:stretch>
            <a:fillRect/>
          </a:stretch>
        </p:blipFill>
        <p:spPr bwMode="auto">
          <a:xfrm>
            <a:off x="1357290" y="214290"/>
            <a:ext cx="6229316" cy="350046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Классификация </a:t>
            </a:r>
            <a:r>
              <a:rPr lang="ru-RU" dirty="0" smtClean="0"/>
              <a:t>предприятий</a:t>
            </a:r>
            <a:endParaRPr lang="ru-RU" dirty="0"/>
          </a:p>
        </p:txBody>
      </p:sp>
      <p:cxnSp>
        <p:nvCxnSpPr>
          <p:cNvPr id="5" name="Прямая со стрелкой 4"/>
          <p:cNvCxnSpPr/>
          <p:nvPr/>
        </p:nvCxnSpPr>
        <p:spPr>
          <a:xfrm rot="5400000">
            <a:off x="1607323" y="1535893"/>
            <a:ext cx="1571636" cy="1214446"/>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6" name="Прямая со стрелкой 5"/>
          <p:cNvCxnSpPr/>
          <p:nvPr/>
        </p:nvCxnSpPr>
        <p:spPr>
          <a:xfrm rot="5400000">
            <a:off x="3072596" y="2857496"/>
            <a:ext cx="2713850" cy="794"/>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rot="16200000" flipH="1">
            <a:off x="5857884" y="1428736"/>
            <a:ext cx="1500198" cy="135732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1" name="Прямоугольник 10"/>
          <p:cNvSpPr/>
          <p:nvPr/>
        </p:nvSpPr>
        <p:spPr>
          <a:xfrm>
            <a:off x="285720" y="3000372"/>
            <a:ext cx="2237857" cy="954107"/>
          </a:xfrm>
          <a:prstGeom prst="rect">
            <a:avLst/>
          </a:prstGeom>
        </p:spPr>
        <p:txBody>
          <a:bodyPr wrap="none">
            <a:spAutoFit/>
          </a:bodyPr>
          <a:lstStyle/>
          <a:p>
            <a:pPr algn="ctr"/>
            <a:r>
              <a:rPr lang="ru-RU" sz="2800" b="1" dirty="0" smtClean="0"/>
              <a:t>малые </a:t>
            </a:r>
          </a:p>
          <a:p>
            <a:pPr algn="ctr"/>
            <a:r>
              <a:rPr lang="ru-RU" sz="2800" b="1" dirty="0" smtClean="0"/>
              <a:t>предприятия</a:t>
            </a:r>
            <a:endParaRPr lang="ru-RU" sz="2800" dirty="0"/>
          </a:p>
        </p:txBody>
      </p:sp>
      <p:sp>
        <p:nvSpPr>
          <p:cNvPr id="12" name="Прямоугольник 11"/>
          <p:cNvSpPr/>
          <p:nvPr/>
        </p:nvSpPr>
        <p:spPr>
          <a:xfrm>
            <a:off x="3286116" y="4214818"/>
            <a:ext cx="2237857" cy="954107"/>
          </a:xfrm>
          <a:prstGeom prst="rect">
            <a:avLst/>
          </a:prstGeom>
        </p:spPr>
        <p:txBody>
          <a:bodyPr wrap="none">
            <a:spAutoFit/>
          </a:bodyPr>
          <a:lstStyle/>
          <a:p>
            <a:pPr algn="ctr"/>
            <a:r>
              <a:rPr lang="ru-RU" sz="2800" b="1" dirty="0" smtClean="0"/>
              <a:t>средние </a:t>
            </a:r>
          </a:p>
          <a:p>
            <a:pPr algn="ctr"/>
            <a:r>
              <a:rPr lang="ru-RU" sz="2800" b="1" dirty="0" smtClean="0"/>
              <a:t>предприятия</a:t>
            </a:r>
            <a:endParaRPr lang="ru-RU" sz="2800" dirty="0"/>
          </a:p>
        </p:txBody>
      </p:sp>
      <p:sp>
        <p:nvSpPr>
          <p:cNvPr id="14" name="Прямоугольник 13"/>
          <p:cNvSpPr/>
          <p:nvPr/>
        </p:nvSpPr>
        <p:spPr>
          <a:xfrm>
            <a:off x="6429388" y="2928934"/>
            <a:ext cx="2237857" cy="954107"/>
          </a:xfrm>
          <a:prstGeom prst="rect">
            <a:avLst/>
          </a:prstGeom>
        </p:spPr>
        <p:txBody>
          <a:bodyPr wrap="none">
            <a:spAutoFit/>
          </a:bodyPr>
          <a:lstStyle/>
          <a:p>
            <a:pPr algn="ctr"/>
            <a:r>
              <a:rPr lang="ru-RU" sz="2800" b="1" dirty="0" smtClean="0"/>
              <a:t>крупные </a:t>
            </a:r>
          </a:p>
          <a:p>
            <a:pPr algn="ctr"/>
            <a:r>
              <a:rPr lang="ru-RU" sz="2800" b="1" dirty="0" smtClean="0"/>
              <a:t>предприятия</a:t>
            </a:r>
            <a:endParaRPr lang="ru-RU"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500" fill="hold"/>
                                        <p:tgtEl>
                                          <p:spTgt spid="11"/>
                                        </p:tgtEl>
                                        <p:attrNameLst>
                                          <p:attrName>ppt_w</p:attrName>
                                        </p:attrNameLst>
                                      </p:cBhvr>
                                      <p:tavLst>
                                        <p:tav tm="0">
                                          <p:val>
                                            <p:fltVal val="0"/>
                                          </p:val>
                                        </p:tav>
                                        <p:tav tm="100000">
                                          <p:val>
                                            <p:strVal val="#ppt_w"/>
                                          </p:val>
                                        </p:tav>
                                      </p:tavLst>
                                    </p:anim>
                                    <p:anim calcmode="lin" valueType="num">
                                      <p:cBhvr>
                                        <p:cTn id="13" dur="500" fill="hold"/>
                                        <p:tgtEl>
                                          <p:spTgt spid="11"/>
                                        </p:tgtEl>
                                        <p:attrNameLst>
                                          <p:attrName>ppt_h</p:attrName>
                                        </p:attrNameLst>
                                      </p:cBhvr>
                                      <p:tavLst>
                                        <p:tav tm="0">
                                          <p:val>
                                            <p:fltVal val="0"/>
                                          </p:val>
                                        </p:tav>
                                        <p:tav tm="100000">
                                          <p:val>
                                            <p:strVal val="#ppt_h"/>
                                          </p:val>
                                        </p:tav>
                                      </p:tavLst>
                                    </p:anim>
                                    <p:animEffect transition="in" filter="fade">
                                      <p:cBhvr>
                                        <p:cTn id="14" dur="500"/>
                                        <p:tgtEl>
                                          <p:spTgt spid="11"/>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up)">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p:cTn id="24" dur="500" fill="hold"/>
                                        <p:tgtEl>
                                          <p:spTgt spid="12"/>
                                        </p:tgtEl>
                                        <p:attrNameLst>
                                          <p:attrName>ppt_w</p:attrName>
                                        </p:attrNameLst>
                                      </p:cBhvr>
                                      <p:tavLst>
                                        <p:tav tm="0">
                                          <p:val>
                                            <p:fltVal val="0"/>
                                          </p:val>
                                        </p:tav>
                                        <p:tav tm="100000">
                                          <p:val>
                                            <p:strVal val="#ppt_w"/>
                                          </p:val>
                                        </p:tav>
                                      </p:tavLst>
                                    </p:anim>
                                    <p:anim calcmode="lin" valueType="num">
                                      <p:cBhvr>
                                        <p:cTn id="25" dur="500" fill="hold"/>
                                        <p:tgtEl>
                                          <p:spTgt spid="12"/>
                                        </p:tgtEl>
                                        <p:attrNameLst>
                                          <p:attrName>ppt_h</p:attrName>
                                        </p:attrNameLst>
                                      </p:cBhvr>
                                      <p:tavLst>
                                        <p:tav tm="0">
                                          <p:val>
                                            <p:fltVal val="0"/>
                                          </p:val>
                                        </p:tav>
                                        <p:tav tm="100000">
                                          <p:val>
                                            <p:strVal val="#ppt_h"/>
                                          </p:val>
                                        </p:tav>
                                      </p:tavLst>
                                    </p:anim>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up)">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p:cTn id="36" dur="500" fill="hold"/>
                                        <p:tgtEl>
                                          <p:spTgt spid="14"/>
                                        </p:tgtEl>
                                        <p:attrNameLst>
                                          <p:attrName>ppt_w</p:attrName>
                                        </p:attrNameLst>
                                      </p:cBhvr>
                                      <p:tavLst>
                                        <p:tav tm="0">
                                          <p:val>
                                            <p:fltVal val="0"/>
                                          </p:val>
                                        </p:tav>
                                        <p:tav tm="100000">
                                          <p:val>
                                            <p:strVal val="#ppt_w"/>
                                          </p:val>
                                        </p:tav>
                                      </p:tavLst>
                                    </p:anim>
                                    <p:anim calcmode="lin" valueType="num">
                                      <p:cBhvr>
                                        <p:cTn id="37" dur="500" fill="hold"/>
                                        <p:tgtEl>
                                          <p:spTgt spid="14"/>
                                        </p:tgtEl>
                                        <p:attrNameLst>
                                          <p:attrName>ppt_h</p:attrName>
                                        </p:attrNameLst>
                                      </p:cBhvr>
                                      <p:tavLst>
                                        <p:tav tm="0">
                                          <p:val>
                                            <p:fltVal val="0"/>
                                          </p:val>
                                        </p:tav>
                                        <p:tav tm="100000">
                                          <p:val>
                                            <p:strVal val="#ppt_h"/>
                                          </p:val>
                                        </p:tav>
                                      </p:tavLst>
                                    </p:anim>
                                    <p:animEffect transition="in" filter="fade">
                                      <p:cBhvr>
                                        <p:cTn id="3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142844" y="285728"/>
          <a:ext cx="8786875" cy="5971396"/>
        </p:xfrm>
        <a:graphic>
          <a:graphicData uri="http://schemas.openxmlformats.org/drawingml/2006/table">
            <a:tbl>
              <a:tblPr/>
              <a:tblGrid>
                <a:gridCol w="2428892"/>
                <a:gridCol w="1500198"/>
                <a:gridCol w="1343035"/>
                <a:gridCol w="1757375"/>
                <a:gridCol w="1757375"/>
              </a:tblGrid>
              <a:tr h="2243778">
                <a:tc>
                  <a:txBody>
                    <a:bodyPr/>
                    <a:lstStyle/>
                    <a:p>
                      <a:pPr algn="ctr">
                        <a:lnSpc>
                          <a:spcPct val="115000"/>
                        </a:lnSpc>
                        <a:spcAft>
                          <a:spcPts val="0"/>
                        </a:spcAft>
                      </a:pPr>
                      <a:r>
                        <a:rPr lang="ru-RU" sz="1600" b="1" dirty="0">
                          <a:latin typeface="Times New Roman"/>
                          <a:ea typeface="Times New Roman"/>
                          <a:cs typeface="Times New Roman"/>
                        </a:rPr>
                        <a:t>Категория</a:t>
                      </a:r>
                      <a:endParaRPr lang="ru-RU" sz="1600" b="1"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a:latin typeface="Times New Roman"/>
                          <a:ea typeface="Times New Roman"/>
                          <a:cs typeface="Times New Roman"/>
                        </a:rPr>
                        <a:t>Доход (максимальный)</a:t>
                      </a:r>
                      <a:endParaRPr lang="ru-RU" sz="16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a:latin typeface="Times New Roman"/>
                          <a:ea typeface="Times New Roman"/>
                          <a:cs typeface="Times New Roman"/>
                        </a:rPr>
                        <a:t>Численность</a:t>
                      </a:r>
                      <a:endParaRPr lang="ru-RU" sz="16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a:latin typeface="Times New Roman"/>
                          <a:ea typeface="Times New Roman"/>
                          <a:cs typeface="Times New Roman"/>
                        </a:rPr>
                        <a:t>Доля (максимально допустимая) участия в уставном капитале (для ООО) РФ, субъектов РФ, муниципальных образований, общественных, религиозных организаций, благотворительных и иных фондов</a:t>
                      </a:r>
                      <a:endParaRPr lang="ru-RU" sz="16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600" dirty="0">
                          <a:latin typeface="Times New Roman"/>
                          <a:ea typeface="Times New Roman"/>
                          <a:cs typeface="Times New Roman"/>
                        </a:rPr>
                        <a:t>Доля (максимально допустимая) участия в уставном капитале (для ООО) </a:t>
                      </a:r>
                      <a:r>
                        <a:rPr lang="ru-RU" sz="1600" dirty="0" err="1">
                          <a:latin typeface="Times New Roman"/>
                          <a:ea typeface="Times New Roman"/>
                          <a:cs typeface="Times New Roman"/>
                        </a:rPr>
                        <a:t>юрлиц</a:t>
                      </a:r>
                      <a:r>
                        <a:rPr lang="ru-RU" sz="1600" dirty="0">
                          <a:latin typeface="Times New Roman"/>
                          <a:ea typeface="Times New Roman"/>
                          <a:cs typeface="Times New Roman"/>
                        </a:rPr>
                        <a:t>, не являющихся малыми и средними предприятиями, иностранных </a:t>
                      </a:r>
                      <a:r>
                        <a:rPr lang="ru-RU" sz="1600" dirty="0" err="1">
                          <a:latin typeface="Times New Roman"/>
                          <a:ea typeface="Times New Roman"/>
                          <a:cs typeface="Times New Roman"/>
                        </a:rPr>
                        <a:t>юрлиц</a:t>
                      </a:r>
                      <a:endParaRPr lang="ru-RU" sz="16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556">
                <a:tc>
                  <a:txBody>
                    <a:bodyPr/>
                    <a:lstStyle/>
                    <a:p>
                      <a:pPr>
                        <a:lnSpc>
                          <a:spcPct val="115000"/>
                        </a:lnSpc>
                        <a:spcAft>
                          <a:spcPts val="0"/>
                        </a:spcAft>
                      </a:pPr>
                      <a:r>
                        <a:rPr lang="ru-RU" sz="2000" b="1" dirty="0" err="1">
                          <a:latin typeface="Times New Roman"/>
                          <a:ea typeface="Times New Roman"/>
                          <a:cs typeface="Times New Roman"/>
                        </a:rPr>
                        <a:t>Микропредприятия</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dirty="0">
                          <a:latin typeface="Times New Roman"/>
                          <a:ea typeface="Times New Roman"/>
                          <a:cs typeface="Times New Roman"/>
                        </a:rPr>
                        <a:t>120 </a:t>
                      </a:r>
                      <a:r>
                        <a:rPr lang="ru-RU" sz="2000" dirty="0" err="1">
                          <a:latin typeface="Times New Roman"/>
                          <a:ea typeface="Times New Roman"/>
                          <a:cs typeface="Times New Roman"/>
                        </a:rPr>
                        <a:t>млн</a:t>
                      </a:r>
                      <a:r>
                        <a:rPr lang="ru-RU" sz="2000" dirty="0">
                          <a:latin typeface="Times New Roman"/>
                          <a:ea typeface="Times New Roman"/>
                          <a:cs typeface="Times New Roman"/>
                        </a:rPr>
                        <a:t> руб.</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a:latin typeface="Times New Roman"/>
                          <a:ea typeface="Times New Roman"/>
                          <a:cs typeface="Times New Roman"/>
                        </a:rPr>
                        <a:t>до 15 чел.</a:t>
                      </a:r>
                      <a:endParaRPr lang="ru-RU" sz="200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a:latin typeface="Times New Roman"/>
                          <a:ea typeface="Times New Roman"/>
                          <a:cs typeface="Times New Roman"/>
                        </a:rPr>
                        <a:t>25%</a:t>
                      </a:r>
                      <a:endParaRPr lang="ru-RU" sz="200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dirty="0">
                          <a:latin typeface="Times New Roman"/>
                          <a:ea typeface="Times New Roman"/>
                          <a:cs typeface="Times New Roman"/>
                        </a:rPr>
                        <a:t>49%</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556">
                <a:tc>
                  <a:txBody>
                    <a:bodyPr/>
                    <a:lstStyle/>
                    <a:p>
                      <a:pPr>
                        <a:lnSpc>
                          <a:spcPct val="115000"/>
                        </a:lnSpc>
                        <a:spcAft>
                          <a:spcPts val="0"/>
                        </a:spcAft>
                      </a:pPr>
                      <a:r>
                        <a:rPr lang="ru-RU" sz="2000" b="1" dirty="0">
                          <a:latin typeface="Times New Roman"/>
                          <a:ea typeface="Times New Roman"/>
                          <a:cs typeface="Times New Roman"/>
                        </a:rPr>
                        <a:t>Малые предприятия</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a:latin typeface="Times New Roman"/>
                          <a:ea typeface="Times New Roman"/>
                          <a:cs typeface="Times New Roman"/>
                        </a:rPr>
                        <a:t>800 млн руб.</a:t>
                      </a:r>
                      <a:endParaRPr lang="ru-RU" sz="200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a:latin typeface="Times New Roman"/>
                          <a:ea typeface="Times New Roman"/>
                          <a:cs typeface="Times New Roman"/>
                        </a:rPr>
                        <a:t>до 100 чел.</a:t>
                      </a:r>
                      <a:endParaRPr lang="ru-RU" sz="200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a:latin typeface="Times New Roman"/>
                          <a:ea typeface="Times New Roman"/>
                          <a:cs typeface="Times New Roman"/>
                        </a:rPr>
                        <a:t>25 %</a:t>
                      </a:r>
                      <a:endParaRPr lang="ru-RU" sz="200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dirty="0">
                          <a:latin typeface="Times New Roman"/>
                          <a:ea typeface="Times New Roman"/>
                          <a:cs typeface="Times New Roman"/>
                        </a:rPr>
                        <a:t> 49 %</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2556">
                <a:tc>
                  <a:txBody>
                    <a:bodyPr/>
                    <a:lstStyle/>
                    <a:p>
                      <a:pPr>
                        <a:lnSpc>
                          <a:spcPct val="115000"/>
                        </a:lnSpc>
                        <a:spcAft>
                          <a:spcPts val="0"/>
                        </a:spcAft>
                      </a:pPr>
                      <a:r>
                        <a:rPr lang="ru-RU" sz="2000" b="1" dirty="0">
                          <a:latin typeface="Times New Roman"/>
                          <a:ea typeface="Times New Roman"/>
                          <a:cs typeface="Times New Roman"/>
                        </a:rPr>
                        <a:t>Средние предприятия</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dirty="0">
                          <a:latin typeface="Times New Roman"/>
                          <a:ea typeface="Times New Roman"/>
                          <a:cs typeface="Times New Roman"/>
                        </a:rPr>
                        <a:t>2 </a:t>
                      </a:r>
                      <a:r>
                        <a:rPr lang="ru-RU" sz="2000" dirty="0" err="1">
                          <a:latin typeface="Times New Roman"/>
                          <a:ea typeface="Times New Roman"/>
                          <a:cs typeface="Times New Roman"/>
                        </a:rPr>
                        <a:t>млрд</a:t>
                      </a:r>
                      <a:r>
                        <a:rPr lang="ru-RU" sz="2000" dirty="0">
                          <a:latin typeface="Times New Roman"/>
                          <a:ea typeface="Times New Roman"/>
                          <a:cs typeface="Times New Roman"/>
                        </a:rPr>
                        <a:t> руб.</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dirty="0">
                          <a:latin typeface="Times New Roman"/>
                          <a:ea typeface="Times New Roman"/>
                          <a:cs typeface="Times New Roman"/>
                        </a:rPr>
                        <a:t>101—250чел.</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dirty="0">
                          <a:latin typeface="Times New Roman"/>
                          <a:ea typeface="Times New Roman"/>
                          <a:cs typeface="Times New Roman"/>
                        </a:rPr>
                        <a:t>25%</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dirty="0">
                          <a:latin typeface="Times New Roman"/>
                          <a:ea typeface="Times New Roman"/>
                          <a:cs typeface="Times New Roman"/>
                        </a:rPr>
                        <a:t>49%</a:t>
                      </a:r>
                      <a:endParaRPr lang="ru-RU" sz="2000" dirty="0">
                        <a:latin typeface="Calibri"/>
                        <a:ea typeface="Calibri"/>
                        <a:cs typeface="Times New Roman"/>
                      </a:endParaRPr>
                    </a:p>
                  </a:txBody>
                  <a:tcPr marL="35156" marR="35156" marT="35156" marB="3515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smtClean="0"/>
              <a:t>Наибольшее число всех предприятий относится к категории малых.</a:t>
            </a:r>
            <a:endParaRPr lang="ru-RU" sz="3600" b="1" dirty="0"/>
          </a:p>
        </p:txBody>
      </p:sp>
      <p:sp>
        <p:nvSpPr>
          <p:cNvPr id="3" name="Содержимое 2"/>
          <p:cNvSpPr>
            <a:spLocks noGrp="1"/>
          </p:cNvSpPr>
          <p:nvPr>
            <p:ph idx="1"/>
          </p:nvPr>
        </p:nvSpPr>
        <p:spPr>
          <a:xfrm>
            <a:off x="457200" y="1600200"/>
            <a:ext cx="8329642" cy="4525963"/>
          </a:xfrm>
        </p:spPr>
        <p:txBody>
          <a:bodyPr>
            <a:normAutofit/>
          </a:bodyPr>
          <a:lstStyle/>
          <a:p>
            <a:pPr>
              <a:buNone/>
            </a:pPr>
            <a:r>
              <a:rPr lang="ru-RU" dirty="0" smtClean="0"/>
              <a:t>Малые </a:t>
            </a:r>
            <a:r>
              <a:rPr lang="ru-RU" dirty="0"/>
              <a:t>предприятия имеют </a:t>
            </a:r>
            <a:r>
              <a:rPr lang="ru-RU" dirty="0" smtClean="0"/>
              <a:t>ряд преимуществ</a:t>
            </a:r>
            <a:r>
              <a:rPr lang="ru-RU" dirty="0"/>
              <a:t>:</a:t>
            </a:r>
          </a:p>
          <a:p>
            <a:pPr lvl="0" algn="just"/>
            <a:r>
              <a:rPr lang="ru-RU" dirty="0"/>
              <a:t>возможность использования пониженных налоговых </a:t>
            </a:r>
            <a:r>
              <a:rPr lang="ru-RU" dirty="0" smtClean="0"/>
              <a:t>ставок;</a:t>
            </a:r>
          </a:p>
          <a:p>
            <a:pPr lvl="0"/>
            <a:r>
              <a:rPr lang="ru-RU" dirty="0" smtClean="0"/>
              <a:t>ведение </a:t>
            </a:r>
            <a:r>
              <a:rPr lang="ru-RU" dirty="0"/>
              <a:t>упрощённого </a:t>
            </a:r>
            <a:r>
              <a:rPr lang="ru-RU" dirty="0" smtClean="0"/>
              <a:t>бухучёта;</a:t>
            </a:r>
          </a:p>
          <a:p>
            <a:pPr lvl="0" algn="just"/>
            <a:r>
              <a:rPr lang="ru-RU" dirty="0" smtClean="0"/>
              <a:t>получение </a:t>
            </a:r>
            <a:r>
              <a:rPr lang="ru-RU" dirty="0"/>
              <a:t>государственной поддержки с возможностью получения государственных субсидий.</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С чего начинается бизнес?</a:t>
            </a:r>
            <a:endParaRPr lang="ru-RU" b="1" dirty="0"/>
          </a:p>
        </p:txBody>
      </p:sp>
      <p:sp>
        <p:nvSpPr>
          <p:cNvPr id="3" name="Содержимое 2"/>
          <p:cNvSpPr>
            <a:spLocks noGrp="1"/>
          </p:cNvSpPr>
          <p:nvPr>
            <p:ph idx="1"/>
          </p:nvPr>
        </p:nvSpPr>
        <p:spPr>
          <a:xfrm>
            <a:off x="3929058" y="1600201"/>
            <a:ext cx="5000660" cy="2043113"/>
          </a:xfrm>
        </p:spPr>
        <p:txBody>
          <a:bodyPr>
            <a:normAutofit fontScale="77500" lnSpcReduction="20000"/>
          </a:bodyPr>
          <a:lstStyle/>
          <a:p>
            <a:pPr marL="514350" indent="-514350">
              <a:buFont typeface="+mj-lt"/>
              <a:buAutoNum type="arabicPeriod"/>
            </a:pPr>
            <a:r>
              <a:rPr lang="ru-RU" b="1" dirty="0"/>
              <a:t>Бизнес-идея </a:t>
            </a:r>
            <a:endParaRPr lang="ru-RU" b="1" dirty="0" smtClean="0"/>
          </a:p>
          <a:p>
            <a:pPr marL="514350" indent="-514350" algn="just">
              <a:buNone/>
            </a:pPr>
            <a:r>
              <a:rPr lang="ru-RU" b="1" dirty="0" smtClean="0"/>
              <a:t>       Это идея</a:t>
            </a:r>
            <a:r>
              <a:rPr lang="ru-RU" b="1" dirty="0"/>
              <a:t>, которая </a:t>
            </a:r>
            <a:r>
              <a:rPr lang="ru-RU" b="1" dirty="0" smtClean="0"/>
              <a:t>может быть </a:t>
            </a:r>
            <a:r>
              <a:rPr lang="ru-RU" b="1" dirty="0"/>
              <a:t>использована </a:t>
            </a:r>
            <a:r>
              <a:rPr lang="ru-RU" b="1" dirty="0" smtClean="0"/>
              <a:t>для построения новой компании </a:t>
            </a:r>
            <a:r>
              <a:rPr lang="ru-RU" b="1" dirty="0"/>
              <a:t>или </a:t>
            </a:r>
            <a:r>
              <a:rPr lang="ru-RU" b="1" dirty="0" smtClean="0"/>
              <a:t>нового направления деятельности </a:t>
            </a:r>
            <a:r>
              <a:rPr lang="ru-RU" b="1" dirty="0"/>
              <a:t>в </a:t>
            </a:r>
            <a:r>
              <a:rPr lang="ru-RU" b="1" dirty="0" smtClean="0"/>
              <a:t>уже работающей </a:t>
            </a:r>
            <a:r>
              <a:rPr lang="ru-RU" b="1" dirty="0"/>
              <a:t>компании.</a:t>
            </a:r>
            <a:endParaRPr lang="ru-RU" dirty="0"/>
          </a:p>
          <a:p>
            <a:pPr marL="514350" indent="-514350">
              <a:buNone/>
            </a:pPr>
            <a:endParaRPr lang="ru-RU" dirty="0"/>
          </a:p>
        </p:txBody>
      </p:sp>
      <p:pic>
        <p:nvPicPr>
          <p:cNvPr id="19458" name="Picture 2" descr="https://image.freepik.com/free-vector/no-translate-detected_1056-738.jpg"/>
          <p:cNvPicPr>
            <a:picLocks noChangeAspect="1" noChangeArrowheads="1"/>
          </p:cNvPicPr>
          <p:nvPr/>
        </p:nvPicPr>
        <p:blipFill>
          <a:blip r:embed="rId2">
            <a:clrChange>
              <a:clrFrom>
                <a:srgbClr val="FFFFFF"/>
              </a:clrFrom>
              <a:clrTo>
                <a:srgbClr val="FFFFFF">
                  <a:alpha val="0"/>
                </a:srgbClr>
              </a:clrTo>
            </a:clrChange>
          </a:blip>
          <a:srcRect l="22764" r="13737"/>
          <a:stretch>
            <a:fillRect/>
          </a:stretch>
        </p:blipFill>
        <p:spPr bwMode="auto">
          <a:xfrm>
            <a:off x="0" y="428604"/>
            <a:ext cx="3786214" cy="5962650"/>
          </a:xfrm>
          <a:prstGeom prst="rect">
            <a:avLst/>
          </a:prstGeom>
          <a:noFill/>
        </p:spPr>
      </p:pic>
      <p:sp>
        <p:nvSpPr>
          <p:cNvPr id="5" name="Содержимое 2"/>
          <p:cNvSpPr txBox="1">
            <a:spLocks/>
          </p:cNvSpPr>
          <p:nvPr/>
        </p:nvSpPr>
        <p:spPr>
          <a:xfrm>
            <a:off x="1928794" y="4071942"/>
            <a:ext cx="7000924" cy="2500330"/>
          </a:xfrm>
          <a:prstGeom prst="rect">
            <a:avLst/>
          </a:prstGeom>
        </p:spPr>
        <p:txBody>
          <a:bodyPr vert="horz" lIns="91440" tIns="45720" rIns="91440" bIns="45720" rtlCol="0">
            <a:normAutofit fontScale="6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b="0" i="0" u="none" strike="noStrike" kern="1200" cap="none" spc="0" normalizeH="0" baseline="0" noProof="0" dirty="0" smtClean="0">
                <a:ln>
                  <a:noFill/>
                </a:ln>
                <a:solidFill>
                  <a:schemeClr val="tx1"/>
                </a:solidFill>
                <a:effectLst/>
                <a:uLnTx/>
                <a:uFillTx/>
                <a:latin typeface="+mn-lt"/>
                <a:ea typeface="+mn-ea"/>
                <a:cs typeface="+mn-cs"/>
              </a:rPr>
              <a:t>Лишь малая часть новых бизнес идей является уникальной, большинство же созданы одним из трёх методов:</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3200" b="1" i="0" u="none" strike="noStrike" kern="1200" cap="none" spc="0" normalizeH="0" baseline="0" noProof="0" dirty="0" smtClean="0">
                <a:ln>
                  <a:noFill/>
                </a:ln>
                <a:solidFill>
                  <a:schemeClr val="tx1"/>
                </a:solidFill>
                <a:effectLst/>
                <a:uLnTx/>
                <a:uFillTx/>
                <a:latin typeface="+mn-lt"/>
                <a:ea typeface="+mn-ea"/>
                <a:cs typeface="+mn-cs"/>
              </a:rPr>
              <a:t>Копирование</a:t>
            </a:r>
            <a:r>
              <a:rPr kumimoji="0" lang="ru-RU" sz="3200" b="0" i="0" u="none" strike="noStrike" kern="1200" cap="none" spc="0" normalizeH="0" baseline="0" noProof="0" dirty="0" smtClean="0">
                <a:ln>
                  <a:noFill/>
                </a:ln>
                <a:solidFill>
                  <a:schemeClr val="tx1"/>
                </a:solidFill>
                <a:effectLst/>
                <a:uLnTx/>
                <a:uFillTx/>
                <a:latin typeface="+mn-lt"/>
                <a:ea typeface="+mn-ea"/>
                <a:cs typeface="+mn-cs"/>
              </a:rPr>
              <a:t>: копируют бизнес-идею (а иногда и продукт), ставшую успешной в другой стране;</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3200" b="1" i="0" u="none" strike="noStrike" kern="1200" cap="none" spc="0" normalizeH="0" baseline="0" noProof="0" dirty="0" smtClean="0">
                <a:ln>
                  <a:noFill/>
                </a:ln>
                <a:solidFill>
                  <a:schemeClr val="tx1"/>
                </a:solidFill>
                <a:effectLst/>
                <a:uLnTx/>
                <a:uFillTx/>
                <a:latin typeface="+mn-lt"/>
                <a:ea typeface="+mn-ea"/>
                <a:cs typeface="+mn-cs"/>
              </a:rPr>
              <a:t>Трансформация</a:t>
            </a:r>
            <a:r>
              <a:rPr kumimoji="0" lang="ru-RU" sz="3200" b="0" i="0" u="none" strike="noStrike" kern="1200" cap="none" spc="0" normalizeH="0" baseline="0" noProof="0" dirty="0" smtClean="0">
                <a:ln>
                  <a:noFill/>
                </a:ln>
                <a:solidFill>
                  <a:schemeClr val="tx1"/>
                </a:solidFill>
                <a:effectLst/>
                <a:uLnTx/>
                <a:uFillTx/>
                <a:latin typeface="+mn-lt"/>
                <a:ea typeface="+mn-ea"/>
                <a:cs typeface="+mn-cs"/>
              </a:rPr>
              <a:t>: дополнение существующей </a:t>
            </a:r>
            <a:r>
              <a:rPr kumimoji="0" lang="ru-RU" sz="3200" b="0" i="0" u="none" strike="noStrike" kern="1200" cap="none" spc="0" normalizeH="0" baseline="0" noProof="0" dirty="0" err="1" smtClean="0">
                <a:ln>
                  <a:noFill/>
                </a:ln>
                <a:solidFill>
                  <a:schemeClr val="tx1"/>
                </a:solidFill>
                <a:effectLst/>
                <a:uLnTx/>
                <a:uFillTx/>
                <a:latin typeface="+mn-lt"/>
                <a:ea typeface="+mn-ea"/>
                <a:cs typeface="+mn-cs"/>
              </a:rPr>
              <a:t>бизнес-идеи</a:t>
            </a:r>
            <a:r>
              <a:rPr kumimoji="0" lang="ru-RU" sz="3200" b="0" i="0" u="none" strike="noStrike" kern="120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ru-RU" sz="3200" b="1" i="0" u="none" strike="noStrike" kern="1200" cap="none" spc="0" normalizeH="0" baseline="0" noProof="0" dirty="0" smtClean="0">
                <a:ln>
                  <a:noFill/>
                </a:ln>
                <a:solidFill>
                  <a:schemeClr val="tx1"/>
                </a:solidFill>
                <a:effectLst/>
                <a:uLnTx/>
                <a:uFillTx/>
                <a:latin typeface="+mn-lt"/>
                <a:ea typeface="+mn-ea"/>
                <a:cs typeface="+mn-cs"/>
              </a:rPr>
              <a:t>Комбинирование</a:t>
            </a:r>
            <a:r>
              <a:rPr kumimoji="0" lang="ru-RU" sz="3200" b="0" i="0" u="none" strike="noStrike" kern="1200" cap="none" spc="0" normalizeH="0" baseline="0" noProof="0" dirty="0" smtClean="0">
                <a:ln>
                  <a:noFill/>
                </a:ln>
                <a:solidFill>
                  <a:schemeClr val="tx1"/>
                </a:solidFill>
                <a:effectLst/>
                <a:uLnTx/>
                <a:uFillTx/>
                <a:latin typeface="+mn-lt"/>
                <a:ea typeface="+mn-ea"/>
                <a:cs typeface="+mn-cs"/>
              </a:rPr>
              <a:t>: объединение нескольких </a:t>
            </a:r>
            <a:r>
              <a:rPr kumimoji="0" lang="ru-RU" sz="3200" b="0" i="0" u="none" strike="noStrike" kern="1200" cap="none" spc="0" normalizeH="0" baseline="0" noProof="0" dirty="0" err="1" smtClean="0">
                <a:ln>
                  <a:noFill/>
                </a:ln>
                <a:solidFill>
                  <a:schemeClr val="tx1"/>
                </a:solidFill>
                <a:effectLst/>
                <a:uLnTx/>
                <a:uFillTx/>
                <a:latin typeface="+mn-lt"/>
                <a:ea typeface="+mn-ea"/>
                <a:cs typeface="+mn-cs"/>
              </a:rPr>
              <a:t>бизнес-идей</a:t>
            </a:r>
            <a:r>
              <a:rPr kumimoji="0" lang="ru-RU" sz="3200" b="0" i="0" u="none" strike="noStrike" kern="120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ru-RU" sz="3200" b="0" i="0" u="none" strike="noStrike" kern="1200" cap="none" spc="0" normalizeH="0" baseline="0" noProof="0" dirty="0" smtClean="0">
                <a:ln>
                  <a:noFill/>
                </a:ln>
                <a:solidFill>
                  <a:schemeClr val="tx1"/>
                </a:solidFill>
                <a:effectLst/>
                <a:uLnTx/>
                <a:uFillTx/>
                <a:latin typeface="+mn-lt"/>
                <a:ea typeface="+mn-ea"/>
                <a:cs typeface="+mn-cs"/>
              </a:rPr>
              <a:t>Не всякая </a:t>
            </a:r>
            <a:r>
              <a:rPr kumimoji="0" lang="ru-RU" sz="3200" b="1" i="0" u="none" strike="noStrike" kern="1200" cap="none" spc="0" normalizeH="0" baseline="0" noProof="0" dirty="0" smtClean="0">
                <a:ln>
                  <a:noFill/>
                </a:ln>
                <a:solidFill>
                  <a:schemeClr val="tx1"/>
                </a:solidFill>
                <a:effectLst/>
                <a:uLnTx/>
                <a:uFillTx/>
                <a:latin typeface="+mn-lt"/>
                <a:ea typeface="+mn-ea"/>
                <a:cs typeface="+mn-cs"/>
              </a:rPr>
              <a:t>идея</a:t>
            </a:r>
            <a:r>
              <a:rPr kumimoji="0" lang="ru-RU" sz="3200" b="0" i="0" u="none" strike="noStrike" kern="1200" cap="none" spc="0" normalizeH="0" baseline="0" noProof="0" dirty="0" smtClean="0">
                <a:ln>
                  <a:noFill/>
                </a:ln>
                <a:solidFill>
                  <a:schemeClr val="tx1"/>
                </a:solidFill>
                <a:effectLst/>
                <a:uLnTx/>
                <a:uFillTx/>
                <a:latin typeface="+mn-lt"/>
                <a:ea typeface="+mn-ea"/>
                <a:cs typeface="+mn-cs"/>
              </a:rPr>
              <a:t> годится для бизнеса.</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Анализ ситуации можно провести, ответив на следующие вопросы:</a:t>
            </a:r>
            <a:endParaRPr lang="ru-RU" dirty="0" smtClean="0"/>
          </a:p>
        </p:txBody>
      </p:sp>
      <p:sp>
        <p:nvSpPr>
          <p:cNvPr id="3" name="Содержимое 2"/>
          <p:cNvSpPr>
            <a:spLocks noGrp="1"/>
          </p:cNvSpPr>
          <p:nvPr>
            <p:ph idx="1"/>
          </p:nvPr>
        </p:nvSpPr>
        <p:spPr/>
        <p:txBody>
          <a:bodyPr>
            <a:normAutofit fontScale="77500" lnSpcReduction="20000"/>
          </a:bodyPr>
          <a:lstStyle/>
          <a:p>
            <a:pPr lvl="0"/>
            <a:r>
              <a:rPr lang="ru-RU" b="1" dirty="0" smtClean="0"/>
              <a:t>Товар или услуга, которые ты планируешь предложить рынку, будут востребованы?</a:t>
            </a:r>
            <a:endParaRPr lang="ru-RU" dirty="0" smtClean="0"/>
          </a:p>
          <a:p>
            <a:pPr lvl="0"/>
            <a:r>
              <a:rPr lang="ru-RU" b="1" dirty="0" smtClean="0"/>
              <a:t>Твой товар или услуга будут полезны людям?</a:t>
            </a:r>
            <a:endParaRPr lang="ru-RU" dirty="0" smtClean="0"/>
          </a:p>
          <a:p>
            <a:pPr lvl="0"/>
            <a:r>
              <a:rPr lang="ru-RU" b="1" dirty="0" smtClean="0"/>
              <a:t>Кто те люди, которые потенциально могут купить твой товар: сколько им лет, где они живут, имеются ли у них средства на покупку, заинтересует ли их твой товар?</a:t>
            </a:r>
            <a:endParaRPr lang="ru-RU" dirty="0" smtClean="0"/>
          </a:p>
          <a:p>
            <a:pPr lvl="0"/>
            <a:r>
              <a:rPr lang="ru-RU" b="1" dirty="0" smtClean="0"/>
              <a:t>По какой цене потенциальные потребители будут готовы приобрести твой товар или услугу?</a:t>
            </a:r>
            <a:endParaRPr lang="ru-RU" dirty="0" smtClean="0"/>
          </a:p>
          <a:p>
            <a:r>
              <a:rPr lang="ru-RU" b="1" dirty="0" smtClean="0"/>
              <a:t>Окупятся ли и когда окупятся твои затраты на организацию бизнеса?</a:t>
            </a:r>
          </a:p>
          <a:p>
            <a:r>
              <a:rPr lang="ru-RU" b="1" dirty="0" smtClean="0"/>
              <a:t>Имеется ли у тебя команда, с которой ты можешь реализовать свою бизнес-идею</a:t>
            </a:r>
            <a:r>
              <a:rPr lang="ru-RU" dirty="0" smtClean="0"/>
              <a:t>?</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1290</Words>
  <Application>Microsoft Office PowerPoint</Application>
  <PresentationFormat>Экран (4:3)</PresentationFormat>
  <Paragraphs>106</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Calibri</vt:lpstr>
      <vt:lpstr>Times New Roman</vt:lpstr>
      <vt:lpstr>Тема Office</vt:lpstr>
      <vt:lpstr>Собственный бизнес</vt:lpstr>
      <vt:lpstr>Business — «дело», «занятие», «предприятие»</vt:lpstr>
      <vt:lpstr>Предприниматель — это человек, который предпринял действия, направленные на получение прибыли через организацию собственного дела, то есть через открытие бизнеса. </vt:lpstr>
      <vt:lpstr>Презентация PowerPoint</vt:lpstr>
      <vt:lpstr>Классификация предприятий</vt:lpstr>
      <vt:lpstr>Презентация PowerPoint</vt:lpstr>
      <vt:lpstr>Наибольшее число всех предприятий относится к категории малых.</vt:lpstr>
      <vt:lpstr>С чего начинается бизнес?</vt:lpstr>
      <vt:lpstr>Анализ ситуации можно провести, ответив на следующие вопросы:</vt:lpstr>
      <vt:lpstr>Презентация PowerPoint</vt:lpstr>
      <vt:lpstr>Презентация PowerPoint</vt:lpstr>
      <vt:lpstr>Презентация PowerPoint</vt:lpstr>
      <vt:lpstr>Бизнес- идеи для подростков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Собственный бизнес</dc:title>
  <dc:creator>Vova</dc:creator>
  <cp:lastModifiedBy>Home</cp:lastModifiedBy>
  <cp:revision>16</cp:revision>
  <dcterms:created xsi:type="dcterms:W3CDTF">2019-02-14T11:05:38Z</dcterms:created>
  <dcterms:modified xsi:type="dcterms:W3CDTF">2023-03-13T03:47:50Z</dcterms:modified>
</cp:coreProperties>
</file>