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301" r:id="rId3"/>
    <p:sldId id="305" r:id="rId4"/>
    <p:sldId id="302" r:id="rId5"/>
    <p:sldId id="257" r:id="rId6"/>
    <p:sldId id="258" r:id="rId7"/>
    <p:sldId id="303" r:id="rId8"/>
    <p:sldId id="260" r:id="rId9"/>
    <p:sldId id="304" r:id="rId10"/>
    <p:sldId id="306" r:id="rId11"/>
    <p:sldId id="329" r:id="rId12"/>
    <p:sldId id="308" r:id="rId13"/>
    <p:sldId id="309" r:id="rId14"/>
    <p:sldId id="314" r:id="rId15"/>
    <p:sldId id="330" r:id="rId16"/>
    <p:sldId id="320" r:id="rId17"/>
    <p:sldId id="321" r:id="rId18"/>
    <p:sldId id="322" r:id="rId19"/>
    <p:sldId id="265" r:id="rId20"/>
    <p:sldId id="284" r:id="rId21"/>
    <p:sldId id="325" r:id="rId22"/>
    <p:sldId id="326" r:id="rId23"/>
    <p:sldId id="328" r:id="rId24"/>
    <p:sldId id="323" r:id="rId25"/>
    <p:sldId id="292" r:id="rId26"/>
    <p:sldId id="288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46DC0E9-8812-4CA7-85CE-714DBDABDA3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FD8233-3254-4F15-99B7-2285BB1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81" y="0"/>
            <a:ext cx="9202683" cy="6843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9" t="18500" r="8614" b="92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какой вопрос отвечает числитель?</a:t>
            </a:r>
            <a:br>
              <a:rPr lang="ru-RU" dirty="0" smtClean="0"/>
            </a:br>
            <a:r>
              <a:rPr lang="ru-RU" dirty="0" smtClean="0"/>
              <a:t>Какое это числительное?</a:t>
            </a:r>
            <a:br>
              <a:rPr lang="ru-RU" dirty="0" smtClean="0"/>
            </a:br>
            <a:r>
              <a:rPr lang="ru-RU" dirty="0" smtClean="0"/>
              <a:t>На какой вопрос отвечает знаменатель?</a:t>
            </a:r>
            <a:br>
              <a:rPr lang="ru-RU" dirty="0" smtClean="0"/>
            </a:br>
            <a:r>
              <a:rPr lang="ru-RU" dirty="0" smtClean="0"/>
              <a:t>Какое это числительное?</a:t>
            </a:r>
            <a:endParaRPr lang="ru-RU" dirty="0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9" t="18500" r="8614" b="44594"/>
          <a:stretch>
            <a:fillRect/>
          </a:stretch>
        </p:blipFill>
        <p:spPr>
          <a:xfrm>
            <a:off x="0" y="2924944"/>
            <a:ext cx="9144000" cy="31409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карточками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Возьмите карточку №2</a:t>
            </a:r>
          </a:p>
          <a:p>
            <a:r>
              <a:rPr lang="ru-RU" dirty="0" smtClean="0"/>
              <a:t>Подчеркните в тексте все дробные числительные</a:t>
            </a:r>
          </a:p>
          <a:p>
            <a:r>
              <a:rPr lang="ru-RU" dirty="0" smtClean="0"/>
              <a:t>Самопроверка (смотрим на экран, подчеркиваем пастой другого цвета те числительные, которые не нашли самостоятельно)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Одна вторая</a:t>
            </a:r>
          </a:p>
          <a:p>
            <a:r>
              <a:rPr lang="ru-RU" sz="4800" dirty="0" smtClean="0"/>
              <a:t>Одна третья</a:t>
            </a:r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Склонение дробных числительных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8964487" cy="362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80"/>
                <a:gridCol w="1778080"/>
                <a:gridCol w="1778080"/>
                <a:gridCol w="1778080"/>
                <a:gridCol w="1852167"/>
              </a:tblGrid>
              <a:tr h="637040">
                <a:tc>
                  <a:txBody>
                    <a:bodyPr/>
                    <a:lstStyle/>
                    <a:p>
                      <a:r>
                        <a:rPr lang="ru-RU" dirty="0" smtClean="0"/>
                        <a:t>И.п.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четыре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пятнадцатых</a:t>
                      </a:r>
                      <a:endParaRPr lang="ru-RU" dirty="0"/>
                    </a:p>
                  </a:txBody>
                  <a:tcPr/>
                </a:tc>
              </a:tr>
              <a:tr h="597321">
                <a:tc>
                  <a:txBody>
                    <a:bodyPr/>
                    <a:lstStyle/>
                    <a:p>
                      <a:r>
                        <a:rPr lang="ru-RU" dirty="0" smtClean="0"/>
                        <a:t>Р.п.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четырёх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пятнадцатых</a:t>
                      </a:r>
                      <a:endParaRPr lang="ru-RU" dirty="0"/>
                    </a:p>
                  </a:txBody>
                  <a:tcPr/>
                </a:tc>
              </a:tr>
              <a:tr h="597321">
                <a:tc>
                  <a:txBody>
                    <a:bodyPr/>
                    <a:lstStyle/>
                    <a:p>
                      <a:r>
                        <a:rPr lang="ru-RU" dirty="0" smtClean="0"/>
                        <a:t>Д.п.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четырём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пятнадцатым</a:t>
                      </a:r>
                      <a:endParaRPr lang="ru-RU" dirty="0"/>
                    </a:p>
                  </a:txBody>
                  <a:tcPr/>
                </a:tc>
              </a:tr>
              <a:tr h="597321">
                <a:tc>
                  <a:txBody>
                    <a:bodyPr/>
                    <a:lstStyle/>
                    <a:p>
                      <a:r>
                        <a:rPr lang="ru-RU" dirty="0" smtClean="0"/>
                        <a:t>В.п.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четыре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пятнадцатых</a:t>
                      </a:r>
                      <a:endParaRPr lang="ru-RU" dirty="0"/>
                    </a:p>
                  </a:txBody>
                  <a:tcPr/>
                </a:tc>
              </a:tr>
              <a:tr h="597321">
                <a:tc>
                  <a:txBody>
                    <a:bodyPr/>
                    <a:lstStyle/>
                    <a:p>
                      <a:r>
                        <a:rPr lang="ru-RU" dirty="0" smtClean="0"/>
                        <a:t>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четырьмя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пятнадцатыми</a:t>
                      </a:r>
                      <a:endParaRPr lang="ru-RU" dirty="0"/>
                    </a:p>
                  </a:txBody>
                  <a:tcPr/>
                </a:tc>
              </a:tr>
              <a:tr h="597321">
                <a:tc>
                  <a:txBody>
                    <a:bodyPr/>
                    <a:lstStyle/>
                    <a:p>
                      <a:r>
                        <a:rPr lang="ru-RU" dirty="0" smtClean="0"/>
                        <a:t>П.п.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 одной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о </a:t>
                      </a:r>
                      <a:r>
                        <a:rPr lang="ru-RU" dirty="0" smtClean="0"/>
                        <a:t>четырёх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пятнадцатых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будут склонятся дробные числительные?</a:t>
            </a:r>
            <a:endParaRPr lang="ru-RU" dirty="0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765800" cy="4324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444208" y="4221088"/>
            <a:ext cx="648072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459134">
            <a:off x="1804593" y="4539794"/>
            <a:ext cx="504056" cy="64807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Склонение дробного числительного, где первая часть составная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5" cy="384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6408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двадцать семь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  <a:tr h="6408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двадцати семи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  <a:tr h="6408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двадцати семи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сороковым</a:t>
                      </a:r>
                      <a:endParaRPr lang="ru-RU" b="1" dirty="0"/>
                    </a:p>
                  </a:txBody>
                  <a:tcPr/>
                </a:tc>
              </a:tr>
              <a:tr h="6408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двадцать семь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  <a:tr h="6408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двадцатью семью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сороковыми</a:t>
                      </a:r>
                      <a:endParaRPr lang="ru-RU" b="1" dirty="0"/>
                    </a:p>
                  </a:txBody>
                  <a:tcPr/>
                </a:tc>
              </a:tr>
              <a:tr h="64083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двадцати семи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Добавим к дробному числительному двадцать семь сороковых целое число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r>
              <a:rPr lang="ru-RU" sz="4400" dirty="0" smtClean="0"/>
              <a:t>У нас получилось </a:t>
            </a:r>
            <a:r>
              <a:rPr lang="ru-RU" sz="4400" u="sng" dirty="0" smtClean="0"/>
              <a:t>смешанное числительное</a:t>
            </a:r>
            <a:r>
              <a:rPr lang="ru-RU" sz="4400" dirty="0" smtClean="0"/>
              <a:t> три целых двадцать семь сороковых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Склонение смешанного дробного числительного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0" y="1600200"/>
          <a:ext cx="8147250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50"/>
                <a:gridCol w="1629450"/>
                <a:gridCol w="1629450"/>
                <a:gridCol w="1629450"/>
                <a:gridCol w="1629450"/>
              </a:tblGrid>
              <a:tr h="7128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двадцать семь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трёх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двадцати семи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трём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целым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двадцати семи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сороковым</a:t>
                      </a:r>
                      <a:endParaRPr lang="ru-RU" b="1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двадцать семь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тремя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целыми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двадцатью семью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сороковыми</a:t>
                      </a:r>
                      <a:endParaRPr lang="ru-RU" b="1" dirty="0"/>
                    </a:p>
                  </a:txBody>
                  <a:tcPr/>
                </a:tc>
              </a:tr>
              <a:tr h="7128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трёх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целых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 двадцати семи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сороковых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LHgI8IXIo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30" y="0"/>
            <a:ext cx="9135269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карточками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Лингвистическая разминка</a:t>
            </a:r>
          </a:p>
          <a:p>
            <a:r>
              <a:rPr lang="ru-RU" dirty="0" smtClean="0"/>
              <a:t>Возьмите карточку №1</a:t>
            </a:r>
          </a:p>
          <a:p>
            <a:r>
              <a:rPr lang="ru-RU" dirty="0" smtClean="0"/>
              <a:t>В ней нужно исправить ошибки в словах</a:t>
            </a:r>
          </a:p>
          <a:p>
            <a:r>
              <a:rPr lang="ru-RU" dirty="0" smtClean="0"/>
              <a:t>Обменяйтесь карточками с соседом по парте</a:t>
            </a:r>
          </a:p>
          <a:p>
            <a:r>
              <a:rPr lang="ru-RU" dirty="0" smtClean="0"/>
              <a:t>Проверьте друг друга (ошибки исправляем пастой другого цвета)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как же числительные сочетаются с существительными?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Нам поможет волшебное слово </a:t>
            </a:r>
            <a:r>
              <a:rPr lang="ru-RU" b="1" dirty="0" smtClean="0"/>
              <a:t>«ЧАСТЬ».</a:t>
            </a:r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24944"/>
            <a:ext cx="4953744" cy="37153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Поставим его к любой дроби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 шестая </a:t>
            </a:r>
            <a:r>
              <a:rPr lang="ru-RU" i="1" u="sng" dirty="0" smtClean="0"/>
              <a:t>часть </a:t>
            </a:r>
            <a:r>
              <a:rPr lang="ru-RU" dirty="0" smtClean="0"/>
              <a:t>… и сразу ставится вопрос – </a:t>
            </a:r>
            <a:r>
              <a:rPr lang="ru-RU" i="1" dirty="0" smtClean="0"/>
              <a:t>ЧЕГО?</a:t>
            </a:r>
          </a:p>
          <a:p>
            <a:r>
              <a:rPr lang="ru-RU" i="1" u="sng" dirty="0" smtClean="0"/>
              <a:t>Если мы мерили пирог, то одна шестая часть пирога.</a:t>
            </a:r>
            <a:endParaRPr lang="ru-RU" i="1" u="sng" dirty="0"/>
          </a:p>
        </p:txBody>
      </p:sp>
      <p:pic>
        <p:nvPicPr>
          <p:cNvPr id="4" name="Рисунок 3" descr="0004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869160"/>
            <a:ext cx="6076604" cy="12967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дробное числительное обозначает количество, то существительное при нём всегда ставится в Р.П.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Откроем учебники на стр.55</a:t>
            </a:r>
            <a:endParaRPr lang="ru-RU" dirty="0"/>
          </a:p>
        </p:txBody>
      </p:sp>
      <p:pic>
        <p:nvPicPr>
          <p:cNvPr id="4" name="Содержимое 3" descr="cover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2636" r="50000"/>
          <a:stretch>
            <a:fillRect/>
          </a:stretch>
        </p:blipFill>
        <p:spPr>
          <a:xfrm rot="434718">
            <a:off x="2935253" y="2510783"/>
            <a:ext cx="2645046" cy="36645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LHgI8IXIo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30" y="0"/>
            <a:ext cx="9135269" cy="685799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27976" cy="3600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000" dirty="0" smtClean="0"/>
              <a:t> 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На художественной выставке представлено тридцать рисунков. Акварелью выполнена один шестой рисунков. С четыре пятнадцатыми рисунков ознакомилось жюри. Как много рисунков написаны не акварелью? Сколько рисунков осталось для ознакомления жюри?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ru-RU" dirty="0" smtClean="0"/>
              <a:t>Что нам требуется запомнить?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Дробные числительные состоят из 2-х частей (числитель дроби обозначается количественным числительным, а знаменатель – порядковым);</a:t>
            </a:r>
          </a:p>
          <a:p>
            <a:r>
              <a:rPr lang="ru-RU" dirty="0" smtClean="0"/>
              <a:t>В дробных числительных склоняются обе части: первая часть склоняется как числительные, обозначающие целое число, вторая часть – как прилагательное;</a:t>
            </a:r>
          </a:p>
          <a:p>
            <a:r>
              <a:rPr lang="ru-RU" dirty="0" smtClean="0"/>
              <a:t>Существительное при дробном числительном ставится в Р.п.;</a:t>
            </a:r>
          </a:p>
          <a:p>
            <a:r>
              <a:rPr lang="ru-RU" dirty="0" smtClean="0"/>
              <a:t>Числительные могут быть смешанными (они состоят из дробных числительных и числительных, называющих целые числа).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всего класса: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выучить записи в тетрадях, упр.419</a:t>
            </a:r>
            <a:br>
              <a:rPr lang="ru-RU" dirty="0" smtClean="0"/>
            </a:br>
            <a:r>
              <a:rPr lang="ru-RU" b="1" dirty="0" smtClean="0"/>
              <a:t>Задание на дополнительную оценку*: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составить текст с дробными числительными.</a:t>
            </a:r>
            <a:endParaRPr lang="ru-RU" dirty="0"/>
          </a:p>
        </p:txBody>
      </p:sp>
      <p:pic>
        <p:nvPicPr>
          <p:cNvPr id="4" name="Содержимое 3" descr="1620175532_14-phonoteka_org-p-domashnee-zadanie-fon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649" r="-3539" b="12472"/>
          <a:stretch>
            <a:fillRect/>
          </a:stretch>
        </p:blipFill>
        <p:spPr>
          <a:xfrm>
            <a:off x="1907704" y="0"/>
            <a:ext cx="5256584" cy="252028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Ре</a:t>
            </a:r>
            <a:r>
              <a:rPr lang="ru-RU" b="1" dirty="0"/>
              <a:t>з</a:t>
            </a:r>
            <a:r>
              <a:rPr lang="ru-RU" dirty="0"/>
              <a:t>кий ветер, янва</a:t>
            </a:r>
            <a:r>
              <a:rPr lang="ru-RU" b="1" dirty="0"/>
              <a:t>рск</a:t>
            </a:r>
            <a:r>
              <a:rPr lang="ru-RU" dirty="0"/>
              <a:t>ий м</a:t>
            </a:r>
            <a:r>
              <a:rPr lang="ru-RU" b="1" dirty="0"/>
              <a:t>о</a:t>
            </a:r>
            <a:r>
              <a:rPr lang="ru-RU" dirty="0"/>
              <a:t>роз, обширная те</a:t>
            </a:r>
            <a:r>
              <a:rPr lang="ru-RU" b="1" dirty="0"/>
              <a:t>рр</a:t>
            </a:r>
            <a:r>
              <a:rPr lang="ru-RU" dirty="0"/>
              <a:t>итория, таять на земл</a:t>
            </a:r>
            <a:r>
              <a:rPr lang="ru-RU" b="1" dirty="0"/>
              <a:t>е</a:t>
            </a:r>
            <a:r>
              <a:rPr lang="ru-RU" dirty="0"/>
              <a:t>, ра</a:t>
            </a:r>
            <a:r>
              <a:rPr lang="ru-RU" b="1" dirty="0"/>
              <a:t>с</a:t>
            </a:r>
            <a:r>
              <a:rPr lang="ru-RU" dirty="0"/>
              <a:t>п</a:t>
            </a:r>
            <a:r>
              <a:rPr lang="ru-RU" b="1" dirty="0"/>
              <a:t>о</a:t>
            </a:r>
            <a:r>
              <a:rPr lang="ru-RU" dirty="0"/>
              <a:t>л</a:t>
            </a:r>
            <a:r>
              <a:rPr lang="ru-RU" b="1" dirty="0"/>
              <a:t>о</a:t>
            </a:r>
            <a:r>
              <a:rPr lang="ru-RU" dirty="0"/>
              <a:t>жит</a:t>
            </a:r>
            <a:r>
              <a:rPr lang="ru-RU" b="1" dirty="0"/>
              <a:t>ь</a:t>
            </a:r>
            <a:r>
              <a:rPr lang="ru-RU" dirty="0"/>
              <a:t>ся у к</a:t>
            </a:r>
            <a:r>
              <a:rPr lang="ru-RU" b="1" dirty="0"/>
              <a:t>о</a:t>
            </a:r>
            <a:r>
              <a:rPr lang="ru-RU" dirty="0"/>
              <a:t>стра, под син</a:t>
            </a:r>
            <a:r>
              <a:rPr lang="ru-RU" b="1" dirty="0"/>
              <a:t>им</a:t>
            </a:r>
            <a:r>
              <a:rPr lang="ru-RU" dirty="0"/>
              <a:t> небом, б</a:t>
            </a:r>
            <a:r>
              <a:rPr lang="ru-RU" b="1" dirty="0"/>
              <a:t>и</a:t>
            </a:r>
            <a:r>
              <a:rPr lang="ru-RU" dirty="0"/>
              <a:t>рюзовый о</a:t>
            </a:r>
            <a:r>
              <a:rPr lang="ru-RU" b="1" dirty="0"/>
              <a:t>тт</a:t>
            </a:r>
            <a:r>
              <a:rPr lang="ru-RU" dirty="0"/>
              <a:t>енок, прил</a:t>
            </a:r>
            <a:r>
              <a:rPr lang="ru-RU" b="1" dirty="0"/>
              <a:t>а</a:t>
            </a:r>
            <a:r>
              <a:rPr lang="ru-RU" dirty="0"/>
              <a:t>гать усилия, нояб</a:t>
            </a:r>
            <a:r>
              <a:rPr lang="ru-RU" b="1" dirty="0"/>
              <a:t>рь</a:t>
            </a:r>
            <a:r>
              <a:rPr lang="ru-RU" dirty="0"/>
              <a:t>ская встреча, под</a:t>
            </a:r>
            <a:r>
              <a:rPr lang="ru-RU" b="1" dirty="0"/>
              <a:t>ъ</a:t>
            </a:r>
            <a:r>
              <a:rPr lang="ru-RU" dirty="0"/>
              <a:t>ехать к руч</a:t>
            </a:r>
            <a:r>
              <a:rPr lang="ru-RU" b="1" dirty="0"/>
              <a:t>ь</a:t>
            </a:r>
            <a:r>
              <a:rPr lang="ru-RU" dirty="0"/>
              <a:t>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Критерии оценивания</a:t>
            </a:r>
            <a:endParaRPr lang="ru-RU" sz="4800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482" r="15549" b="5348"/>
          <a:stretch>
            <a:fillRect/>
          </a:stretch>
        </p:blipFill>
        <p:spPr>
          <a:xfrm>
            <a:off x="1" y="2169764"/>
            <a:ext cx="9144000" cy="468823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Фронтальный 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числительное обозначает и на какие вопросы отвечает?</a:t>
            </a:r>
            <a:endParaRPr lang="ru-RU" dirty="0" smtClean="0"/>
          </a:p>
          <a:p>
            <a:r>
              <a:rPr lang="ru-RU" dirty="0" smtClean="0"/>
              <a:t>Какие бывают числительные по значению и структуре (составу)?</a:t>
            </a:r>
          </a:p>
          <a:p>
            <a:r>
              <a:rPr lang="ru-RU" dirty="0" smtClean="0"/>
              <a:t>Какие разряды количественных числительных вы знаете?</a:t>
            </a:r>
          </a:p>
          <a:p>
            <a:r>
              <a:rPr lang="ru-RU" dirty="0" smtClean="0"/>
              <a:t>Чем отличаются количественные числительные от порядковых?</a:t>
            </a:r>
          </a:p>
          <a:p>
            <a:r>
              <a:rPr lang="ru-RU" dirty="0" smtClean="0"/>
              <a:t>Каким членом может быть числительное в предложении?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работы с </a:t>
            </a:r>
            <a:r>
              <a:rPr lang="ru-RU" dirty="0" err="1" smtClean="0"/>
              <a:t>интернет-платформой</a:t>
            </a:r>
            <a:r>
              <a:rPr lang="ru-RU" dirty="0" smtClean="0"/>
              <a:t> </a:t>
            </a:r>
            <a:r>
              <a:rPr lang="en-US" dirty="0" err="1" smtClean="0"/>
              <a:t>Skysmart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. Откройте на рабочем столе текстовый документ под названием «Ссылка на тест»;</a:t>
            </a:r>
          </a:p>
          <a:p>
            <a:r>
              <a:rPr lang="ru-RU" dirty="0" smtClean="0"/>
              <a:t>2. Копируем ссылку и вставляем в поисковую строку в Браузере;</a:t>
            </a:r>
          </a:p>
          <a:p>
            <a:r>
              <a:rPr lang="ru-RU" dirty="0" smtClean="0"/>
              <a:t>3. Нажимаем кнопку «Приступить к заданию»</a:t>
            </a:r>
          </a:p>
          <a:p>
            <a:endParaRPr lang="ru-RU" dirty="0"/>
          </a:p>
        </p:txBody>
      </p:sp>
      <p:pic>
        <p:nvPicPr>
          <p:cNvPr id="4" name="Рисунок 3" descr="screen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437112"/>
            <a:ext cx="2821320" cy="211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2VjmdjjO9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752" r="1155" b="16108"/>
          <a:stretch>
            <a:fillRect/>
          </a:stretch>
        </p:blipFill>
        <p:spPr>
          <a:xfrm>
            <a:off x="1691680" y="764704"/>
            <a:ext cx="5907659" cy="5350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Дробные числительные</a:t>
            </a:r>
            <a:endParaRPr lang="ru-RU" dirty="0"/>
          </a:p>
        </p:txBody>
      </p:sp>
      <p:pic>
        <p:nvPicPr>
          <p:cNvPr id="4" name="Содержимое 3" descr="slide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5341" y="2249488"/>
            <a:ext cx="577331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Знать из чего состоят дробные числительные, особенности их склонения и правила сочетания  с именами существительными.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494</TotalTime>
  <Words>525</Words>
  <Application>Microsoft Office PowerPoint</Application>
  <PresentationFormat>Экран (4:3)</PresentationFormat>
  <Paragraphs>131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Слайд 1</vt:lpstr>
      <vt:lpstr>Работа с карточками</vt:lpstr>
      <vt:lpstr>Взаимопроверка</vt:lpstr>
      <vt:lpstr>Критерии оценивания</vt:lpstr>
      <vt:lpstr>Фронтальный опрос</vt:lpstr>
      <vt:lpstr>Порядок работы с интернет-платформой Skysmart</vt:lpstr>
      <vt:lpstr>Слайд 7</vt:lpstr>
      <vt:lpstr>Дробные числительные</vt:lpstr>
      <vt:lpstr>Цель урока</vt:lpstr>
      <vt:lpstr>Слайд 10</vt:lpstr>
      <vt:lpstr>На какой вопрос отвечает числитель? Какое это числительное? На какой вопрос отвечает знаменатель? Какое это числительное?</vt:lpstr>
      <vt:lpstr>Работа с карточками</vt:lpstr>
      <vt:lpstr>Самопроверка</vt:lpstr>
      <vt:lpstr>Склонение дробных числительных</vt:lpstr>
      <vt:lpstr>Как будут склонятся дробные числительные?</vt:lpstr>
      <vt:lpstr>Склонение дробного числительного, где первая часть составная</vt:lpstr>
      <vt:lpstr>Добавим к дробному числительному двадцать семь сороковых целое число</vt:lpstr>
      <vt:lpstr>Склонение смешанного дробного числительного</vt:lpstr>
      <vt:lpstr>Слайд 19</vt:lpstr>
      <vt:lpstr>А как же числительные сочетаются с существительными?</vt:lpstr>
      <vt:lpstr>Поставим его к любой дроби</vt:lpstr>
      <vt:lpstr>Если дробное числительное обозначает количество, то существительное при нём всегда ставится в Р.П.</vt:lpstr>
      <vt:lpstr>Откроем учебники на стр.55</vt:lpstr>
      <vt:lpstr>Слайд 24</vt:lpstr>
      <vt:lpstr>Слайд 25</vt:lpstr>
      <vt:lpstr>Что нам требуется запомнить?</vt:lpstr>
      <vt:lpstr>Для всего класса:  выучить записи в тетрадях, упр.419 Задание на дополнительную оценку*: составить текст с дробными числительными.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48</cp:revision>
  <dcterms:created xsi:type="dcterms:W3CDTF">2022-02-03T16:47:43Z</dcterms:created>
  <dcterms:modified xsi:type="dcterms:W3CDTF">2022-02-19T13:07:16Z</dcterms:modified>
</cp:coreProperties>
</file>