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0" r:id="rId2"/>
    <p:sldId id="256" r:id="rId3"/>
    <p:sldId id="257" r:id="rId4"/>
    <p:sldId id="258" r:id="rId5"/>
    <p:sldId id="259" r:id="rId6"/>
    <p:sldId id="264" r:id="rId7"/>
    <p:sldId id="262" r:id="rId8"/>
    <p:sldId id="263" r:id="rId9"/>
    <p:sldId id="261" r:id="rId10"/>
    <p:sldId id="265" r:id="rId11"/>
    <p:sldId id="274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08" autoAdjust="0"/>
  </p:normalViewPr>
  <p:slideViewPr>
    <p:cSldViewPr>
      <p:cViewPr>
        <p:scale>
          <a:sx n="60" d="100"/>
          <a:sy n="60" d="100"/>
        </p:scale>
        <p:origin x="-2448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39F81-6264-4A46-BB83-7FED9F008C03}" type="doc">
      <dgm:prSet loTypeId="urn:microsoft.com/office/officeart/2005/8/layout/chevron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E61F637-8BDA-4727-B0CE-7A6ACD99F8FC}">
      <dgm:prSet phldrT="[Текст]" phldr="1"/>
      <dgm:spPr/>
      <dgm:t>
        <a:bodyPr/>
        <a:lstStyle/>
        <a:p>
          <a:endParaRPr lang="ru-RU" dirty="0"/>
        </a:p>
      </dgm:t>
    </dgm:pt>
    <dgm:pt modelId="{9FFF9A1C-C661-49F1-9129-114588B3FF37}" type="parTrans" cxnId="{A1A675B2-97BD-4C00-9EB1-D1CBE140B725}">
      <dgm:prSet/>
      <dgm:spPr/>
      <dgm:t>
        <a:bodyPr/>
        <a:lstStyle/>
        <a:p>
          <a:endParaRPr lang="ru-RU"/>
        </a:p>
      </dgm:t>
    </dgm:pt>
    <dgm:pt modelId="{F57A70A3-FE96-45FD-A2A9-2EFBB6B4D9F5}" type="sibTrans" cxnId="{A1A675B2-97BD-4C00-9EB1-D1CBE140B725}">
      <dgm:prSet/>
      <dgm:spPr/>
      <dgm:t>
        <a:bodyPr/>
        <a:lstStyle/>
        <a:p>
          <a:endParaRPr lang="ru-RU"/>
        </a:p>
      </dgm:t>
    </dgm:pt>
    <dgm:pt modelId="{15B20BB0-C0F7-45CC-BF30-B370D308436D}">
      <dgm:prSet phldrT="[Текст]" phldr="1"/>
      <dgm:spPr/>
      <dgm:t>
        <a:bodyPr/>
        <a:lstStyle/>
        <a:p>
          <a:endParaRPr lang="ru-RU" dirty="0"/>
        </a:p>
      </dgm:t>
    </dgm:pt>
    <dgm:pt modelId="{16702169-6C93-425F-84C5-E28A566F40CD}" type="parTrans" cxnId="{B665BBE6-1327-4BFD-B8C2-BAE72106B23D}">
      <dgm:prSet/>
      <dgm:spPr/>
      <dgm:t>
        <a:bodyPr/>
        <a:lstStyle/>
        <a:p>
          <a:endParaRPr lang="ru-RU"/>
        </a:p>
      </dgm:t>
    </dgm:pt>
    <dgm:pt modelId="{18EA25A7-A2AB-4829-B263-96DB9B2A6903}" type="sibTrans" cxnId="{B665BBE6-1327-4BFD-B8C2-BAE72106B23D}">
      <dgm:prSet/>
      <dgm:spPr/>
      <dgm:t>
        <a:bodyPr/>
        <a:lstStyle/>
        <a:p>
          <a:endParaRPr lang="ru-RU"/>
        </a:p>
      </dgm:t>
    </dgm:pt>
    <dgm:pt modelId="{46415FB1-A18D-4C58-9E2D-CD6F71A843CF}">
      <dgm:prSet phldrT="[Текст]" custT="1"/>
      <dgm:spPr/>
      <dgm:t>
        <a:bodyPr/>
        <a:lstStyle/>
        <a:p>
          <a:r>
            <a: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«Совершенствование системы управления образовательным процессом» – 2015-2018;</a:t>
          </a:r>
          <a:endParaRPr lang="ru-RU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B17C9-1E88-4CAD-B1B9-0008C8613E2B}" type="parTrans" cxnId="{EA70B317-D0B6-4419-909C-BE3C6F6FED60}">
      <dgm:prSet/>
      <dgm:spPr/>
      <dgm:t>
        <a:bodyPr/>
        <a:lstStyle/>
        <a:p>
          <a:endParaRPr lang="ru-RU"/>
        </a:p>
      </dgm:t>
    </dgm:pt>
    <dgm:pt modelId="{4670245E-65D7-43D5-9E3B-69FB96D9F7F3}" type="sibTrans" cxnId="{EA70B317-D0B6-4419-909C-BE3C6F6FED60}">
      <dgm:prSet/>
      <dgm:spPr/>
      <dgm:t>
        <a:bodyPr/>
        <a:lstStyle/>
        <a:p>
          <a:endParaRPr lang="ru-RU"/>
        </a:p>
      </dgm:t>
    </dgm:pt>
    <dgm:pt modelId="{EF12730C-13D7-4239-A086-9B107949C331}">
      <dgm:prSet phldrT="[Текст]" phldr="1"/>
      <dgm:spPr/>
      <dgm:t>
        <a:bodyPr/>
        <a:lstStyle/>
        <a:p>
          <a:endParaRPr lang="ru-RU" dirty="0"/>
        </a:p>
      </dgm:t>
    </dgm:pt>
    <dgm:pt modelId="{6425C9A3-0969-4400-8577-8E205F1BB42D}" type="parTrans" cxnId="{71DFA466-2DEF-4151-BBAB-F1BCEC32E35E}">
      <dgm:prSet/>
      <dgm:spPr/>
      <dgm:t>
        <a:bodyPr/>
        <a:lstStyle/>
        <a:p>
          <a:endParaRPr lang="ru-RU"/>
        </a:p>
      </dgm:t>
    </dgm:pt>
    <dgm:pt modelId="{B826E5E0-97F2-4BFA-A629-7C48BFAF420E}" type="sibTrans" cxnId="{71DFA466-2DEF-4151-BBAB-F1BCEC32E35E}">
      <dgm:prSet/>
      <dgm:spPr/>
      <dgm:t>
        <a:bodyPr/>
        <a:lstStyle/>
        <a:p>
          <a:endParaRPr lang="ru-RU"/>
        </a:p>
      </dgm:t>
    </dgm:pt>
    <dgm:pt modelId="{D41A0440-B90B-4FA1-B25D-632451528746}">
      <dgm:prSet phldrT="[Текст]" custT="1"/>
      <dgm:spPr/>
      <dgm:t>
        <a:bodyPr/>
        <a:lstStyle/>
        <a:p>
          <a:r>
            <a:rPr lang="ru-RU" sz="2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«Инновационные технологии в ДОУ» – 2018-2021.</a:t>
          </a:r>
          <a:endParaRPr lang="ru-RU" sz="2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B0AA1-1081-4979-9343-852815A72A12}" type="parTrans" cxnId="{9223BBF1-0D34-4DD5-A60B-C0549C891716}">
      <dgm:prSet/>
      <dgm:spPr/>
      <dgm:t>
        <a:bodyPr/>
        <a:lstStyle/>
        <a:p>
          <a:endParaRPr lang="ru-RU"/>
        </a:p>
      </dgm:t>
    </dgm:pt>
    <dgm:pt modelId="{783E29F5-996B-44E5-A39F-D54B71705381}" type="sibTrans" cxnId="{9223BBF1-0D34-4DD5-A60B-C0549C891716}">
      <dgm:prSet/>
      <dgm:spPr/>
      <dgm:t>
        <a:bodyPr/>
        <a:lstStyle/>
        <a:p>
          <a:endParaRPr lang="ru-RU"/>
        </a:p>
      </dgm:t>
    </dgm:pt>
    <dgm:pt modelId="{A59E5AB6-0998-4DB8-A6A1-72DF1B7F881B}">
      <dgm:prSet/>
      <dgm:spPr/>
      <dgm:t>
        <a:bodyPr/>
        <a:lstStyle/>
        <a:p>
          <a:pPr algn="l"/>
          <a:endParaRPr lang="ru-RU" sz="2400" dirty="0"/>
        </a:p>
      </dgm:t>
    </dgm:pt>
    <dgm:pt modelId="{6D1D87E1-3973-4032-854A-944DB02FA31F}" type="parTrans" cxnId="{BD147B39-0F86-4596-8496-6AF38E19821A}">
      <dgm:prSet/>
      <dgm:spPr/>
      <dgm:t>
        <a:bodyPr/>
        <a:lstStyle/>
        <a:p>
          <a:endParaRPr lang="ru-RU"/>
        </a:p>
      </dgm:t>
    </dgm:pt>
    <dgm:pt modelId="{27246AA1-AC91-4C7F-A94B-4E3EFF2E3116}" type="sibTrans" cxnId="{BD147B39-0F86-4596-8496-6AF38E19821A}">
      <dgm:prSet/>
      <dgm:spPr/>
      <dgm:t>
        <a:bodyPr/>
        <a:lstStyle/>
        <a:p>
          <a:endParaRPr lang="ru-RU"/>
        </a:p>
      </dgm:t>
    </dgm:pt>
    <dgm:pt modelId="{736BE17B-7536-455E-8810-F70C058D7F08}">
      <dgm:prSet phldrT="[Текст]" custT="1"/>
      <dgm:spPr/>
      <dgm:t>
        <a:bodyPr/>
        <a:lstStyle/>
        <a:p>
          <a:pPr algn="l"/>
          <a:endParaRPr lang="ru-RU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D57770-F661-4D61-AFD9-80E4F3AE59BF}" type="sibTrans" cxnId="{85AAB904-C51A-43EE-89DC-3F87F3F4E9A6}">
      <dgm:prSet/>
      <dgm:spPr/>
      <dgm:t>
        <a:bodyPr/>
        <a:lstStyle/>
        <a:p>
          <a:endParaRPr lang="ru-RU"/>
        </a:p>
      </dgm:t>
    </dgm:pt>
    <dgm:pt modelId="{1C90EA92-EAE5-46B2-9D72-26910369184D}" type="parTrans" cxnId="{85AAB904-C51A-43EE-89DC-3F87F3F4E9A6}">
      <dgm:prSet/>
      <dgm:spPr/>
      <dgm:t>
        <a:bodyPr/>
        <a:lstStyle/>
        <a:p>
          <a:endParaRPr lang="ru-RU"/>
        </a:p>
      </dgm:t>
    </dgm:pt>
    <dgm:pt modelId="{0172A76F-2E1D-4D9E-9062-CE76A4CA76F3}">
      <dgm:prSet phldrT="[Текст]" custT="1"/>
      <dgm:spPr/>
      <dgm:t>
        <a:bodyPr/>
        <a:lstStyle/>
        <a:p>
          <a:pPr algn="l"/>
          <a:r>
            <a:rPr lang="ru-RU" sz="2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«Игра, как сущность деятельности детей» – 2012-2014 год;</a:t>
          </a:r>
          <a:endParaRPr lang="ru-RU" sz="2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E7AA9-9873-44B2-835B-DA9CDDC13E90}" type="sibTrans" cxnId="{81B3F209-6A74-4600-A396-3B2110C14EBB}">
      <dgm:prSet/>
      <dgm:spPr/>
      <dgm:t>
        <a:bodyPr/>
        <a:lstStyle/>
        <a:p>
          <a:endParaRPr lang="ru-RU"/>
        </a:p>
      </dgm:t>
    </dgm:pt>
    <dgm:pt modelId="{B8A82385-FD19-4647-A0EB-587AF3F03AD1}" type="parTrans" cxnId="{81B3F209-6A74-4600-A396-3B2110C14EBB}">
      <dgm:prSet/>
      <dgm:spPr/>
      <dgm:t>
        <a:bodyPr/>
        <a:lstStyle/>
        <a:p>
          <a:endParaRPr lang="ru-RU"/>
        </a:p>
      </dgm:t>
    </dgm:pt>
    <dgm:pt modelId="{009BF408-0D9D-4D99-A2CE-365D0EF4F863}" type="pres">
      <dgm:prSet presAssocID="{0FA39F81-6264-4A46-BB83-7FED9F008C03}" presName="linearFlow" presStyleCnt="0">
        <dgm:presLayoutVars>
          <dgm:dir/>
          <dgm:animLvl val="lvl"/>
          <dgm:resizeHandles val="exact"/>
        </dgm:presLayoutVars>
      </dgm:prSet>
      <dgm:spPr/>
    </dgm:pt>
    <dgm:pt modelId="{C619446B-DB68-4166-860B-001945362AB5}" type="pres">
      <dgm:prSet presAssocID="{4E61F637-8BDA-4727-B0CE-7A6ACD99F8FC}" presName="composite" presStyleCnt="0"/>
      <dgm:spPr/>
    </dgm:pt>
    <dgm:pt modelId="{A6EE47D1-64FF-41D3-B91D-669E695A3FD1}" type="pres">
      <dgm:prSet presAssocID="{4E61F637-8BDA-4727-B0CE-7A6ACD99F8F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BCC8848-0B8F-4BAD-9DCD-1F2DF3EE3BD2}" type="pres">
      <dgm:prSet presAssocID="{4E61F637-8BDA-4727-B0CE-7A6ACD99F8F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25916-D131-42C5-99C3-FA056407BACC}" type="pres">
      <dgm:prSet presAssocID="{F57A70A3-FE96-45FD-A2A9-2EFBB6B4D9F5}" presName="sp" presStyleCnt="0"/>
      <dgm:spPr/>
    </dgm:pt>
    <dgm:pt modelId="{D28F5172-E65A-4D0F-B603-017AF30047EA}" type="pres">
      <dgm:prSet presAssocID="{15B20BB0-C0F7-45CC-BF30-B370D308436D}" presName="composite" presStyleCnt="0"/>
      <dgm:spPr/>
    </dgm:pt>
    <dgm:pt modelId="{6AFA730A-EA6B-45C8-9975-0D659B6D2100}" type="pres">
      <dgm:prSet presAssocID="{15B20BB0-C0F7-45CC-BF30-B370D308436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563C760-90AB-45FA-A825-C0DD9DB18D60}" type="pres">
      <dgm:prSet presAssocID="{15B20BB0-C0F7-45CC-BF30-B370D308436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9128B-0977-48A1-BF9B-721464D9F68E}" type="pres">
      <dgm:prSet presAssocID="{18EA25A7-A2AB-4829-B263-96DB9B2A6903}" presName="sp" presStyleCnt="0"/>
      <dgm:spPr/>
    </dgm:pt>
    <dgm:pt modelId="{D24CA666-AFCC-4FDF-81B7-7A41F9651E46}" type="pres">
      <dgm:prSet presAssocID="{EF12730C-13D7-4239-A086-9B107949C331}" presName="composite" presStyleCnt="0"/>
      <dgm:spPr/>
    </dgm:pt>
    <dgm:pt modelId="{752B4BDE-C5CC-4008-A7D4-39AF5F8F18A0}" type="pres">
      <dgm:prSet presAssocID="{EF12730C-13D7-4239-A086-9B107949C33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0FE048D-824D-4C24-80FD-85253E953BA8}" type="pres">
      <dgm:prSet presAssocID="{EF12730C-13D7-4239-A086-9B107949C33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471F3-24BF-44DE-B323-B0EEEB244FD1}" type="presOf" srcId="{0FA39F81-6264-4A46-BB83-7FED9F008C03}" destId="{009BF408-0D9D-4D99-A2CE-365D0EF4F863}" srcOrd="0" destOrd="0" presId="urn:microsoft.com/office/officeart/2005/8/layout/chevron2"/>
    <dgm:cxn modelId="{9223BBF1-0D34-4DD5-A60B-C0549C891716}" srcId="{EF12730C-13D7-4239-A086-9B107949C331}" destId="{D41A0440-B90B-4FA1-B25D-632451528746}" srcOrd="0" destOrd="0" parTransId="{EF2B0AA1-1081-4979-9343-852815A72A12}" sibTransId="{783E29F5-996B-44E5-A39F-D54B71705381}"/>
    <dgm:cxn modelId="{EA70B317-D0B6-4419-909C-BE3C6F6FED60}" srcId="{15B20BB0-C0F7-45CC-BF30-B370D308436D}" destId="{46415FB1-A18D-4C58-9E2D-CD6F71A843CF}" srcOrd="0" destOrd="0" parTransId="{08AB17C9-1E88-4CAD-B1B9-0008C8613E2B}" sibTransId="{4670245E-65D7-43D5-9E3B-69FB96D9F7F3}"/>
    <dgm:cxn modelId="{AF52DC61-F22E-46EA-BD11-7038913CEA7F}" type="presOf" srcId="{D41A0440-B90B-4FA1-B25D-632451528746}" destId="{50FE048D-824D-4C24-80FD-85253E953BA8}" srcOrd="0" destOrd="0" presId="urn:microsoft.com/office/officeart/2005/8/layout/chevron2"/>
    <dgm:cxn modelId="{4E8D7C61-4D27-4BC2-AF9A-9F1792C4AA5F}" type="presOf" srcId="{15B20BB0-C0F7-45CC-BF30-B370D308436D}" destId="{6AFA730A-EA6B-45C8-9975-0D659B6D2100}" srcOrd="0" destOrd="0" presId="urn:microsoft.com/office/officeart/2005/8/layout/chevron2"/>
    <dgm:cxn modelId="{FCF4B9FF-ACF4-4A47-9194-93A116834375}" type="presOf" srcId="{4E61F637-8BDA-4727-B0CE-7A6ACD99F8FC}" destId="{A6EE47D1-64FF-41D3-B91D-669E695A3FD1}" srcOrd="0" destOrd="0" presId="urn:microsoft.com/office/officeart/2005/8/layout/chevron2"/>
    <dgm:cxn modelId="{A1A675B2-97BD-4C00-9EB1-D1CBE140B725}" srcId="{0FA39F81-6264-4A46-BB83-7FED9F008C03}" destId="{4E61F637-8BDA-4727-B0CE-7A6ACD99F8FC}" srcOrd="0" destOrd="0" parTransId="{9FFF9A1C-C661-49F1-9129-114588B3FF37}" sibTransId="{F57A70A3-FE96-45FD-A2A9-2EFBB6B4D9F5}"/>
    <dgm:cxn modelId="{B665BBE6-1327-4BFD-B8C2-BAE72106B23D}" srcId="{0FA39F81-6264-4A46-BB83-7FED9F008C03}" destId="{15B20BB0-C0F7-45CC-BF30-B370D308436D}" srcOrd="1" destOrd="0" parTransId="{16702169-6C93-425F-84C5-E28A566F40CD}" sibTransId="{18EA25A7-A2AB-4829-B263-96DB9B2A6903}"/>
    <dgm:cxn modelId="{6589A078-347F-4CE5-9F59-402FFB7E06B9}" type="presOf" srcId="{EF12730C-13D7-4239-A086-9B107949C331}" destId="{752B4BDE-C5CC-4008-A7D4-39AF5F8F18A0}" srcOrd="0" destOrd="0" presId="urn:microsoft.com/office/officeart/2005/8/layout/chevron2"/>
    <dgm:cxn modelId="{BD147B39-0F86-4596-8496-6AF38E19821A}" srcId="{4E61F637-8BDA-4727-B0CE-7A6ACD99F8FC}" destId="{A59E5AB6-0998-4DB8-A6A1-72DF1B7F881B}" srcOrd="2" destOrd="0" parTransId="{6D1D87E1-3973-4032-854A-944DB02FA31F}" sibTransId="{27246AA1-AC91-4C7F-A94B-4E3EFF2E3116}"/>
    <dgm:cxn modelId="{1433FCB3-39EE-41F6-A448-267A59610DC1}" type="presOf" srcId="{0172A76F-2E1D-4D9E-9062-CE76A4CA76F3}" destId="{9BCC8848-0B8F-4BAD-9DCD-1F2DF3EE3BD2}" srcOrd="0" destOrd="1" presId="urn:microsoft.com/office/officeart/2005/8/layout/chevron2"/>
    <dgm:cxn modelId="{093954F7-2779-4F98-907B-C083310D55F4}" type="presOf" srcId="{736BE17B-7536-455E-8810-F70C058D7F08}" destId="{9BCC8848-0B8F-4BAD-9DCD-1F2DF3EE3BD2}" srcOrd="0" destOrd="0" presId="urn:microsoft.com/office/officeart/2005/8/layout/chevron2"/>
    <dgm:cxn modelId="{71DFA466-2DEF-4151-BBAB-F1BCEC32E35E}" srcId="{0FA39F81-6264-4A46-BB83-7FED9F008C03}" destId="{EF12730C-13D7-4239-A086-9B107949C331}" srcOrd="2" destOrd="0" parTransId="{6425C9A3-0969-4400-8577-8E205F1BB42D}" sibTransId="{B826E5E0-97F2-4BFA-A629-7C48BFAF420E}"/>
    <dgm:cxn modelId="{79242843-1A26-43EE-B564-10EC9CA3F938}" type="presOf" srcId="{46415FB1-A18D-4C58-9E2D-CD6F71A843CF}" destId="{5563C760-90AB-45FA-A825-C0DD9DB18D60}" srcOrd="0" destOrd="0" presId="urn:microsoft.com/office/officeart/2005/8/layout/chevron2"/>
    <dgm:cxn modelId="{85AAB904-C51A-43EE-89DC-3F87F3F4E9A6}" srcId="{4E61F637-8BDA-4727-B0CE-7A6ACD99F8FC}" destId="{736BE17B-7536-455E-8810-F70C058D7F08}" srcOrd="0" destOrd="0" parTransId="{1C90EA92-EAE5-46B2-9D72-26910369184D}" sibTransId="{19D57770-F661-4D61-AFD9-80E4F3AE59BF}"/>
    <dgm:cxn modelId="{571A73A0-40EC-4F28-9F07-E3F34D465486}" type="presOf" srcId="{A59E5AB6-0998-4DB8-A6A1-72DF1B7F881B}" destId="{9BCC8848-0B8F-4BAD-9DCD-1F2DF3EE3BD2}" srcOrd="0" destOrd="2" presId="urn:microsoft.com/office/officeart/2005/8/layout/chevron2"/>
    <dgm:cxn modelId="{81B3F209-6A74-4600-A396-3B2110C14EBB}" srcId="{4E61F637-8BDA-4727-B0CE-7A6ACD99F8FC}" destId="{0172A76F-2E1D-4D9E-9062-CE76A4CA76F3}" srcOrd="1" destOrd="0" parTransId="{B8A82385-FD19-4647-A0EB-587AF3F03AD1}" sibTransId="{101E7AA9-9873-44B2-835B-DA9CDDC13E90}"/>
    <dgm:cxn modelId="{BDE15B97-EA6E-4629-969C-50076759D0F3}" type="presParOf" srcId="{009BF408-0D9D-4D99-A2CE-365D0EF4F863}" destId="{C619446B-DB68-4166-860B-001945362AB5}" srcOrd="0" destOrd="0" presId="urn:microsoft.com/office/officeart/2005/8/layout/chevron2"/>
    <dgm:cxn modelId="{A9466DEB-FC4D-4E8A-B40B-C70CC9B20294}" type="presParOf" srcId="{C619446B-DB68-4166-860B-001945362AB5}" destId="{A6EE47D1-64FF-41D3-B91D-669E695A3FD1}" srcOrd="0" destOrd="0" presId="urn:microsoft.com/office/officeart/2005/8/layout/chevron2"/>
    <dgm:cxn modelId="{ECD94848-167A-4379-8C47-E2E8CC82F0CF}" type="presParOf" srcId="{C619446B-DB68-4166-860B-001945362AB5}" destId="{9BCC8848-0B8F-4BAD-9DCD-1F2DF3EE3BD2}" srcOrd="1" destOrd="0" presId="urn:microsoft.com/office/officeart/2005/8/layout/chevron2"/>
    <dgm:cxn modelId="{FB39F153-6564-47B7-98FC-DEDC4C17CA94}" type="presParOf" srcId="{009BF408-0D9D-4D99-A2CE-365D0EF4F863}" destId="{D1925916-D131-42C5-99C3-FA056407BACC}" srcOrd="1" destOrd="0" presId="urn:microsoft.com/office/officeart/2005/8/layout/chevron2"/>
    <dgm:cxn modelId="{E3FB12EF-890E-48AC-B391-73740D7EB611}" type="presParOf" srcId="{009BF408-0D9D-4D99-A2CE-365D0EF4F863}" destId="{D28F5172-E65A-4D0F-B603-017AF30047EA}" srcOrd="2" destOrd="0" presId="urn:microsoft.com/office/officeart/2005/8/layout/chevron2"/>
    <dgm:cxn modelId="{3906EF49-2F50-47FE-B5D0-82E60C86EB48}" type="presParOf" srcId="{D28F5172-E65A-4D0F-B603-017AF30047EA}" destId="{6AFA730A-EA6B-45C8-9975-0D659B6D2100}" srcOrd="0" destOrd="0" presId="urn:microsoft.com/office/officeart/2005/8/layout/chevron2"/>
    <dgm:cxn modelId="{5CC5833E-F241-42BA-BB38-0F3C6B4AC31E}" type="presParOf" srcId="{D28F5172-E65A-4D0F-B603-017AF30047EA}" destId="{5563C760-90AB-45FA-A825-C0DD9DB18D60}" srcOrd="1" destOrd="0" presId="urn:microsoft.com/office/officeart/2005/8/layout/chevron2"/>
    <dgm:cxn modelId="{D0B5A447-494A-4D91-B88A-91725899C334}" type="presParOf" srcId="{009BF408-0D9D-4D99-A2CE-365D0EF4F863}" destId="{1449128B-0977-48A1-BF9B-721464D9F68E}" srcOrd="3" destOrd="0" presId="urn:microsoft.com/office/officeart/2005/8/layout/chevron2"/>
    <dgm:cxn modelId="{46BEC2D1-82AA-4975-85D4-103F7A874542}" type="presParOf" srcId="{009BF408-0D9D-4D99-A2CE-365D0EF4F863}" destId="{D24CA666-AFCC-4FDF-81B7-7A41F9651E46}" srcOrd="4" destOrd="0" presId="urn:microsoft.com/office/officeart/2005/8/layout/chevron2"/>
    <dgm:cxn modelId="{AEA6516E-D696-4992-A275-4274F2DDF606}" type="presParOf" srcId="{D24CA666-AFCC-4FDF-81B7-7A41F9651E46}" destId="{752B4BDE-C5CC-4008-A7D4-39AF5F8F18A0}" srcOrd="0" destOrd="0" presId="urn:microsoft.com/office/officeart/2005/8/layout/chevron2"/>
    <dgm:cxn modelId="{E3B0E1D6-DF5C-4FA8-BEC4-C80B726940F6}" type="presParOf" srcId="{D24CA666-AFCC-4FDF-81B7-7A41F9651E46}" destId="{50FE048D-824D-4C24-80FD-85253E953B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E47D1-64FF-41D3-B91D-669E695A3FD1}">
      <dsp:nvSpPr>
        <dsp:cNvPr id="0" name=""/>
        <dsp:cNvSpPr/>
      </dsp:nvSpPr>
      <dsp:spPr>
        <a:xfrm rot="5400000">
          <a:off x="-271561" y="275909"/>
          <a:ext cx="1810413" cy="12672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-5400000">
        <a:off x="2" y="637992"/>
        <a:ext cx="1267289" cy="543124"/>
      </dsp:txXfrm>
    </dsp:sp>
    <dsp:sp modelId="{9BCC8848-0B8F-4BAD-9DCD-1F2DF3EE3BD2}">
      <dsp:nvSpPr>
        <dsp:cNvPr id="0" name=""/>
        <dsp:cNvSpPr/>
      </dsp:nvSpPr>
      <dsp:spPr>
        <a:xfrm rot="5400000">
          <a:off x="3753672" y="-2482035"/>
          <a:ext cx="1176768" cy="6149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«Игра, как сущность деятельности детей» – 2012-2014 год;</a:t>
          </a:r>
          <a:endParaRPr lang="ru-RU" sz="2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-5400000">
        <a:off x="1267290" y="61792"/>
        <a:ext cx="6092089" cy="1061878"/>
      </dsp:txXfrm>
    </dsp:sp>
    <dsp:sp modelId="{6AFA730A-EA6B-45C8-9975-0D659B6D2100}">
      <dsp:nvSpPr>
        <dsp:cNvPr id="0" name=""/>
        <dsp:cNvSpPr/>
      </dsp:nvSpPr>
      <dsp:spPr>
        <a:xfrm rot="5400000">
          <a:off x="-271561" y="1894523"/>
          <a:ext cx="1810413" cy="1267289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-5400000">
        <a:off x="2" y="2256606"/>
        <a:ext cx="1267289" cy="543124"/>
      </dsp:txXfrm>
    </dsp:sp>
    <dsp:sp modelId="{5563C760-90AB-45FA-A825-C0DD9DB18D60}">
      <dsp:nvSpPr>
        <dsp:cNvPr id="0" name=""/>
        <dsp:cNvSpPr/>
      </dsp:nvSpPr>
      <dsp:spPr>
        <a:xfrm rot="5400000">
          <a:off x="3753672" y="-863421"/>
          <a:ext cx="1176768" cy="6149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«Совершенствование системы управления образовательным процессом» – 2015-2018;</a:t>
          </a: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67290" y="1680406"/>
        <a:ext cx="6092089" cy="1061878"/>
      </dsp:txXfrm>
    </dsp:sp>
    <dsp:sp modelId="{752B4BDE-C5CC-4008-A7D4-39AF5F8F18A0}">
      <dsp:nvSpPr>
        <dsp:cNvPr id="0" name=""/>
        <dsp:cNvSpPr/>
      </dsp:nvSpPr>
      <dsp:spPr>
        <a:xfrm rot="5400000">
          <a:off x="-271561" y="3513137"/>
          <a:ext cx="1810413" cy="1267289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-5400000">
        <a:off x="2" y="3875220"/>
        <a:ext cx="1267289" cy="543124"/>
      </dsp:txXfrm>
    </dsp:sp>
    <dsp:sp modelId="{50FE048D-824D-4C24-80FD-85253E953BA8}">
      <dsp:nvSpPr>
        <dsp:cNvPr id="0" name=""/>
        <dsp:cNvSpPr/>
      </dsp:nvSpPr>
      <dsp:spPr>
        <a:xfrm rot="5400000">
          <a:off x="3753672" y="755192"/>
          <a:ext cx="1176768" cy="6149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«Инновационные технологии в ДОУ» – 2018-2021.</a:t>
          </a:r>
          <a:endParaRPr lang="ru-RU" sz="2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67290" y="3299020"/>
        <a:ext cx="6092089" cy="1061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0A621-C96F-4090-8898-D97CF22C982A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87AEC-98CF-493D-B0FD-B1BB846E1E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5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87AEC-98CF-493D-B0FD-B1BB846E1E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9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87AEC-98CF-493D-B0FD-B1BB846E1E2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943CE-DB0A-4D88-A828-AAA7BAFDC2A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AC9A-526E-4A88-B739-4F5013415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>ПОРТФОЛИО воспитателя </a:t>
            </a:r>
            <a:r>
              <a:rPr lang="ru-RU" sz="2800" dirty="0" smtClean="0">
                <a:latin typeface="Franklin Gothic Heavy" pitchFamily="34" charset="0"/>
              </a:rPr>
              <a:t/>
            </a:r>
            <a:br>
              <a:rPr lang="ru-RU" sz="2800" dirty="0" smtClean="0">
                <a:latin typeface="Franklin Gothic Heavy" pitchFamily="34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>Бездольной Светланы Викторовны –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/>
            </a:r>
            <a:b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</a:br>
            <a:r>
              <a:rPr lang="ru-RU" sz="2400" dirty="0" smtClean="0">
                <a:latin typeface="Franklin Gothic Heavy" pitchFamily="34" charset="0"/>
              </a:rPr>
              <a:t>участника муниципального этапа республиканского конкурса</a:t>
            </a:r>
            <a:r>
              <a:rPr lang="ru-RU" sz="2800" dirty="0" smtClean="0">
                <a:latin typeface="Franklin Gothic Heavy" pitchFamily="34" charset="0"/>
              </a:rPr>
              <a:t/>
            </a:r>
            <a:br>
              <a:rPr lang="ru-RU" sz="2800" dirty="0" smtClean="0">
                <a:latin typeface="Franklin Gothic Heavy" pitchFamily="34" charset="0"/>
              </a:rPr>
            </a:br>
            <a:r>
              <a:rPr lang="ru-RU" sz="2800" dirty="0" smtClean="0">
                <a:latin typeface="Franklin Gothic Heavy" pitchFamily="34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>«Педагог года Калмыкии – 2021»</a:t>
            </a:r>
            <a:endParaRPr lang="ru-RU" sz="2800" dirty="0">
              <a:latin typeface="Franklin Gothic Heavy" pitchFamily="34" charset="0"/>
            </a:endParaRPr>
          </a:p>
        </p:txBody>
      </p:sp>
      <p:sp>
        <p:nvSpPr>
          <p:cNvPr id="1026" name="AutoShape 2" descr="https://ds03.infourok.ru/uploads/ex/0349/0001eb90-99c82ea0/4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71802" y="5643578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</a:rPr>
              <a:t>Воспитатель муниципального казенного дошкольного образовательного учреждения</a:t>
            </a:r>
          </a:p>
          <a:p>
            <a:pPr algn="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</a:rPr>
              <a:t>Детский сад «Тополёк»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7" name="Рисунок 6" descr="5e2cea182d_fit-in-240x0__f586_8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2285992"/>
            <a:ext cx="2428892" cy="348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Эмблема_1_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4643446"/>
            <a:ext cx="2009000" cy="185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00042"/>
            <a:ext cx="8229600" cy="15001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20 сентября 2019г. По 20 декабря 2019г. – «Управление в образовании», ООО СП «Содружество»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857364"/>
            <a:ext cx="6429420" cy="4611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7332575" cy="237626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27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по 15 мая 2020г. – «Психолого-педагогические условия полноценного функционирования русского языка в поликультурной среде дошкольного образования», ГБУ ДПО РО «Ростовский институт повышения квалификации и профессиональной переподготовки работников образования»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42410"/>
            <a:ext cx="5686961" cy="4040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45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3-005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357166"/>
            <a:ext cx="4186238" cy="5768997"/>
          </a:xfrm>
        </p:spPr>
        <p:txBody>
          <a:bodyPr/>
          <a:lstStyle/>
          <a:p>
            <a:pPr algn="ctr"/>
            <a:r>
              <a:rPr lang="ru-RU" dirty="0" smtClean="0"/>
              <a:t> 28 сентября 2020 года – «Управление государственными и муниципальными закупками по 44-ФЗ», Школа электронных торгов</a:t>
            </a:r>
            <a:endParaRPr lang="ru-RU" dirty="0"/>
          </a:p>
        </p:txBody>
      </p:sp>
      <p:pic>
        <p:nvPicPr>
          <p:cNvPr id="5" name="Рисунок 4" descr="i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4285940" cy="6143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143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Профессиональные достижения и благодарности 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457646"/>
            <a:ext cx="3571900" cy="5017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428736"/>
            <a:ext cx="3625462" cy="5072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i (2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030220">
            <a:off x="1106973" y="992558"/>
            <a:ext cx="3309488" cy="4834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00100" y="285728"/>
            <a:ext cx="7072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Профессиональные достижения и благодарности </a:t>
            </a:r>
            <a:endParaRPr lang="ru-RU" sz="2400" dirty="0"/>
          </a:p>
        </p:txBody>
      </p:sp>
      <p:pic>
        <p:nvPicPr>
          <p:cNvPr id="10" name="Рисунок 9" descr="i (5).jpg"/>
          <p:cNvPicPr>
            <a:picLocks noChangeAspect="1"/>
          </p:cNvPicPr>
          <p:nvPr/>
        </p:nvPicPr>
        <p:blipFill>
          <a:blip r:embed="rId4"/>
          <a:srcRect t="2597" b="2597"/>
          <a:stretch>
            <a:fillRect/>
          </a:stretch>
        </p:blipFill>
        <p:spPr>
          <a:xfrm>
            <a:off x="4857752" y="1000108"/>
            <a:ext cx="3801378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428604"/>
            <a:ext cx="721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Профессиональные достижения и благодарности </a:t>
            </a:r>
            <a:endParaRPr lang="ru-RU" sz="2400" dirty="0"/>
          </a:p>
        </p:txBody>
      </p:sp>
      <p:pic>
        <p:nvPicPr>
          <p:cNvPr id="6" name="Содержимое 5" descr="i (4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628" y="1357298"/>
            <a:ext cx="3440456" cy="4935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 (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1000108"/>
            <a:ext cx="3661691" cy="5143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1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6" name="Прямоугольник 5"/>
          <p:cNvSpPr/>
          <p:nvPr/>
        </p:nvSpPr>
        <p:spPr>
          <a:xfrm>
            <a:off x="785786" y="428604"/>
            <a:ext cx="7072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Профессиональные достижения и благодарности </a:t>
            </a:r>
            <a:endParaRPr lang="ru-RU" sz="2400" dirty="0"/>
          </a:p>
        </p:txBody>
      </p:sp>
      <p:pic>
        <p:nvPicPr>
          <p:cNvPr id="7" name="Рисунок 6" descr="i (3).jpg"/>
          <p:cNvPicPr>
            <a:picLocks noChangeAspect="1"/>
          </p:cNvPicPr>
          <p:nvPr/>
        </p:nvPicPr>
        <p:blipFill>
          <a:blip r:embed="rId3"/>
          <a:srcRect r="1022"/>
          <a:stretch>
            <a:fillRect/>
          </a:stretch>
        </p:blipFill>
        <p:spPr>
          <a:xfrm rot="301570">
            <a:off x="5214862" y="1298590"/>
            <a:ext cx="3322293" cy="4852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1142984"/>
            <a:ext cx="3583619" cy="5067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753" y="405450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Профессиональные достижения и благодарности </a:t>
            </a:r>
            <a:endParaRPr lang="ru-RU" sz="2800" dirty="0"/>
          </a:p>
        </p:txBody>
      </p:sp>
      <p:pic>
        <p:nvPicPr>
          <p:cNvPr id="7" name="Рисунок 6" descr="i (8).jpg"/>
          <p:cNvPicPr>
            <a:picLocks noChangeAspect="1"/>
          </p:cNvPicPr>
          <p:nvPr/>
        </p:nvPicPr>
        <p:blipFill>
          <a:blip r:embed="rId3"/>
          <a:srcRect t="2410"/>
          <a:stretch>
            <a:fillRect/>
          </a:stretch>
        </p:blipFill>
        <p:spPr>
          <a:xfrm>
            <a:off x="4857752" y="928670"/>
            <a:ext cx="3875110" cy="5500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 (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1142984"/>
            <a:ext cx="3384630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3-005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Профессиональные достижения и благодарности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 (10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44208" y="714356"/>
            <a:ext cx="2485478" cy="364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928670"/>
            <a:ext cx="2500330" cy="4000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 (1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142984"/>
            <a:ext cx="3527421" cy="5286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32655"/>
            <a:ext cx="6067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  <a:endParaRPr lang="en-US" sz="36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10" y="985999"/>
            <a:ext cx="3372530" cy="4747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61" y="980728"/>
            <a:ext cx="3947633" cy="526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m4a194d0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1546"/>
            <a:ext cx="7772400" cy="1470025"/>
          </a:xfrm>
        </p:spPr>
        <p:txBody>
          <a:bodyPr/>
          <a:lstStyle/>
          <a:p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Arial Black" pitchFamily="34" charset="0"/>
              </a:rPr>
              <a:t>Мое кредо:</a:t>
            </a:r>
            <a:endParaRPr lang="ru-RU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214554"/>
            <a:ext cx="7200928" cy="299561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 Narrow" pitchFamily="34" charset="0"/>
              </a:rPr>
              <a:t>Во всем мне хочется дойти до самой сути.</a:t>
            </a:r>
          </a:p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 Narrow" pitchFamily="34" charset="0"/>
              </a:rPr>
              <a:t>В работе, в поисках пути, в сердечной смуте.</a:t>
            </a:r>
          </a:p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 Narrow" pitchFamily="34" charset="0"/>
              </a:rPr>
              <a:t>До сущности протекших дней, до их причины,</a:t>
            </a:r>
          </a:p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 Narrow" pitchFamily="34" charset="0"/>
              </a:rPr>
              <a:t>До оснований, до корней, до сердцевины.</a:t>
            </a:r>
          </a:p>
          <a:p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" name="Рисунок 4" descr="3746383f6c618a35f663dd54952dab42_1583685224_900_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214546" cy="22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59" y="0"/>
            <a:ext cx="5336828" cy="80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78" y="620688"/>
            <a:ext cx="3419872" cy="4434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"/>
          <a:stretch/>
        </p:blipFill>
        <p:spPr bwMode="auto">
          <a:xfrm>
            <a:off x="2023316" y="850404"/>
            <a:ext cx="3340772" cy="4594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316"/>
            <a:ext cx="1700807" cy="170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480" y="404664"/>
            <a:ext cx="6089848" cy="86895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самообразования: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51023666"/>
              </p:ext>
            </p:extLst>
          </p:nvPr>
        </p:nvGraphicFramePr>
        <p:xfrm>
          <a:off x="1115616" y="1412776"/>
          <a:ext cx="7416824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70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203032" cy="7920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1600200"/>
            <a:ext cx="7992888" cy="5069160"/>
          </a:xfrm>
        </p:spPr>
        <p:txBody>
          <a:bodyPr>
            <a:normAutofit fontScale="55000" lnSpcReduction="2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совместной деятельности педагогов с детьми 2-4 года младшей разновозрастной группы в соответствии с ФГОС ДО;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совместной деятельности педагогов с детьми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4-7 лет разновозрастной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в соответствии с ФГОС ДО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совместной деятельности педагогов с детьми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3-5 лет разновозрастной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в соответствии с ФГОС ДО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совместной деятельности педагогов с детьми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5-7 лет разновозрастной группы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ДО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-дошколята» - старшая группа;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«23 февраля – День Защитника Отечества»;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«Что такое Новый год?».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8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1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7715304" cy="21431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500" b="1" cap="all" dirty="0" smtClean="0">
                <a:latin typeface="Arial Narrow" pitchFamily="34" charset="0"/>
              </a:rPr>
              <a:t>Образование:</a:t>
            </a:r>
            <a:r>
              <a:rPr lang="ru-RU" sz="2500" b="1" dirty="0" smtClean="0">
                <a:latin typeface="Arial Narrow" pitchFamily="34" charset="0"/>
              </a:rPr>
              <a:t> </a:t>
            </a:r>
            <a:r>
              <a:rPr lang="ru-RU" sz="2500" i="1" dirty="0" smtClean="0">
                <a:latin typeface="Arial Narrow" pitchFamily="34" charset="0"/>
              </a:rPr>
              <a:t>высшее педагогическое</a:t>
            </a:r>
            <a:r>
              <a:rPr lang="ru-RU" sz="2500" dirty="0" smtClean="0">
                <a:latin typeface="Arial Narrow" pitchFamily="34" charset="0"/>
              </a:rPr>
              <a:t/>
            </a:r>
            <a:br>
              <a:rPr lang="ru-RU" sz="2500" dirty="0" smtClean="0">
                <a:latin typeface="Arial Narrow" pitchFamily="34" charset="0"/>
              </a:rPr>
            </a:br>
            <a:r>
              <a:rPr lang="ru-RU" sz="2500" dirty="0" err="1" smtClean="0">
                <a:latin typeface="Arial Narrow" pitchFamily="34" charset="0"/>
              </a:rPr>
              <a:t>Башантинский</a:t>
            </a:r>
            <a:r>
              <a:rPr lang="ru-RU" sz="2500" dirty="0" smtClean="0">
                <a:latin typeface="Arial Narrow" pitchFamily="34" charset="0"/>
              </a:rPr>
              <a:t> аграрный колледж </a:t>
            </a:r>
            <a:r>
              <a:rPr lang="ru-RU" sz="2500" dirty="0" err="1" smtClean="0">
                <a:latin typeface="Arial Narrow" pitchFamily="34" charset="0"/>
              </a:rPr>
              <a:t>им.Ф.Г.Попова</a:t>
            </a:r>
            <a:r>
              <a:rPr lang="ru-RU" sz="2500" dirty="0" smtClean="0">
                <a:latin typeface="Arial Narrow" pitchFamily="34" charset="0"/>
              </a:rPr>
              <a:t> (филиал) Калмыцкого государственного университета</a:t>
            </a:r>
            <a:br>
              <a:rPr lang="ru-RU" sz="2500" dirty="0" smtClean="0">
                <a:latin typeface="Arial Narrow" pitchFamily="34" charset="0"/>
              </a:rPr>
            </a:br>
            <a:r>
              <a:rPr lang="ru-RU" sz="2500" b="1" cap="all" dirty="0" smtClean="0">
                <a:latin typeface="Arial Narrow" pitchFamily="34" charset="0"/>
              </a:rPr>
              <a:t>Специальность</a:t>
            </a:r>
            <a:r>
              <a:rPr lang="ru-RU" sz="2500" cap="all" dirty="0" smtClean="0">
                <a:latin typeface="Arial Narrow" pitchFamily="34" charset="0"/>
              </a:rPr>
              <a:t>: </a:t>
            </a:r>
            <a:r>
              <a:rPr lang="ru-RU" sz="2500" i="1" dirty="0" smtClean="0">
                <a:latin typeface="Arial Narrow" pitchFamily="34" charset="0"/>
              </a:rPr>
              <a:t>Преподавание в начальных классах</a:t>
            </a:r>
            <a:br>
              <a:rPr lang="ru-RU" sz="2500" i="1" dirty="0" smtClean="0">
                <a:latin typeface="Arial Narrow" pitchFamily="34" charset="0"/>
              </a:rPr>
            </a:br>
            <a:r>
              <a:rPr lang="ru-RU" sz="2500" b="1" cap="all" dirty="0" smtClean="0">
                <a:latin typeface="Arial Narrow" pitchFamily="34" charset="0"/>
              </a:rPr>
              <a:t>Квалификация: </a:t>
            </a:r>
            <a:r>
              <a:rPr lang="ru-RU" sz="2500" i="1" dirty="0" smtClean="0">
                <a:latin typeface="Arial Narrow" pitchFamily="34" charset="0"/>
              </a:rPr>
              <a:t>Учитель начальных классов</a:t>
            </a:r>
            <a:r>
              <a:rPr lang="ru-RU" sz="2600" i="1" dirty="0" smtClean="0"/>
              <a:t/>
            </a:r>
            <a:br>
              <a:rPr lang="ru-RU" sz="2600" i="1" dirty="0" smtClean="0"/>
            </a:br>
            <a:endParaRPr lang="ru-RU" sz="2600" i="1" dirty="0"/>
          </a:p>
        </p:txBody>
      </p:sp>
      <p:pic>
        <p:nvPicPr>
          <p:cNvPr id="6" name="Содержимое 3" descr="img1 (1).jpg"/>
          <p:cNvPicPr>
            <a:picLocks noChangeAspect="1"/>
          </p:cNvPicPr>
          <p:nvPr/>
        </p:nvPicPr>
        <p:blipFill>
          <a:blip r:embed="rId3"/>
          <a:srcRect r="93864" b="79807"/>
          <a:stretch>
            <a:fillRect/>
          </a:stretch>
        </p:blipFill>
        <p:spPr>
          <a:xfrm rot="5400000">
            <a:off x="8481852" y="-439064"/>
            <a:ext cx="223083" cy="1101211"/>
          </a:xfrm>
          <a:prstGeom prst="rect">
            <a:avLst/>
          </a:prstGeom>
        </p:spPr>
      </p:pic>
      <p:sp>
        <p:nvSpPr>
          <p:cNvPr id="4102" name="AutoShape 6" descr="https://i.mycdn.me/i?r=AyH4iRPQ2q0otWIFepML2LxRYXHAPSzNE4KiDFfMBRRYt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i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56" y="2643182"/>
            <a:ext cx="5100882" cy="3786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img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643866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500" b="1" cap="all" dirty="0" smtClean="0">
                <a:latin typeface="Arial Narrow" pitchFamily="34" charset="0"/>
              </a:rPr>
              <a:t>Образование:</a:t>
            </a:r>
            <a:r>
              <a:rPr lang="ru-RU" sz="2500" cap="all" dirty="0" smtClean="0">
                <a:latin typeface="Arial Narrow" pitchFamily="34" charset="0"/>
              </a:rPr>
              <a:t> </a:t>
            </a:r>
            <a:r>
              <a:rPr lang="ru-RU" sz="2500" dirty="0" smtClean="0">
                <a:latin typeface="Arial Narrow" pitchFamily="34" charset="0"/>
              </a:rPr>
              <a:t>ГОУ ВПО  «Ставропольский государственный университет</a:t>
            </a:r>
            <a:r>
              <a:rPr lang="ru-RU" sz="2500" b="1" dirty="0" smtClean="0">
                <a:latin typeface="Arial Narrow" pitchFamily="34" charset="0"/>
              </a:rPr>
              <a:t>»</a:t>
            </a:r>
            <a:br>
              <a:rPr lang="ru-RU" sz="2500" b="1" dirty="0" smtClean="0">
                <a:latin typeface="Arial Narrow" pitchFamily="34" charset="0"/>
              </a:rPr>
            </a:br>
            <a:r>
              <a:rPr lang="ru-RU" sz="2500" b="1" cap="all" dirty="0" smtClean="0">
                <a:latin typeface="Arial Narrow" pitchFamily="34" charset="0"/>
              </a:rPr>
              <a:t>Специальность:</a:t>
            </a:r>
            <a:r>
              <a:rPr lang="ru-RU" sz="2500" b="1" dirty="0" smtClean="0">
                <a:latin typeface="Arial Narrow" pitchFamily="34" charset="0"/>
              </a:rPr>
              <a:t> </a:t>
            </a:r>
            <a:r>
              <a:rPr lang="ru-RU" sz="2500" i="1" dirty="0" smtClean="0">
                <a:latin typeface="Arial Narrow" pitchFamily="34" charset="0"/>
              </a:rPr>
              <a:t>Педагогика и методика начального образования</a:t>
            </a:r>
            <a:r>
              <a:rPr lang="ru-RU" sz="2500" dirty="0" smtClean="0">
                <a:latin typeface="Arial Narrow" pitchFamily="34" charset="0"/>
              </a:rPr>
              <a:t/>
            </a:r>
            <a:br>
              <a:rPr lang="ru-RU" sz="2500" dirty="0" smtClean="0">
                <a:latin typeface="Arial Narrow" pitchFamily="34" charset="0"/>
              </a:rPr>
            </a:br>
            <a:r>
              <a:rPr lang="ru-RU" sz="2500" b="1" cap="all" dirty="0" smtClean="0">
                <a:latin typeface="Arial Narrow" pitchFamily="34" charset="0"/>
              </a:rPr>
              <a:t>Квалификация: </a:t>
            </a:r>
            <a:r>
              <a:rPr lang="ru-RU" sz="2500" dirty="0" smtClean="0">
                <a:latin typeface="Arial Narrow" pitchFamily="34" charset="0"/>
              </a:rPr>
              <a:t>Учитель начальных классов</a:t>
            </a:r>
            <a:endParaRPr lang="ru-RU" sz="2500" dirty="0">
              <a:latin typeface="Arial Narrow" pitchFamily="34" charset="0"/>
            </a:endParaRPr>
          </a:p>
        </p:txBody>
      </p:sp>
      <p:pic>
        <p:nvPicPr>
          <p:cNvPr id="5" name="Содержимое 4" descr="img1.jpg"/>
          <p:cNvPicPr>
            <a:picLocks noChangeAspect="1"/>
          </p:cNvPicPr>
          <p:nvPr/>
        </p:nvPicPr>
        <p:blipFill>
          <a:blip r:embed="rId2"/>
          <a:srcRect t="84139" r="93468" b="4008"/>
          <a:stretch>
            <a:fillRect/>
          </a:stretch>
        </p:blipFill>
        <p:spPr>
          <a:xfrm rot="5400000">
            <a:off x="8358209" y="-571500"/>
            <a:ext cx="214290" cy="1357291"/>
          </a:xfrm>
          <a:prstGeom prst="rect">
            <a:avLst/>
          </a:prstGeo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500306"/>
            <a:ext cx="5572164" cy="4036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llo_html_m4a194d0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6286512" cy="1082660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Квалификационная категория: </a:t>
            </a:r>
            <a:r>
              <a:rPr lang="ru-RU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2КК</a:t>
            </a:r>
            <a:endParaRPr lang="ru-RU" sz="3200" b="1" cap="all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736"/>
            <a:ext cx="6929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Общий стаж работы: 24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Стаж работы по специальности: 20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05954"/>
            <a:ext cx="3456384" cy="259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36912"/>
            <a:ext cx="3563887" cy="2672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3-005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1944" y="785794"/>
            <a:ext cx="4972056" cy="450059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октября 2014 года – «Вопросы реализации основных образовательных программ дошкольного образования, соответствующих федеральному государственному образовательному стандарту дошкольного образования, и электронного регламента оказания услуги постановки на учет и зачисления детей в дошкольные организации»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857232"/>
            <a:ext cx="4139985" cy="5715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728" y="214290"/>
            <a:ext cx="557216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B05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квалификации:</a:t>
            </a:r>
            <a:endParaRPr lang="ru-RU" sz="2800" b="1" dirty="0">
              <a:ln>
                <a:solidFill>
                  <a:srgbClr val="00B050"/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1"/>
            <a:ext cx="7858180" cy="300039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22 октября 2014 года – «Роль государственно-общественного управления в обеспечении условий внедрения Федерального государственного образовательного стандарта дошкольного образования», Ставропольский краевой институт развития образования, повышение квалификации и переподготовки работников образования (Федеральная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площадка ФЦПРО)	</a:t>
            </a:r>
            <a:r>
              <a:rPr lang="ru-RU" sz="2200" dirty="0" smtClean="0"/>
              <a:t>	</a:t>
            </a:r>
            <a:endParaRPr lang="ru-RU" sz="2200" dirty="0"/>
          </a:p>
        </p:txBody>
      </p:sp>
      <p:sp>
        <p:nvSpPr>
          <p:cNvPr id="14338" name="AutoShape 2" descr="https://i.mycdn.me/i?r=AyH4iRPQ2q0otWIFepML2LxRsb_chQ3AW5eotRZPLqaGw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i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708920"/>
            <a:ext cx="5388525" cy="3780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3-005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1714488"/>
            <a:ext cx="4714876" cy="11430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14 октября по 24 октября 2014 г. – «Модели государственно-общественного управления образованием в условиях реализации ФЗ от 29 декабря 2012г. №273-ФЗ «Об образовании в Российской Федерации», НИИ «Высшая школа экономики»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4329483" cy="6357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4"/>
            <a:ext cx="7858180" cy="192882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29 сентября 2015 по 16 октября 2015 года – «Моделирование механизмов государственно-общественного управления образовательной организацией в условиях введения ФГОС», ГАУ ДПО Липецкой области «Институт развития образования»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2428868"/>
            <a:ext cx="5715040" cy="408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463</Words>
  <Application>Microsoft Office PowerPoint</Application>
  <PresentationFormat>Экран (4:3)</PresentationFormat>
  <Paragraphs>45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ПОРТФОЛИО воспитателя  Бездольной Светланы Викторовны –  участника муниципального этапа республиканского конкурса  «Педагог года Калмыкии – 2021»</vt:lpstr>
      <vt:lpstr>Мое кредо:</vt:lpstr>
      <vt:lpstr> Образование: высшее педагогическое Башантинский аграрный колледж им.Ф.Г.Попова (филиал) Калмыцкого государственного университета Специальность: Преподавание в начальных классах Квалификация: Учитель начальных классов </vt:lpstr>
      <vt:lpstr>Образование: ГОУ ВПО  «Ставропольский государственный университет» Специальность: Педагогика и методика начального образования Квалификация: Учитель начальных классов</vt:lpstr>
      <vt:lpstr>Квалификационная категория: 2КК</vt:lpstr>
      <vt:lpstr>Презентация PowerPoint</vt:lpstr>
      <vt:lpstr>Презентация PowerPoint</vt:lpstr>
      <vt:lpstr> С 14 октября по 24 октября 2014 г. – «Модели государственно-общественного управления образованием в условиях реализации ФЗ от 29 декабря 2012г. №273-ФЗ «Об образовании в Российской Федерации», НИИ «Высшая школа экономики»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Профессиональные достижения и благодарности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Профессиональные достижения и благодарности  </vt:lpstr>
      <vt:lpstr>Презентация PowerPoint</vt:lpstr>
      <vt:lpstr>Презентация PowerPoint</vt:lpstr>
      <vt:lpstr>Темы самообразования:</vt:lpstr>
      <vt:lpstr>Методические разработки: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 Бездольной Светланы Викторовны –  участника муниципального этапа республиканского конкурса  «Педагог года Калмыкии»</dc:title>
  <dc:creator>User</dc:creator>
  <cp:lastModifiedBy>Taras</cp:lastModifiedBy>
  <cp:revision>40</cp:revision>
  <dcterms:created xsi:type="dcterms:W3CDTF">2021-02-18T10:46:47Z</dcterms:created>
  <dcterms:modified xsi:type="dcterms:W3CDTF">2021-02-21T20:01:54Z</dcterms:modified>
</cp:coreProperties>
</file>