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cs typeface="+mn-cs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33B30BF-8505-4B20-8414-8BB328B11F5C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D3E831-8DE5-4777-8507-8EAD0A027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5685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AB8B5-8B24-43F6-B529-7AF855761D62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82BFD-4683-4BE8-9906-BC7F9A5B9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219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A53D1-8F33-496C-BA89-0650A32BD137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16899-8368-444E-910D-6B27C39BD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38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1E2A-80FE-4BFB-B012-AF7C3E3AB785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38A13-43EE-4996-91FA-27B7AF824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8685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E8293-3C79-4D75-BC2D-26054C557BDE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C724C-F223-4CCA-9E3F-DD20081F3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3953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8400D-3782-45B3-BDB5-F23BA0971FF3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708D0-E31A-442D-AEEC-02DAE37D5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434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07672-21BD-4FAC-9D3B-9121FC9CF802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6C409-71CE-4150-AA4F-3B729CA44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222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r>
                <a:rPr lang="en-US" sz="5400" smtClean="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7C03A-ED81-41DC-B3DA-2B166438C3F8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5368E-22FD-48AB-A0AF-9DE1D6CE2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549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30670-7201-45D9-B2B0-5A9B6017B6C3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0F548-9F74-4D84-88B8-361A29A57A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967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9EDF3-F6BC-4D83-8586-BBA6451F01E1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01B96-2B3C-461B-9D81-7F9745ED3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7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9EDD9-477E-49D0-A963-1BB23A0C6501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C97AD-FE3D-450B-8B5A-B6495D04D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332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D727EA-C56F-4265-BEF5-0D7BB4F7370A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56B445-1653-4BF0-A1DE-30B35336D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18" r:id="rId7"/>
    <p:sldLayoutId id="2147483719" r:id="rId8"/>
    <p:sldLayoutId id="2147483720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Памятка по </a:t>
            </a:r>
            <a:r>
              <a:rPr lang="ru-RU" b="1" smtClean="0"/>
              <a:t>противодействию терроризму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400" b="1" smtClean="0"/>
              <a:t>ЭТО НАДО ЗНАТЬ ДЕТЯМ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TextBox 2"/>
          <p:cNvSpPr txBox="1"/>
          <p:nvPr/>
        </p:nvSpPr>
        <p:spPr>
          <a:xfrm>
            <a:off x="250825" y="2205038"/>
            <a:ext cx="8569325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dirty="0">
                <a:latin typeface="+mn-lt"/>
              </a:rPr>
              <a:t>	</a:t>
            </a:r>
            <a:r>
              <a:rPr lang="ru-RU" sz="2000" dirty="0">
                <a:latin typeface="+mn-lt"/>
              </a:rPr>
              <a:t>Слово "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террор</a:t>
            </a:r>
            <a:r>
              <a:rPr lang="ru-RU" sz="2000" dirty="0">
                <a:latin typeface="+mn-lt"/>
              </a:rPr>
              <a:t>" в переводе с латыни означает "ужас". </a:t>
            </a:r>
          </a:p>
          <a:p>
            <a:pPr>
              <a:defRPr/>
            </a:pPr>
            <a:r>
              <a:rPr lang="ru-RU" sz="2000" dirty="0">
                <a:solidFill>
                  <a:srgbClr val="FF0000"/>
                </a:solidFill>
                <a:latin typeface="+mn-lt"/>
              </a:rPr>
              <a:t>Террористы</a:t>
            </a:r>
            <a:r>
              <a:rPr lang="ru-RU" sz="2000" dirty="0">
                <a:latin typeface="+mn-lt"/>
              </a:rPr>
              <a:t> - это крайне жестокие люди, которые любыми способами хотят запугать нас. Все они - преступники, хотя очень часто "прячутся" за красивыми словами. Но этим словам нельзя верить.</a:t>
            </a:r>
          </a:p>
          <a:p>
            <a:pPr>
              <a:defRPr/>
            </a:pPr>
            <a:r>
              <a:rPr lang="ru-RU" sz="2000" dirty="0">
                <a:latin typeface="+mn-lt"/>
              </a:rPr>
              <a:t>	Террористов не нужно бояться. С ними борются специальные подразделения, правительства всех государств. Против терроризма сегодня - весь мир, люди всех национальностей, стран и континентов.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 </a:t>
            </a:r>
            <a:r>
              <a:rPr lang="ru-RU" sz="3200" b="1" smtClean="0"/>
              <a:t>ОБЩИЕ РЕКОМЕНДАЦИИ БЕЗОПАСНОСТИ: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TextBox 2"/>
          <p:cNvSpPr txBox="1"/>
          <p:nvPr/>
        </p:nvSpPr>
        <p:spPr>
          <a:xfrm>
            <a:off x="539750" y="2060575"/>
            <a:ext cx="8424863" cy="4802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обращайте внимание на подозрительных людей, предметы, на любые подозрительные мелочи. Сообщайте обо всем подозрительном сотрудникам правоохранительных органов;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никогда не принимайте от незнакомцев пакеты и сумки, не оставляйте свой багаж без присмотра;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у семьи должен быть план действий в чрезвычайных обстоятельствах, у всех членов семьи должны быть номера телефонов, адреса электронной почты.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необходимо назначить место встречи, где вы сможете встретиться с членами вашей семьи в экстренной ситуации;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в случае эвакуации, возьмите с собой набор предметов первой необходимости и документы;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всегда узнавайте, где находятся резервные выходы из помещения;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в доме надо укрепить и опечатать входы в подвалы и на чердаки, установить домофон, освободить лестничные клетки и коридоры от загромождающих предметов;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организовать дежурство жильцов вашего дома, которые будут регулярно обходить здание, наблюдая, все ли в порядке, обращая особое внимание на появление незнакомых лиц и автомобилей, разгрузку мешков и ящиков;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если произошел взрыв, пожар, землетрясение, никогда не пользуйтесь лифтом;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старайтесь не поддаваться панике, что бы ни произошло.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>ЭТО НАДО ЗНАТЬ ПЕДАГОГАМ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TextBox 2"/>
          <p:cNvSpPr txBox="1"/>
          <p:nvPr/>
        </p:nvSpPr>
        <p:spPr>
          <a:xfrm>
            <a:off x="900113" y="2276475"/>
            <a:ext cx="7920037" cy="475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 	</a:t>
            </a:r>
            <a:r>
              <a:rPr lang="ru-RU" sz="1900" dirty="0">
                <a:latin typeface="+mn-lt"/>
                <a:cs typeface="+mn-cs"/>
              </a:rPr>
              <a:t>Обеспечение безопасности детей имеет очень важное значение.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>
                <a:latin typeface="+mn-lt"/>
                <a:cs typeface="+mn-cs"/>
              </a:rPr>
              <a:t>	Главное правило: как можно чаще говорите с детьми, помогайте решать их, даже самые маленькие, по вашему мнению, проблемы. Еще одно важнейшее правило: если хотите научить ребенка правилам безопасности, прежде всего, сами выполняйте их.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900" dirty="0">
                <a:latin typeface="+mn-lt"/>
                <a:cs typeface="+mn-cs"/>
              </a:rPr>
              <a:t>самым лучшим способом обучения является собственный пример;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900" dirty="0">
                <a:latin typeface="+mn-lt"/>
                <a:cs typeface="+mn-cs"/>
              </a:rPr>
              <a:t>обучая ребенка правилам безопасного поведения, ни в коем случае не пытайтесь его запугать;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900" dirty="0">
                <a:latin typeface="+mn-lt"/>
                <a:cs typeface="+mn-cs"/>
              </a:rPr>
              <a:t>у каждого образовательного учреждения должен быть собственный паспорт безопасности, согласованный с правоохранительными органами;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900" dirty="0">
                <a:latin typeface="+mn-lt"/>
                <a:cs typeface="+mn-cs"/>
              </a:rPr>
              <a:t>для обеспечения безопасности в образовательном учреждении необходимо постоянно контактировать с ответственным по безопасности.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975" y="1052513"/>
            <a:ext cx="7756525" cy="547211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ЭКСТРЕМАЛЬНЫХ СИТУАЦИЯХ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 необходимо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ужесточить пропускной режим при входе и въезде на территорию;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ежедневно обходить территории;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периодически проводить инспекции складских помещений;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тщательно подбирать и проверять кадры;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организовать и проводить совместно с сотрудниками правоохранительных органов инструктажи и практические занятия по действиям при чрезвычайных происшествиях;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 случае обнаружения подозрительного предмета незамедлительно сообщите о случившемся в правоохранительные органы по телефонам территориальных подразделений ФСБ и МВД России;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не стараться самостоятельно обезвредить взрывное устройство;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 случае необходимости приступить к эвакуации людей согласно имеющемуся плану.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/>
              <a:t>ПАМЯТКА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ПЕРСОНАЛУ ПО ПРЕДОТВРАЩЕНИЮ ТЕРРОРИСТИЧЕСКИХ АКТОВ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TextBox 2"/>
          <p:cNvSpPr txBox="1"/>
          <p:nvPr/>
        </p:nvSpPr>
        <p:spPr>
          <a:xfrm>
            <a:off x="250825" y="2060575"/>
            <a:ext cx="8208963" cy="5048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Будьте наблюдательны! Только вы можете своевременно обнаружить предметы и людей, посторонних на вашем рабочем месте.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Будьте внимательны! Только вы можете распознать неадекватные дей­ствия посетителя в вашем рабочем помещении или вблизи него.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Будьте бдительны! Каждый раз, придя на своё рабочее место, прове­ряйте отсутствие посторонних предметов.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Потренируйтесь: кому и как вы можете быстро и незаметно передать тревожную информацию.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Соблюдайте производственную дисциплину! Обеспечьте надёжные запо­ры постоянно закрытых дверей помещений, шкафов, столов.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Не будьте равнодушны к поведению посетителей! Среди них может ока­заться злоумышленник.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Заблаговременно представьте себе возможные действия преступника вблизи вашего рабочего места и свои ответные действия.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Помните, что злоумышленники могут действовать сообща, а также иметь одну или несколько групп для ведения отвлекающих действий.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600" dirty="0">
                <a:latin typeface="+mn-lt"/>
                <a:cs typeface="+mn-cs"/>
              </a:rPr>
              <a:t>Получив сведения о готовящемся теракте, сообщите об этом только в правоохранительные органы по тел. “02” и руководителю объекта. Оставай­тесь на рабочем месте. Будьте хладнокровны. Действуйте по команде.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/>
              <a:t>ПАМЯТКА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 ПЕРСОНАЛУ  ПРИ ОБНАРУЖЕНИИ ПРЕДМЕТА, ПОХОЖЕГО НА ВЗРЫВООПАСНЫЙ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" name="TextBox 2"/>
          <p:cNvSpPr txBox="1"/>
          <p:nvPr/>
        </p:nvSpPr>
        <p:spPr>
          <a:xfrm>
            <a:off x="250825" y="2133600"/>
            <a:ext cx="8642350" cy="4970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300" dirty="0">
                <a:latin typeface="+mn-lt"/>
                <a:cs typeface="+mn-cs"/>
              </a:rPr>
              <a:t>Немедленно сообщите в правоохранительные органы, руководителю объекта или сотруднику охраны, оставаясь на рабочем месте. Действуйте только по команде.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300" dirty="0">
                <a:latin typeface="+mn-lt"/>
                <a:cs typeface="+mn-cs"/>
              </a:rPr>
              <a:t>Не приближайтесь и не прикасайтесь к подозрительному предмету.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300" dirty="0">
                <a:latin typeface="+mn-lt"/>
                <a:cs typeface="+mn-cs"/>
              </a:rPr>
              <a:t>Не поднимая паники, удалитесь сами и удалите людей из опасной зоны. Эвакуация должна производиться без прохода людей через зону нахожде­ния подозрительного предмета. Помните, что право на полную эвакуацию принадлежит только руководителю.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300" dirty="0">
                <a:latin typeface="+mn-lt"/>
                <a:cs typeface="+mn-cs"/>
              </a:rPr>
              <a:t>Оградите или другим способом исключите случайный доступ в опасную зону посторонних людей до прибытия спецподразделений.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РЕКОМЕНДАЦИИ</a:t>
            </a: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b="1" smtClean="0"/>
              <a:t>РУКОВОДИТЕЛЮ ПРИ ПОЛУЧЕНИИ УГРОЗЫ О ВЗРЫВЕ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" name="TextBox 2"/>
          <p:cNvSpPr txBox="1"/>
          <p:nvPr/>
        </p:nvSpPr>
        <p:spPr>
          <a:xfrm>
            <a:off x="539750" y="2133600"/>
            <a:ext cx="8280400" cy="4522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 Не допустить паники.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Не допустить расползания слухов.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Немедленно сообщить об угрозе по телефону “02”.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О полученной информации сообщить только начальнику своей службы безопасности или специально подготовленной группе сотрудников.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Своими силами, не дожидаясь прибытия специалистов, по заранее разработанному плану организовать осмотр всех помещений с обязательным участием и опросом их персонала, ответственных и заведующих.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Не прикасаться к предметам, похожим на взрывоопасные.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Составить схему объекта с указанием предметов, похожих на взрывоо­пасные.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- Прекратить погрузочно-разгрузочные работы, в том числе опорожнение мусорных ящиков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Отвести после досмотра на безопасное расстояние автотранспорт,   припаркованный у здания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latin typeface="+mn-lt"/>
                <a:cs typeface="+mn-cs"/>
              </a:rPr>
              <a:t>Проанализировать обстановку и принять решение на эвакуацию.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 </a:t>
            </a:r>
            <a:br>
              <a:rPr lang="ru-RU" sz="2400" smtClean="0"/>
            </a:br>
            <a:r>
              <a:rPr lang="ru-RU" sz="2400" b="1" smtClean="0"/>
              <a:t>РЕКОМЕНДАЦИИ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b="1" smtClean="0"/>
              <a:t> РУКОВОДИТЕЛЮ ПРИ ОБНАРУЖЕНИИ ПРЕДМЕТА, ПОХОЖЕГО НА ВЗРЫВООПАСНЫЙ</a:t>
            </a: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</p:txBody>
      </p:sp>
      <p:sp>
        <p:nvSpPr>
          <p:cNvPr id="3" name="TextBox 2"/>
          <p:cNvSpPr txBox="1"/>
          <p:nvPr/>
        </p:nvSpPr>
        <p:spPr>
          <a:xfrm>
            <a:off x="755650" y="2133600"/>
            <a:ext cx="7920038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Не допустить паники.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Немедленно сообщить по телефону “02”.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Оцепить зону нахождения взрывоопасного предмета.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Оценить обстановку и принять решение на эвакуацию.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 В случае принятия решения на полную или частичную эвакуацию провес­ти ее организованно. Для этого рекомендуется использовать заранее отра­ботанные команды, например, “Учебная пожарная тревога! Всем выйти на улицу!”.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Эвакуация должна проводиться без прохождения людей через зону на­хождения предметов, похожих на взрывоопасные.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688975" y="569913"/>
            <a:ext cx="7756525" cy="1274762"/>
          </a:xfrm>
        </p:spPr>
        <p:txBody>
          <a:bodyPr/>
          <a:lstStyle/>
          <a:p>
            <a:pPr eaLnBrk="1" hangingPunct="1"/>
            <a:r>
              <a:rPr lang="ru-RU" sz="2800" b="1" smtClean="0"/>
              <a:t>ПРАВИЛА БЕЗОПАСНОСТИ,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 КОТОРЫМ ОБЯЗАТЕЛЬНО СЛЕДУЕТ ОБУЧИТЬ ВАШЕГО РЕБЕНКА</a:t>
            </a:r>
            <a:r>
              <a:rPr lang="ru-RU" sz="1600" smtClean="0"/>
              <a:t/>
            </a:r>
            <a:br>
              <a:rPr lang="ru-RU" sz="1600" smtClean="0"/>
            </a:br>
            <a:endParaRPr lang="ru-RU" sz="1600" smtClean="0"/>
          </a:p>
        </p:txBody>
      </p:sp>
      <p:sp>
        <p:nvSpPr>
          <p:cNvPr id="3" name="TextBox 2"/>
          <p:cNvSpPr txBox="1"/>
          <p:nvPr/>
        </p:nvSpPr>
        <p:spPr>
          <a:xfrm>
            <a:off x="441325" y="2133600"/>
            <a:ext cx="8280400" cy="4522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dirty="0">
                <a:latin typeface="+mn-lt"/>
              </a:rPr>
              <a:t>-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Не уходи далеко от своего дома, двора.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бери ничего у незнакомых людей на улице. Сразу отходи в сторону.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гуляй до темноты.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Обходи компании незнакомых подростков.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Избегай безлюдных мест, оврагов, пустырей, заброшенных домов, сараев, чердаков, подвалов.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отправляйся один в дальние поездки.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входи с незнакомым человеком в подъезд, лифт. Здесь стоит отметить, что иногда преступления совершаются знакомыми людьми (например, какой-нибудь сосед, добрый, улыбчивый и тихий дядя Ваня на деле может оказаться маньяком).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открывай дверь людям, которых не знаешь.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Договорись заранее с соседями о сигналах опасности.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садись в чужую машину.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На все предложения незнакомых отвечай: "Нет!" и немедленно уходи от них туда, где есть люди.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Не стесняйся звать людей на помощь на улице, в транспорте, в подъезде.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- В минуту опасности, когда тебя пытаются схватить, применяют силу, кричи, вырывайся, убегай.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вердый переплет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49</TotalTime>
  <Words>486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Твердый переплет</vt:lpstr>
      <vt:lpstr>Памятка по противодействию терроризму</vt:lpstr>
      <vt:lpstr> ОБЩИЕ РЕКОМЕНДАЦИИ БЕЗОПАСНОСТИ: </vt:lpstr>
      <vt:lpstr>ЭТО НАДО ЗНАТЬ ПЕДАГОГАМ </vt:lpstr>
      <vt:lpstr> В ЭКСТРЕМАЛЬНЫХ СИТУАЦИЯХ необходимо:  ужесточить пропускной режим при входе и въезде на территорию; ежедневно обходить территории; периодически проводить инспекции складских помещений; тщательно подбирать и проверять кадры; организовать и проводить совместно с сотрудниками правоохранительных органов инструктажи и практические занятия по действиям при чрезвычайных происшествиях; в случае обнаружения подозрительного предмета незамедлительно сообщите о случившемся в правоохранительные органы по телефонам территориальных подразделений ФСБ и МВД России; не стараться самостоятельно обезвредить взрывное устройство; в случае необходимости приступить к эвакуации людей согласно имеющемуся плану.   </vt:lpstr>
      <vt:lpstr>ПАМЯТКА ПЕРСОНАЛУ ПО ПРЕДОТВРАЩЕНИЮ ТЕРРОРИСТИЧЕСКИХ АКТОВ </vt:lpstr>
      <vt:lpstr>ПАМЯТКА  ПЕРСОНАЛУ  ПРИ ОБНАРУЖЕНИИ ПРЕДМЕТА, ПОХОЖЕГО НА ВЗРЫВООПАСНЫЙ </vt:lpstr>
      <vt:lpstr>РЕКОМЕНДАЦИИ РУКОВОДИТЕЛЮ ПРИ ПОЛУЧЕНИИ УГРОЗЫ О ВЗРЫВЕ </vt:lpstr>
      <vt:lpstr>  РЕКОМЕНДАЦИИ  РУКОВОДИТЕЛЮ ПРИ ОБНАРУЖЕНИИ ПРЕДМЕТА, ПОХОЖЕГО НА ВЗРЫВООПАСНЫЙ </vt:lpstr>
      <vt:lpstr>ПРАВИЛА БЕЗОПАСНОСТИ,  КОТОРЫМ ОБЯЗАТЕЛЬНО СЛЕДУЕТ ОБУЧИТЬ ВАШЕГО РЕБЕНКА </vt:lpstr>
      <vt:lpstr>ЭТО НАДО ЗНАТЬ ДЕТЯМ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по противодействию терроризма</dc:title>
  <dc:creator>user</dc:creator>
  <cp:lastModifiedBy>SAD</cp:lastModifiedBy>
  <cp:revision>7</cp:revision>
  <dcterms:created xsi:type="dcterms:W3CDTF">2016-04-08T10:29:52Z</dcterms:created>
  <dcterms:modified xsi:type="dcterms:W3CDTF">2022-06-20T06:54:52Z</dcterms:modified>
</cp:coreProperties>
</file>