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notesSlides/notesSlide1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3.xml" ContentType="application/vnd.openxmlformats-officedocument.presentationml.notesSlide+xml"/>
  <Override PartName="/ppt/charts/chart2.xml" ContentType="application/vnd.openxmlformats-officedocument.drawingml.chart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  <p:sldMasterId id="2147483686" r:id="rId2"/>
    <p:sldMasterId id="2147483699" r:id="rId3"/>
  </p:sldMasterIdLst>
  <p:notesMasterIdLst>
    <p:notesMasterId r:id="rId29"/>
  </p:notesMasterIdLst>
  <p:sldIdLst>
    <p:sldId id="727" r:id="rId4"/>
    <p:sldId id="613" r:id="rId5"/>
    <p:sldId id="626" r:id="rId6"/>
    <p:sldId id="728" r:id="rId7"/>
    <p:sldId id="730" r:id="rId8"/>
    <p:sldId id="731" r:id="rId9"/>
    <p:sldId id="733" r:id="rId10"/>
    <p:sldId id="729" r:id="rId11"/>
    <p:sldId id="752" r:id="rId12"/>
    <p:sldId id="735" r:id="rId13"/>
    <p:sldId id="734" r:id="rId14"/>
    <p:sldId id="754" r:id="rId15"/>
    <p:sldId id="737" r:id="rId16"/>
    <p:sldId id="753" r:id="rId17"/>
    <p:sldId id="741" r:id="rId18"/>
    <p:sldId id="630" r:id="rId19"/>
    <p:sldId id="718" r:id="rId20"/>
    <p:sldId id="743" r:id="rId21"/>
    <p:sldId id="744" r:id="rId22"/>
    <p:sldId id="745" r:id="rId23"/>
    <p:sldId id="746" r:id="rId24"/>
    <p:sldId id="747" r:id="rId25"/>
    <p:sldId id="749" r:id="rId26"/>
    <p:sldId id="725" r:id="rId27"/>
    <p:sldId id="712" r:id="rId28"/>
  </p:sldIdLst>
  <p:sldSz cx="9144000" cy="5143500" type="screen16x9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80000"/>
    <a:srgbClr val="FFFF99"/>
    <a:srgbClr val="00823B"/>
    <a:srgbClr val="005C2A"/>
    <a:srgbClr val="F6E3C2"/>
    <a:srgbClr val="420000"/>
    <a:srgbClr val="540000"/>
    <a:srgbClr val="820000"/>
    <a:srgbClr val="AD0F03"/>
    <a:srgbClr val="FF05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98190" autoAdjust="0"/>
  </p:normalViewPr>
  <p:slideViewPr>
    <p:cSldViewPr showGuides="1">
      <p:cViewPr varScale="1">
        <p:scale>
          <a:sx n="82" d="100"/>
          <a:sy n="82" d="100"/>
        </p:scale>
        <p:origin x="414" y="6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2"/>
    </mc:Choice>
    <mc:Fallback>
      <c:style val="32"/>
    </mc:Fallback>
  </mc:AlternateContent>
  <c:chart>
    <c:autoTitleDeleted val="1"/>
    <c:view3D>
      <c:rotX val="15"/>
      <c:rotY val="20"/>
      <c:rAngAx val="0"/>
    </c:view3D>
    <c:floor>
      <c:thickness val="0"/>
      <c:spPr>
        <a:pattFill prst="pct80">
          <a:fgClr>
            <a:schemeClr val="accent1"/>
          </a:fgClr>
          <a:bgClr>
            <a:schemeClr val="bg1"/>
          </a:bgClr>
        </a:pattFill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gradFill>
              <a:gsLst>
                <a:gs pos="0">
                  <a:srgbClr val="007E39"/>
                </a:gs>
                <a:gs pos="50000">
                  <a:srgbClr val="FFFF00"/>
                </a:gs>
                <a:gs pos="100000">
                  <a:srgbClr val="C00000"/>
                </a:gs>
              </a:gsLst>
              <a:lin ang="5400000" scaled="0"/>
            </a:gradFill>
          </c:spPr>
          <c:invertIfNegative val="0"/>
          <c:dPt>
            <c:idx val="0"/>
            <c:invertIfNegative val="0"/>
            <c:bubble3D val="0"/>
            <c:spPr>
              <a:gradFill>
                <a:gsLst>
                  <a:gs pos="1000">
                    <a:srgbClr val="FFFF00"/>
                  </a:gs>
                  <a:gs pos="100000">
                    <a:srgbClr val="C00000"/>
                  </a:gs>
                </a:gsLst>
                <a:lin ang="5400000" scaled="0"/>
              </a:gradFill>
            </c:spPr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2.0092704186173416E-2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sz="2000" dirty="0" smtClean="0"/>
                      <a:t>99</a:t>
                    </a:r>
                    <a:endParaRPr lang="en-US" sz="200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2014</c:v>
                </c:pt>
                <c:pt idx="1">
                  <c:v>2015</c:v>
                </c:pt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22</c:v>
                </c:pt>
                <c:pt idx="1">
                  <c:v>81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17540576"/>
        <c:axId val="353366944"/>
        <c:axId val="0"/>
      </c:bar3DChart>
      <c:catAx>
        <c:axId val="31754057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53366944"/>
        <c:crosses val="autoZero"/>
        <c:auto val="1"/>
        <c:lblAlgn val="ctr"/>
        <c:lblOffset val="100"/>
        <c:noMultiLvlLbl val="1"/>
      </c:catAx>
      <c:valAx>
        <c:axId val="35336694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17540576"/>
        <c:crosses val="autoZero"/>
        <c:crossBetween val="between"/>
      </c:valAx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2"/>
    </mc:Choice>
    <mc:Fallback>
      <c:style val="32"/>
    </mc:Fallback>
  </mc:AlternateContent>
  <c:chart>
    <c:autoTitleDeleted val="1"/>
    <c:view3D>
      <c:rotX val="15"/>
      <c:rotY val="20"/>
      <c:rAngAx val="0"/>
    </c:view3D>
    <c:floor>
      <c:thickness val="0"/>
      <c:spPr>
        <a:pattFill prst="pct80">
          <a:fgClr>
            <a:schemeClr val="accent1"/>
          </a:fgClr>
          <a:bgClr>
            <a:schemeClr val="bg1"/>
          </a:bgClr>
        </a:pattFill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gradFill>
              <a:gsLst>
                <a:gs pos="0">
                  <a:srgbClr val="007E39"/>
                </a:gs>
                <a:gs pos="50000">
                  <a:srgbClr val="FFFF00"/>
                </a:gs>
                <a:gs pos="100000">
                  <a:srgbClr val="C00000"/>
                </a:gs>
              </a:gsLst>
              <a:lin ang="5400000" scaled="0"/>
            </a:gradFill>
          </c:spPr>
          <c:invertIfNegative val="0"/>
          <c:dPt>
            <c:idx val="0"/>
            <c:invertIfNegative val="0"/>
            <c:bubble3D val="0"/>
            <c:spPr>
              <a:gradFill>
                <a:gsLst>
                  <a:gs pos="1000">
                    <a:srgbClr val="FFFF00"/>
                  </a:gs>
                  <a:gs pos="100000">
                    <a:srgbClr val="C00000"/>
                  </a:gs>
                </a:gsLst>
                <a:lin ang="5400000" scaled="0"/>
              </a:gradFill>
            </c:spPr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2.0092704186173416E-2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ru-RU" sz="2000" dirty="0" smtClean="0"/>
                      <a:t>99</a:t>
                    </a:r>
                    <a:endParaRPr lang="ru-RU" sz="200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2014</c:v>
                </c:pt>
                <c:pt idx="1">
                  <c:v>2015</c:v>
                </c:pt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22</c:v>
                </c:pt>
                <c:pt idx="1">
                  <c:v>81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54368104"/>
        <c:axId val="354364184"/>
        <c:axId val="0"/>
      </c:bar3DChart>
      <c:catAx>
        <c:axId val="35436810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54364184"/>
        <c:crosses val="autoZero"/>
        <c:auto val="1"/>
        <c:lblAlgn val="ctr"/>
        <c:lblOffset val="100"/>
        <c:noMultiLvlLbl val="1"/>
      </c:catAx>
      <c:valAx>
        <c:axId val="35436418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54368104"/>
        <c:crosses val="autoZero"/>
        <c:crossBetween val="between"/>
      </c:valAx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image" Target="../media/image36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image" Target="../media/image36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6BC4A85-3542-4644-813C-196DA7D2590E}" type="doc">
      <dgm:prSet loTypeId="urn:microsoft.com/office/officeart/2005/8/layout/vList4#4" loCatId="list" qsTypeId="urn:microsoft.com/office/officeart/2005/8/quickstyle/simple4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5CD48B05-EEB5-4A03-9236-6188C1890BB1}">
      <dgm:prSet phldrT="[Текст]" custT="1"/>
      <dgm:spPr>
        <a:solidFill>
          <a:srgbClr val="420000"/>
        </a:solidFill>
      </dgm:spPr>
      <dgm:t>
        <a:bodyPr/>
        <a:lstStyle/>
        <a:p>
          <a:r>
            <a: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из 546 членов НВФ, сдавшихся по амнистии </a:t>
          </a:r>
          <a:br>
            <a: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 2006 году, 80% - в возрасте от 19-30 лет</a:t>
          </a:r>
          <a:endParaRPr lang="ru-RU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1DBDE93-B840-40F0-8D01-837D641998CF}" type="parTrans" cxnId="{FAC80C9C-AD05-40F3-9601-477874DBAA01}">
      <dgm:prSet/>
      <dgm:spPr/>
      <dgm:t>
        <a:bodyPr/>
        <a:lstStyle/>
        <a:p>
          <a:endParaRPr lang="ru-RU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68F1231-F87F-4D58-9E23-BBFB6F62DCAB}" type="sibTrans" cxnId="{FAC80C9C-AD05-40F3-9601-477874DBAA01}">
      <dgm:prSet/>
      <dgm:spPr/>
      <dgm:t>
        <a:bodyPr/>
        <a:lstStyle/>
        <a:p>
          <a:endParaRPr lang="ru-RU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F1FE275-6E26-4FA0-A7B0-B292F220079C}">
      <dgm:prSet phldrT="[Текст]" custT="1"/>
      <dgm:spPr>
        <a:solidFill>
          <a:srgbClr val="420000"/>
        </a:solidFill>
      </dgm:spPr>
      <dgm:t>
        <a:bodyPr/>
        <a:lstStyle/>
        <a:p>
          <a:r>
            <a: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58 из 92 ликвидированных в КБР боевиков – </a:t>
          </a:r>
          <a:br>
            <a: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 возрасте до 25 лет</a:t>
          </a:r>
          <a:endParaRPr lang="ru-RU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C318C79-3A61-4B4F-9FB8-76597DCCB427}" type="parTrans" cxnId="{0372936E-E19D-45F1-94D3-A4DD29A29B71}">
      <dgm:prSet/>
      <dgm:spPr/>
      <dgm:t>
        <a:bodyPr/>
        <a:lstStyle/>
        <a:p>
          <a:endParaRPr lang="ru-RU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4C4CDF8-804A-41E0-896F-669A5D04B44B}" type="sibTrans" cxnId="{0372936E-E19D-45F1-94D3-A4DD29A29B71}">
      <dgm:prSet/>
      <dgm:spPr/>
      <dgm:t>
        <a:bodyPr/>
        <a:lstStyle/>
        <a:p>
          <a:endParaRPr lang="ru-RU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6DFD3EE-C122-4A0A-A658-77DA4188A63C}">
      <dgm:prSet phldrT="[Текст]" custT="1"/>
      <dgm:spPr>
        <a:solidFill>
          <a:srgbClr val="420000"/>
        </a:solidFill>
      </dgm:spPr>
      <dgm:t>
        <a:bodyPr/>
        <a:lstStyle/>
        <a:p>
          <a:r>
            <a: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средний возраст членов диверсионно-террористической группы </a:t>
          </a:r>
          <a:r>
            <a:rPr lang="ru-RU" sz="24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Гочияева</a:t>
          </a:r>
          <a:r>
            <a: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- 26-27 лет</a:t>
          </a:r>
          <a:endParaRPr lang="ru-RU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047D37A-7BB6-4E9C-B30D-B96F8430E9AF}" type="parTrans" cxnId="{3043238C-4947-47AF-B012-E6D39A47F48A}">
      <dgm:prSet/>
      <dgm:spPr/>
      <dgm:t>
        <a:bodyPr/>
        <a:lstStyle/>
        <a:p>
          <a:endParaRPr lang="ru-RU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3FCC3CB-C25B-4719-A9D9-40C8EE313A91}" type="sibTrans" cxnId="{3043238C-4947-47AF-B012-E6D39A47F48A}">
      <dgm:prSet/>
      <dgm:spPr/>
      <dgm:t>
        <a:bodyPr/>
        <a:lstStyle/>
        <a:p>
          <a:endParaRPr lang="ru-RU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DC4BC89-8D9F-453C-A730-72C9477CFAC5}" type="pres">
      <dgm:prSet presAssocID="{46BC4A85-3542-4644-813C-196DA7D2590E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399520A-0204-4792-A2BB-1EF49432429D}" type="pres">
      <dgm:prSet presAssocID="{5CD48B05-EEB5-4A03-9236-6188C1890BB1}" presName="comp" presStyleCnt="0"/>
      <dgm:spPr/>
    </dgm:pt>
    <dgm:pt modelId="{B662C26B-05C7-46A7-85B6-15789F682A58}" type="pres">
      <dgm:prSet presAssocID="{5CD48B05-EEB5-4A03-9236-6188C1890BB1}" presName="box" presStyleLbl="node1" presStyleIdx="0" presStyleCnt="3"/>
      <dgm:spPr/>
      <dgm:t>
        <a:bodyPr/>
        <a:lstStyle/>
        <a:p>
          <a:endParaRPr lang="ru-RU"/>
        </a:p>
      </dgm:t>
    </dgm:pt>
    <dgm:pt modelId="{C32F55D0-E15A-42BB-9CD8-4824E8CA302B}" type="pres">
      <dgm:prSet presAssocID="{5CD48B05-EEB5-4A03-9236-6188C1890BB1}" presName="img" presStyleLbl="fgImgPlace1" presStyleIdx="0" presStyleCnt="3" custScaleX="71830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632C4C48-42DB-4F08-AD1B-77AB0260CB16}" type="pres">
      <dgm:prSet presAssocID="{5CD48B05-EEB5-4A03-9236-6188C1890BB1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49EB67-C617-404D-8C87-A59B76AE3B75}" type="pres">
      <dgm:prSet presAssocID="{468F1231-F87F-4D58-9E23-BBFB6F62DCAB}" presName="spacer" presStyleCnt="0"/>
      <dgm:spPr/>
    </dgm:pt>
    <dgm:pt modelId="{63D82EF5-403D-4A1C-BED9-5F2B878479E1}" type="pres">
      <dgm:prSet presAssocID="{9F1FE275-6E26-4FA0-A7B0-B292F220079C}" presName="comp" presStyleCnt="0"/>
      <dgm:spPr/>
    </dgm:pt>
    <dgm:pt modelId="{6CE7EB78-FFD9-4DAA-AA70-53F1CD8311B1}" type="pres">
      <dgm:prSet presAssocID="{9F1FE275-6E26-4FA0-A7B0-B292F220079C}" presName="box" presStyleLbl="node1" presStyleIdx="1" presStyleCnt="3"/>
      <dgm:spPr/>
      <dgm:t>
        <a:bodyPr/>
        <a:lstStyle/>
        <a:p>
          <a:endParaRPr lang="ru-RU"/>
        </a:p>
      </dgm:t>
    </dgm:pt>
    <dgm:pt modelId="{9DA0EA27-E981-4C24-98A7-E4B717D95168}" type="pres">
      <dgm:prSet presAssocID="{9F1FE275-6E26-4FA0-A7B0-B292F220079C}" presName="img" presStyleLbl="fgImgPlace1" presStyleIdx="1" presStyleCnt="3" custScaleX="71830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4EDA9AEC-49F2-4337-926E-9C4C83246BF5}" type="pres">
      <dgm:prSet presAssocID="{9F1FE275-6E26-4FA0-A7B0-B292F220079C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8C6A8C-53D3-4FDC-97DB-C35485E2028E}" type="pres">
      <dgm:prSet presAssocID="{84C4CDF8-804A-41E0-896F-669A5D04B44B}" presName="spacer" presStyleCnt="0"/>
      <dgm:spPr/>
    </dgm:pt>
    <dgm:pt modelId="{1308042C-5AA7-4CB8-BCA2-4D341F533F95}" type="pres">
      <dgm:prSet presAssocID="{76DFD3EE-C122-4A0A-A658-77DA4188A63C}" presName="comp" presStyleCnt="0"/>
      <dgm:spPr/>
    </dgm:pt>
    <dgm:pt modelId="{51783720-5188-4C15-99EB-410857E2B4B3}" type="pres">
      <dgm:prSet presAssocID="{76DFD3EE-C122-4A0A-A658-77DA4188A63C}" presName="box" presStyleLbl="node1" presStyleIdx="2" presStyleCnt="3"/>
      <dgm:spPr/>
      <dgm:t>
        <a:bodyPr/>
        <a:lstStyle/>
        <a:p>
          <a:endParaRPr lang="ru-RU"/>
        </a:p>
      </dgm:t>
    </dgm:pt>
    <dgm:pt modelId="{0A8491B5-F453-478B-888C-C6F7003EC81A}" type="pres">
      <dgm:prSet presAssocID="{76DFD3EE-C122-4A0A-A658-77DA4188A63C}" presName="img" presStyleLbl="fgImgPlace1" presStyleIdx="2" presStyleCnt="3" custScaleX="71830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670DF141-FFAE-4F8D-A40A-7CB5317BA6AB}" type="pres">
      <dgm:prSet presAssocID="{76DFD3EE-C122-4A0A-A658-77DA4188A63C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0276454-D32C-4B44-ACD0-088BA3272A6F}" type="presOf" srcId="{76DFD3EE-C122-4A0A-A658-77DA4188A63C}" destId="{51783720-5188-4C15-99EB-410857E2B4B3}" srcOrd="0" destOrd="0" presId="urn:microsoft.com/office/officeart/2005/8/layout/vList4#4"/>
    <dgm:cxn modelId="{0372936E-E19D-45F1-94D3-A4DD29A29B71}" srcId="{46BC4A85-3542-4644-813C-196DA7D2590E}" destId="{9F1FE275-6E26-4FA0-A7B0-B292F220079C}" srcOrd="1" destOrd="0" parTransId="{FC318C79-3A61-4B4F-9FB8-76597DCCB427}" sibTransId="{84C4CDF8-804A-41E0-896F-669A5D04B44B}"/>
    <dgm:cxn modelId="{7C07F494-19A6-404F-BE4C-AEBD2C5AA515}" type="presOf" srcId="{5CD48B05-EEB5-4A03-9236-6188C1890BB1}" destId="{632C4C48-42DB-4F08-AD1B-77AB0260CB16}" srcOrd="1" destOrd="0" presId="urn:microsoft.com/office/officeart/2005/8/layout/vList4#4"/>
    <dgm:cxn modelId="{6F023B11-852C-4D4D-BF7D-E5232C4ABB55}" type="presOf" srcId="{46BC4A85-3542-4644-813C-196DA7D2590E}" destId="{5DC4BC89-8D9F-453C-A730-72C9477CFAC5}" srcOrd="0" destOrd="0" presId="urn:microsoft.com/office/officeart/2005/8/layout/vList4#4"/>
    <dgm:cxn modelId="{57944FC2-3185-4036-8DEC-F3A65194AD80}" type="presOf" srcId="{76DFD3EE-C122-4A0A-A658-77DA4188A63C}" destId="{670DF141-FFAE-4F8D-A40A-7CB5317BA6AB}" srcOrd="1" destOrd="0" presId="urn:microsoft.com/office/officeart/2005/8/layout/vList4#4"/>
    <dgm:cxn modelId="{3043238C-4947-47AF-B012-E6D39A47F48A}" srcId="{46BC4A85-3542-4644-813C-196DA7D2590E}" destId="{76DFD3EE-C122-4A0A-A658-77DA4188A63C}" srcOrd="2" destOrd="0" parTransId="{5047D37A-7BB6-4E9C-B30D-B96F8430E9AF}" sibTransId="{23FCC3CB-C25B-4719-A9D9-40C8EE313A91}"/>
    <dgm:cxn modelId="{FAC80C9C-AD05-40F3-9601-477874DBAA01}" srcId="{46BC4A85-3542-4644-813C-196DA7D2590E}" destId="{5CD48B05-EEB5-4A03-9236-6188C1890BB1}" srcOrd="0" destOrd="0" parTransId="{F1DBDE93-B840-40F0-8D01-837D641998CF}" sibTransId="{468F1231-F87F-4D58-9E23-BBFB6F62DCAB}"/>
    <dgm:cxn modelId="{5C27603A-E50C-4871-9C53-41EDDD5EAB77}" type="presOf" srcId="{5CD48B05-EEB5-4A03-9236-6188C1890BB1}" destId="{B662C26B-05C7-46A7-85B6-15789F682A58}" srcOrd="0" destOrd="0" presId="urn:microsoft.com/office/officeart/2005/8/layout/vList4#4"/>
    <dgm:cxn modelId="{6463C26E-FBEB-481F-AEB1-0AD469B9B287}" type="presOf" srcId="{9F1FE275-6E26-4FA0-A7B0-B292F220079C}" destId="{6CE7EB78-FFD9-4DAA-AA70-53F1CD8311B1}" srcOrd="0" destOrd="0" presId="urn:microsoft.com/office/officeart/2005/8/layout/vList4#4"/>
    <dgm:cxn modelId="{BC039204-29A2-497B-A63A-CDB0AECB09CF}" type="presOf" srcId="{9F1FE275-6E26-4FA0-A7B0-B292F220079C}" destId="{4EDA9AEC-49F2-4337-926E-9C4C83246BF5}" srcOrd="1" destOrd="0" presId="urn:microsoft.com/office/officeart/2005/8/layout/vList4#4"/>
    <dgm:cxn modelId="{A3842C3B-6F99-49B9-ABFD-F776FE97BD48}" type="presParOf" srcId="{5DC4BC89-8D9F-453C-A730-72C9477CFAC5}" destId="{B399520A-0204-4792-A2BB-1EF49432429D}" srcOrd="0" destOrd="0" presId="urn:microsoft.com/office/officeart/2005/8/layout/vList4#4"/>
    <dgm:cxn modelId="{F7D9933A-8D61-4DAC-82B5-61DE8A6242F3}" type="presParOf" srcId="{B399520A-0204-4792-A2BB-1EF49432429D}" destId="{B662C26B-05C7-46A7-85B6-15789F682A58}" srcOrd="0" destOrd="0" presId="urn:microsoft.com/office/officeart/2005/8/layout/vList4#4"/>
    <dgm:cxn modelId="{C5D9453F-A9D2-4C77-89F2-BC958ABAD53D}" type="presParOf" srcId="{B399520A-0204-4792-A2BB-1EF49432429D}" destId="{C32F55D0-E15A-42BB-9CD8-4824E8CA302B}" srcOrd="1" destOrd="0" presId="urn:microsoft.com/office/officeart/2005/8/layout/vList4#4"/>
    <dgm:cxn modelId="{8727D8E7-F622-43D0-8CB6-F4240FD11DB7}" type="presParOf" srcId="{B399520A-0204-4792-A2BB-1EF49432429D}" destId="{632C4C48-42DB-4F08-AD1B-77AB0260CB16}" srcOrd="2" destOrd="0" presId="urn:microsoft.com/office/officeart/2005/8/layout/vList4#4"/>
    <dgm:cxn modelId="{C8E7B4C3-2747-44FC-BA2E-C1D4EFF52BB7}" type="presParOf" srcId="{5DC4BC89-8D9F-453C-A730-72C9477CFAC5}" destId="{A349EB67-C617-404D-8C87-A59B76AE3B75}" srcOrd="1" destOrd="0" presId="urn:microsoft.com/office/officeart/2005/8/layout/vList4#4"/>
    <dgm:cxn modelId="{C93513B2-B429-42EE-B150-F47516272DAE}" type="presParOf" srcId="{5DC4BC89-8D9F-453C-A730-72C9477CFAC5}" destId="{63D82EF5-403D-4A1C-BED9-5F2B878479E1}" srcOrd="2" destOrd="0" presId="urn:microsoft.com/office/officeart/2005/8/layout/vList4#4"/>
    <dgm:cxn modelId="{0C69624B-ABA8-4E6E-A91F-576D940A8CA4}" type="presParOf" srcId="{63D82EF5-403D-4A1C-BED9-5F2B878479E1}" destId="{6CE7EB78-FFD9-4DAA-AA70-53F1CD8311B1}" srcOrd="0" destOrd="0" presId="urn:microsoft.com/office/officeart/2005/8/layout/vList4#4"/>
    <dgm:cxn modelId="{33164E94-997F-4F98-82EC-2C7484406F4F}" type="presParOf" srcId="{63D82EF5-403D-4A1C-BED9-5F2B878479E1}" destId="{9DA0EA27-E981-4C24-98A7-E4B717D95168}" srcOrd="1" destOrd="0" presId="urn:microsoft.com/office/officeart/2005/8/layout/vList4#4"/>
    <dgm:cxn modelId="{646FA8E7-9CF0-49D8-9D96-7D3D751CBA57}" type="presParOf" srcId="{63D82EF5-403D-4A1C-BED9-5F2B878479E1}" destId="{4EDA9AEC-49F2-4337-926E-9C4C83246BF5}" srcOrd="2" destOrd="0" presId="urn:microsoft.com/office/officeart/2005/8/layout/vList4#4"/>
    <dgm:cxn modelId="{FD8D7640-5A00-4051-8D93-DEB04B85588E}" type="presParOf" srcId="{5DC4BC89-8D9F-453C-A730-72C9477CFAC5}" destId="{898C6A8C-53D3-4FDC-97DB-C35485E2028E}" srcOrd="3" destOrd="0" presId="urn:microsoft.com/office/officeart/2005/8/layout/vList4#4"/>
    <dgm:cxn modelId="{CA85CCC5-EBA3-4303-9B4C-3AA6A9C19EF9}" type="presParOf" srcId="{5DC4BC89-8D9F-453C-A730-72C9477CFAC5}" destId="{1308042C-5AA7-4CB8-BCA2-4D341F533F95}" srcOrd="4" destOrd="0" presId="urn:microsoft.com/office/officeart/2005/8/layout/vList4#4"/>
    <dgm:cxn modelId="{F928DB59-47D7-4930-93BE-B9434E224473}" type="presParOf" srcId="{1308042C-5AA7-4CB8-BCA2-4D341F533F95}" destId="{51783720-5188-4C15-99EB-410857E2B4B3}" srcOrd="0" destOrd="0" presId="urn:microsoft.com/office/officeart/2005/8/layout/vList4#4"/>
    <dgm:cxn modelId="{690E656A-04F3-4314-8B4E-10632E86A123}" type="presParOf" srcId="{1308042C-5AA7-4CB8-BCA2-4D341F533F95}" destId="{0A8491B5-F453-478B-888C-C6F7003EC81A}" srcOrd="1" destOrd="0" presId="urn:microsoft.com/office/officeart/2005/8/layout/vList4#4"/>
    <dgm:cxn modelId="{B37A43F7-1493-4131-853A-AD2834890115}" type="presParOf" srcId="{1308042C-5AA7-4CB8-BCA2-4D341F533F95}" destId="{670DF141-FFAE-4F8D-A40A-7CB5317BA6AB}" srcOrd="2" destOrd="0" presId="urn:microsoft.com/office/officeart/2005/8/layout/vList4#4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62C26B-05C7-46A7-85B6-15789F682A58}">
      <dsp:nvSpPr>
        <dsp:cNvPr id="0" name=""/>
        <dsp:cNvSpPr/>
      </dsp:nvSpPr>
      <dsp:spPr>
        <a:xfrm>
          <a:off x="0" y="0"/>
          <a:ext cx="8429684" cy="1170130"/>
        </a:xfrm>
        <a:prstGeom prst="roundRect">
          <a:avLst>
            <a:gd name="adj" fmla="val 10000"/>
          </a:avLst>
        </a:prstGeom>
        <a:solidFill>
          <a:srgbClr val="420000"/>
        </a:solidFill>
        <a:ln>
          <a:noFill/>
        </a:ln>
        <a:effectLst>
          <a:outerShdw blurRad="381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из 546 членов НВФ, сдавшихся по амнистии </a:t>
          </a:r>
          <a:br>
            <a:rPr lang="ru-RU" sz="2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ru-RU" sz="2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 2006 году, 80% - в возрасте от 19-30 лет</a:t>
          </a:r>
          <a:endParaRPr lang="ru-RU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802949" y="0"/>
        <a:ext cx="6626734" cy="1170130"/>
      </dsp:txXfrm>
    </dsp:sp>
    <dsp:sp modelId="{C32F55D0-E15A-42BB-9CD8-4824E8CA302B}">
      <dsp:nvSpPr>
        <dsp:cNvPr id="0" name=""/>
        <dsp:cNvSpPr/>
      </dsp:nvSpPr>
      <dsp:spPr>
        <a:xfrm>
          <a:off x="354477" y="117013"/>
          <a:ext cx="1211008" cy="93610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381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CE7EB78-FFD9-4DAA-AA70-53F1CD8311B1}">
      <dsp:nvSpPr>
        <dsp:cNvPr id="0" name=""/>
        <dsp:cNvSpPr/>
      </dsp:nvSpPr>
      <dsp:spPr>
        <a:xfrm>
          <a:off x="0" y="1287143"/>
          <a:ext cx="8429684" cy="1170130"/>
        </a:xfrm>
        <a:prstGeom prst="roundRect">
          <a:avLst>
            <a:gd name="adj" fmla="val 10000"/>
          </a:avLst>
        </a:prstGeom>
        <a:solidFill>
          <a:srgbClr val="420000"/>
        </a:solidFill>
        <a:ln>
          <a:noFill/>
        </a:ln>
        <a:effectLst>
          <a:outerShdw blurRad="381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58 из 92 ликвидированных в КБР боевиков – </a:t>
          </a:r>
          <a:br>
            <a:rPr lang="ru-RU" sz="2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ru-RU" sz="2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 возрасте до 25 лет</a:t>
          </a:r>
          <a:endParaRPr lang="ru-RU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802949" y="1287143"/>
        <a:ext cx="6626734" cy="1170130"/>
      </dsp:txXfrm>
    </dsp:sp>
    <dsp:sp modelId="{9DA0EA27-E981-4C24-98A7-E4B717D95168}">
      <dsp:nvSpPr>
        <dsp:cNvPr id="0" name=""/>
        <dsp:cNvSpPr/>
      </dsp:nvSpPr>
      <dsp:spPr>
        <a:xfrm>
          <a:off x="354477" y="1404156"/>
          <a:ext cx="1211008" cy="93610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381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1783720-5188-4C15-99EB-410857E2B4B3}">
      <dsp:nvSpPr>
        <dsp:cNvPr id="0" name=""/>
        <dsp:cNvSpPr/>
      </dsp:nvSpPr>
      <dsp:spPr>
        <a:xfrm>
          <a:off x="0" y="2574286"/>
          <a:ext cx="8429684" cy="1170130"/>
        </a:xfrm>
        <a:prstGeom prst="roundRect">
          <a:avLst>
            <a:gd name="adj" fmla="val 10000"/>
          </a:avLst>
        </a:prstGeom>
        <a:solidFill>
          <a:srgbClr val="420000"/>
        </a:solidFill>
        <a:ln>
          <a:noFill/>
        </a:ln>
        <a:effectLst>
          <a:outerShdw blurRad="381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средний возраст членов диверсионно-террористической группы </a:t>
          </a:r>
          <a:r>
            <a:rPr lang="ru-RU" sz="24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Гочияева</a:t>
          </a:r>
          <a:r>
            <a:rPr lang="ru-RU" sz="2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- 26-27 лет</a:t>
          </a:r>
          <a:endParaRPr lang="ru-RU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802949" y="2574286"/>
        <a:ext cx="6626734" cy="1170130"/>
      </dsp:txXfrm>
    </dsp:sp>
    <dsp:sp modelId="{0A8491B5-F453-478B-888C-C6F7003EC81A}">
      <dsp:nvSpPr>
        <dsp:cNvPr id="0" name=""/>
        <dsp:cNvSpPr/>
      </dsp:nvSpPr>
      <dsp:spPr>
        <a:xfrm>
          <a:off x="354477" y="2691299"/>
          <a:ext cx="1211008" cy="93610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381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#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4" y="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C261F9-B166-4814-93EE-4124A4F17269}" type="datetimeFigureOut">
              <a:rPr lang="ru-RU" smtClean="0"/>
              <a:pPr/>
              <a:t>24.09.2019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30092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4" y="9430092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88A66D-0C8A-4B76-915F-0AFCFFCA8B6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64651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E346A0E-1E94-4315-AF7C-1F53B95C58DE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1972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Lj,fdbnm</a:t>
            </a:r>
            <a:r>
              <a:rPr lang="en-US" dirty="0" smtClean="0"/>
              <a:t> </a:t>
            </a:r>
            <a:r>
              <a:rPr lang="ru-RU" dirty="0" smtClean="0"/>
              <a:t>клик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88A66D-0C8A-4B76-915F-0AFCFFCA8B62}" type="slidenum">
              <a:rPr lang="ru-RU" smtClean="0">
                <a:solidFill>
                  <a:prstClr val="black"/>
                </a:solidFill>
              </a:rPr>
              <a:pPr/>
              <a:t>11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7067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88A66D-0C8A-4B76-915F-0AFCFFCA8B62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88223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Lj,fdbnm</a:t>
            </a:r>
            <a:r>
              <a:rPr lang="en-US" dirty="0" smtClean="0"/>
              <a:t> </a:t>
            </a:r>
            <a:r>
              <a:rPr lang="ru-RU" dirty="0" smtClean="0"/>
              <a:t>клик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88A66D-0C8A-4B76-915F-0AFCFFCA8B62}" type="slidenum">
              <a:rPr lang="ru-RU" smtClean="0">
                <a:solidFill>
                  <a:prstClr val="black"/>
                </a:solidFill>
              </a:rPr>
              <a:pPr/>
              <a:t>17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7067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88A66D-0C8A-4B76-915F-0AFCFFCA8B62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88223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Lj,fdbnm</a:t>
            </a:r>
            <a:r>
              <a:rPr lang="en-US" dirty="0" smtClean="0"/>
              <a:t> </a:t>
            </a:r>
            <a:r>
              <a:rPr lang="ru-RU" dirty="0" smtClean="0"/>
              <a:t>клик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88A66D-0C8A-4B76-915F-0AFCFFCA8B62}" type="slidenum">
              <a:rPr lang="ru-RU" smtClean="0">
                <a:solidFill>
                  <a:prstClr val="black"/>
                </a:solidFill>
              </a:rPr>
              <a:pPr/>
              <a:t>22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7067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88A66D-0C8A-4B76-915F-0AFCFFCA8B62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45872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88A66D-0C8A-4B76-915F-0AFCFFCA8B62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45872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88A66D-0C8A-4B76-915F-0AFCFFCA8B62}" type="slidenum">
              <a:rPr lang="ru-RU" smtClean="0">
                <a:solidFill>
                  <a:prstClr val="black"/>
                </a:solidFill>
              </a:rPr>
              <a:pPr/>
              <a:t>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7288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88A66D-0C8A-4B76-915F-0AFCFFCA8B62}" type="slidenum">
              <a:rPr lang="ru-RU" smtClean="0">
                <a:solidFill>
                  <a:prstClr val="black"/>
                </a:solidFill>
              </a:rPr>
              <a:pPr/>
              <a:t>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7288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88A66D-0C8A-4B76-915F-0AFCFFCA8B62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45872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88A66D-0C8A-4B76-915F-0AFCFFCA8B62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45872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88A66D-0C8A-4B76-915F-0AFCFFCA8B62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45872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Lj,fdbnm</a:t>
            </a:r>
            <a:r>
              <a:rPr lang="en-US" dirty="0" smtClean="0"/>
              <a:t> </a:t>
            </a:r>
            <a:r>
              <a:rPr lang="ru-RU" dirty="0" smtClean="0"/>
              <a:t>клик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88A66D-0C8A-4B76-915F-0AFCFFCA8B62}" type="slidenum">
              <a:rPr lang="ru-RU" smtClean="0">
                <a:solidFill>
                  <a:prstClr val="black"/>
                </a:solidFill>
              </a:rPr>
              <a:pPr/>
              <a:t>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7067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Lj,fdbnm</a:t>
            </a:r>
            <a:r>
              <a:rPr lang="en-US" dirty="0" smtClean="0"/>
              <a:t> </a:t>
            </a:r>
            <a:r>
              <a:rPr lang="ru-RU" dirty="0" smtClean="0"/>
              <a:t>клик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88A66D-0C8A-4B76-915F-0AFCFFCA8B62}" type="slidenum">
              <a:rPr lang="ru-RU" smtClean="0">
                <a:solidFill>
                  <a:prstClr val="black"/>
                </a:solidFill>
              </a:rPr>
              <a:pPr/>
              <a:t>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0278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Lj,fdbnm</a:t>
            </a:r>
            <a:r>
              <a:rPr lang="en-US" dirty="0" smtClean="0"/>
              <a:t> </a:t>
            </a:r>
            <a:r>
              <a:rPr lang="ru-RU" dirty="0" smtClean="0"/>
              <a:t>клик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88A66D-0C8A-4B76-915F-0AFCFFCA8B62}" type="slidenum">
              <a:rPr lang="ru-RU" smtClean="0">
                <a:solidFill>
                  <a:prstClr val="black"/>
                </a:solidFill>
              </a:rPr>
              <a:pPr/>
              <a:t>10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7067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23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52774-365D-4755-892F-0F9B4BAD8DE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0BDBE-697D-49CE-A4A3-D2D1D50573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402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8D06D-7623-4F8D-987C-59F9DD30931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0BDBE-697D-49CE-A4A3-D2D1D50573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707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3"/>
            <a:ext cx="2057400" cy="32908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3"/>
            <a:ext cx="6019800" cy="32908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0394D-0C10-45F2-84EC-D9E8E8262D9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0BDBE-697D-49CE-A4A3-D2D1D50573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485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0B49F-6354-499D-B6D4-BD204E8F8FD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6F8F8-5EF2-499A-A11D-4E069055D5D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14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23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B4A20-C246-4EE8-9EC3-76A35B3B5DC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0BDBE-697D-49CE-A4A3-D2D1D50573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8324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-6788"/>
            <a:ext cx="8229600" cy="857250"/>
          </a:xfrm>
        </p:spPr>
        <p:txBody>
          <a:bodyPr>
            <a:normAutofit/>
          </a:bodyPr>
          <a:lstStyle>
            <a:lvl1pPr>
              <a:defRPr sz="3200">
                <a:latin typeface="Impact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23728" y="1200151"/>
            <a:ext cx="7005464" cy="339447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8" name="Рисунок 7"/>
          <p:cNvSpPr>
            <a:spLocks noGrp="1"/>
          </p:cNvSpPr>
          <p:nvPr>
            <p:ph type="pic" sz="quarter" idx="10"/>
          </p:nvPr>
        </p:nvSpPr>
        <p:spPr>
          <a:xfrm>
            <a:off x="107950" y="1203325"/>
            <a:ext cx="1943100" cy="1081088"/>
          </a:xfrm>
          <a:ln w="3175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ru-RU"/>
          </a:p>
        </p:txBody>
      </p:sp>
      <p:sp>
        <p:nvSpPr>
          <p:cNvPr id="9" name="Рисунок 7"/>
          <p:cNvSpPr>
            <a:spLocks noGrp="1"/>
          </p:cNvSpPr>
          <p:nvPr>
            <p:ph type="pic" sz="quarter" idx="11"/>
          </p:nvPr>
        </p:nvSpPr>
        <p:spPr>
          <a:xfrm>
            <a:off x="107504" y="2355727"/>
            <a:ext cx="1943100" cy="1081088"/>
          </a:xfrm>
          <a:ln w="3175">
            <a:solidFill>
              <a:schemeClr val="bg1"/>
            </a:solidFill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ru-RU" sz="2000"/>
            </a:lvl1pPr>
          </a:lstStyle>
          <a:p>
            <a:pPr lvl="0"/>
            <a:endParaRPr lang="ru-RU"/>
          </a:p>
        </p:txBody>
      </p:sp>
      <p:sp>
        <p:nvSpPr>
          <p:cNvPr id="10" name="Рисунок 7"/>
          <p:cNvSpPr>
            <a:spLocks noGrp="1"/>
          </p:cNvSpPr>
          <p:nvPr>
            <p:ph type="pic" sz="quarter" idx="12"/>
          </p:nvPr>
        </p:nvSpPr>
        <p:spPr>
          <a:xfrm>
            <a:off x="107504" y="3507856"/>
            <a:ext cx="1943100" cy="1081088"/>
          </a:xfrm>
          <a:ln w="3175">
            <a:solidFill>
              <a:schemeClr val="bg1"/>
            </a:solidFill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ru-RU" sz="2000"/>
            </a:lvl1pPr>
          </a:lstStyle>
          <a:p>
            <a:pPr lvl="0"/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3"/>
          </p:nvPr>
        </p:nvSpPr>
        <p:spPr>
          <a:xfrm>
            <a:off x="6974904" y="4818186"/>
            <a:ext cx="2133600" cy="273844"/>
          </a:xfrm>
        </p:spPr>
        <p:txBody>
          <a:bodyPr/>
          <a:lstStyle/>
          <a:p>
            <a:fld id="{4D70BDBE-697D-49CE-A4A3-D2D1D50573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732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9B033-768F-42F1-BC57-2119E51EDE1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0BDBE-697D-49CE-A4A3-D2D1D50573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880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C729E-60EF-445F-AEAA-085D483E3BD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0BDBE-697D-49CE-A4A3-D2D1D50573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7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A7F12-9649-4D66-A7B2-BE0A98D0D29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0BDBE-697D-49CE-A4A3-D2D1D50573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218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EF28A-0CB8-4B77-9814-5E2F497F151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0BDBE-697D-49CE-A4A3-D2D1D50573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680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6C134-8818-4C5D-88EE-D3C2461D821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0BDBE-697D-49CE-A4A3-D2D1D50573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76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-6788"/>
            <a:ext cx="8229600" cy="857250"/>
          </a:xfrm>
        </p:spPr>
        <p:txBody>
          <a:bodyPr>
            <a:normAutofit/>
          </a:bodyPr>
          <a:lstStyle>
            <a:lvl1pPr>
              <a:defRPr sz="3200">
                <a:latin typeface="Impact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23728" y="1200151"/>
            <a:ext cx="7005464" cy="339447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8" name="Рисунок 7"/>
          <p:cNvSpPr>
            <a:spLocks noGrp="1"/>
          </p:cNvSpPr>
          <p:nvPr>
            <p:ph type="pic" sz="quarter" idx="10"/>
          </p:nvPr>
        </p:nvSpPr>
        <p:spPr>
          <a:xfrm>
            <a:off x="107950" y="1203325"/>
            <a:ext cx="1943100" cy="1081088"/>
          </a:xfrm>
          <a:ln w="3175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ru-RU"/>
          </a:p>
        </p:txBody>
      </p:sp>
      <p:sp>
        <p:nvSpPr>
          <p:cNvPr id="9" name="Рисунок 7"/>
          <p:cNvSpPr>
            <a:spLocks noGrp="1"/>
          </p:cNvSpPr>
          <p:nvPr>
            <p:ph type="pic" sz="quarter" idx="11"/>
          </p:nvPr>
        </p:nvSpPr>
        <p:spPr>
          <a:xfrm>
            <a:off x="107504" y="2355727"/>
            <a:ext cx="1943100" cy="1081088"/>
          </a:xfrm>
          <a:ln w="3175">
            <a:solidFill>
              <a:schemeClr val="bg1"/>
            </a:solidFill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ru-RU" sz="2000"/>
            </a:lvl1pPr>
          </a:lstStyle>
          <a:p>
            <a:pPr lvl="0"/>
            <a:endParaRPr lang="ru-RU"/>
          </a:p>
        </p:txBody>
      </p:sp>
      <p:sp>
        <p:nvSpPr>
          <p:cNvPr id="10" name="Рисунок 7"/>
          <p:cNvSpPr>
            <a:spLocks noGrp="1"/>
          </p:cNvSpPr>
          <p:nvPr>
            <p:ph type="pic" sz="quarter" idx="12"/>
          </p:nvPr>
        </p:nvSpPr>
        <p:spPr>
          <a:xfrm>
            <a:off x="107504" y="3507856"/>
            <a:ext cx="1943100" cy="1081088"/>
          </a:xfrm>
          <a:ln w="3175">
            <a:solidFill>
              <a:schemeClr val="bg1"/>
            </a:solidFill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ru-RU" sz="2000"/>
            </a:lvl1pPr>
          </a:lstStyle>
          <a:p>
            <a:pPr lvl="0"/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3"/>
          </p:nvPr>
        </p:nvSpPr>
        <p:spPr>
          <a:xfrm>
            <a:off x="6974904" y="4818186"/>
            <a:ext cx="2133600" cy="273844"/>
          </a:xfrm>
        </p:spPr>
        <p:txBody>
          <a:bodyPr/>
          <a:lstStyle/>
          <a:p>
            <a:fld id="{4D70BDBE-697D-49CE-A4A3-D2D1D50573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753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92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31309-FF0A-49CA-983C-D057886172B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0BDBE-697D-49CE-A4A3-D2D1D50573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5442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7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28568-A507-4039-A0B8-DCE7B44669B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0BDBE-697D-49CE-A4A3-D2D1D50573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697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C1907-7D93-4160-B348-A4EE569817C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0BDBE-697D-49CE-A4A3-D2D1D50573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851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3"/>
            <a:ext cx="2057400" cy="32908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3"/>
            <a:ext cx="6019800" cy="32908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1AE52-E6D7-4426-873F-CD0DC4CF4D8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0BDBE-697D-49CE-A4A3-D2D1D50573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6845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90F13-27E2-492D-9D3E-A81B717C127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6F8F8-5EF2-499A-A11D-4E069055D5D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254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22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C0300-09F9-41BD-BA8B-79446B53898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0BDBE-697D-49CE-A4A3-D2D1D50573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22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-6788"/>
            <a:ext cx="8229600" cy="857250"/>
          </a:xfrm>
        </p:spPr>
        <p:txBody>
          <a:bodyPr>
            <a:normAutofit/>
          </a:bodyPr>
          <a:lstStyle>
            <a:lvl1pPr>
              <a:defRPr sz="3200">
                <a:latin typeface="Impact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23728" y="1200151"/>
            <a:ext cx="7005464" cy="339447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8" name="Рисунок 7"/>
          <p:cNvSpPr>
            <a:spLocks noGrp="1"/>
          </p:cNvSpPr>
          <p:nvPr>
            <p:ph type="pic" sz="quarter" idx="10"/>
          </p:nvPr>
        </p:nvSpPr>
        <p:spPr>
          <a:xfrm>
            <a:off x="107950" y="1203325"/>
            <a:ext cx="1943100" cy="1081088"/>
          </a:xfrm>
          <a:ln w="3175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ru-RU"/>
          </a:p>
        </p:txBody>
      </p:sp>
      <p:sp>
        <p:nvSpPr>
          <p:cNvPr id="9" name="Рисунок 7"/>
          <p:cNvSpPr>
            <a:spLocks noGrp="1"/>
          </p:cNvSpPr>
          <p:nvPr>
            <p:ph type="pic" sz="quarter" idx="11"/>
          </p:nvPr>
        </p:nvSpPr>
        <p:spPr>
          <a:xfrm>
            <a:off x="107504" y="2355727"/>
            <a:ext cx="1943100" cy="1081088"/>
          </a:xfrm>
          <a:ln w="3175">
            <a:solidFill>
              <a:schemeClr val="bg1"/>
            </a:solidFill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ru-RU" sz="2000"/>
            </a:lvl1pPr>
          </a:lstStyle>
          <a:p>
            <a:pPr lvl="0"/>
            <a:endParaRPr lang="ru-RU"/>
          </a:p>
        </p:txBody>
      </p:sp>
      <p:sp>
        <p:nvSpPr>
          <p:cNvPr id="10" name="Рисунок 7"/>
          <p:cNvSpPr>
            <a:spLocks noGrp="1"/>
          </p:cNvSpPr>
          <p:nvPr>
            <p:ph type="pic" sz="quarter" idx="12"/>
          </p:nvPr>
        </p:nvSpPr>
        <p:spPr>
          <a:xfrm>
            <a:off x="107504" y="3507856"/>
            <a:ext cx="1943100" cy="1081088"/>
          </a:xfrm>
          <a:ln w="3175">
            <a:solidFill>
              <a:schemeClr val="bg1"/>
            </a:solidFill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ru-RU" sz="2000"/>
            </a:lvl1pPr>
          </a:lstStyle>
          <a:p>
            <a:pPr lvl="0"/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3"/>
          </p:nvPr>
        </p:nvSpPr>
        <p:spPr>
          <a:xfrm>
            <a:off x="6974904" y="4818186"/>
            <a:ext cx="2133600" cy="273844"/>
          </a:xfrm>
        </p:spPr>
        <p:txBody>
          <a:bodyPr/>
          <a:lstStyle/>
          <a:p>
            <a:fld id="{4D70BDBE-697D-49CE-A4A3-D2D1D50573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4344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42F78-D63B-46CC-9515-EE46D5494F6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0BDBE-697D-49CE-A4A3-D2D1D50573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311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81A52-5CA7-4721-9A90-604AAFD53E1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0BDBE-697D-49CE-A4A3-D2D1D50573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483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2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32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FE59E-D9EC-4007-8BFA-F9DD7CCCE7A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0BDBE-697D-49CE-A4A3-D2D1D50573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083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0A33B-7329-44A7-8BC7-4EFCEE7C9CC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0BDBE-697D-49CE-A4A3-D2D1D50573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757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6FB98-4FB3-48C5-89C4-9FD64B0C88F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0BDBE-697D-49CE-A4A3-D2D1D50573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195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95AD5-31B8-4076-94F2-EF11A979486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0BDBE-697D-49CE-A4A3-D2D1D50573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213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7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91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7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AB5BC-5832-4101-8301-8B4929EA742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0BDBE-697D-49CE-A4A3-D2D1D50573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4583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6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357C4-3C50-4FB6-AE3E-A2506936A7C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0BDBE-697D-49CE-A4A3-D2D1D50573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9773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C4380-15C8-43D7-A4DF-16A0BDE1EC5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0BDBE-697D-49CE-A4A3-D2D1D50573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185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3"/>
            <a:ext cx="2057400" cy="32908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3"/>
            <a:ext cx="6019800" cy="32908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163CE-5D89-4857-9EA1-AF42C746DE9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0BDBE-697D-49CE-A4A3-D2D1D50573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466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B9C9F-9D7A-4859-9F49-AB7C4E88E03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6F8F8-5EF2-499A-A11D-4E069055D5D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32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95987-5DD5-48CC-8461-A0B63D15C6A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0BDBE-697D-49CE-A4A3-D2D1D50573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121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D257A-DA80-4C62-BEAD-ADC2053699A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0BDBE-697D-49CE-A4A3-D2D1D50573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2197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6FA28-2ACB-40AB-9B58-87010116FAC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0BDBE-697D-49CE-A4A3-D2D1D50573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011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ED56D-349F-4DF8-B29C-140E92F8AF4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0BDBE-697D-49CE-A4A3-D2D1D50573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478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92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E849A-1EC4-465E-A176-F7B85C5C11C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0BDBE-697D-49CE-A4A3-D2D1D50573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941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7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0B1DA-2B4B-4E26-B489-D7AC166E1A1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0BDBE-697D-49CE-A4A3-D2D1D50573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228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Texturizer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949709-5573-4411-A680-22DD9936344D}" type="datetime1">
              <a:rPr lang="ru-RU" smtClean="0">
                <a:solidFill>
                  <a:prstClr val="black">
                    <a:tint val="75000"/>
                  </a:prstClr>
                </a:solidFill>
                <a:cs typeface="Arial" charset="0"/>
              </a:rPr>
              <a:pPr/>
              <a:t>24.09.2019</a:t>
            </a:fld>
            <a:endParaRPr lang="ru-RU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70BDBE-697D-49CE-A4A3-D2D1D5057343}" type="slidenum">
              <a:rPr lang="ru-RU" smtClean="0">
                <a:solidFill>
                  <a:prstClr val="black">
                    <a:tint val="75000"/>
                  </a:prstClr>
                </a:solidFill>
                <a:cs typeface="Arial" charset="0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6327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Impact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bg1"/>
          </a:solidFill>
          <a:latin typeface="Myriad Pro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bg1"/>
          </a:solidFill>
          <a:latin typeface="Myriad Pro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bg1"/>
          </a:solidFill>
          <a:latin typeface="Myriad Pro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bg1"/>
          </a:solidFill>
          <a:latin typeface="Myriad Pro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bg1"/>
          </a:solidFill>
          <a:latin typeface="Myriad Pro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Texturizer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9D6C3F-75E0-4ACE-9938-412F85FFB38E}" type="datetime1">
              <a:rPr lang="ru-RU" smtClean="0">
                <a:solidFill>
                  <a:prstClr val="black">
                    <a:tint val="75000"/>
                  </a:prstClr>
                </a:solidFill>
                <a:cs typeface="Arial" charset="0"/>
              </a:rPr>
              <a:pPr/>
              <a:t>24.09.2019</a:t>
            </a:fld>
            <a:endParaRPr lang="ru-RU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70BDBE-697D-49CE-A4A3-D2D1D5057343}" type="slidenum">
              <a:rPr lang="ru-RU" smtClean="0">
                <a:solidFill>
                  <a:prstClr val="black">
                    <a:tint val="75000"/>
                  </a:prstClr>
                </a:solidFill>
                <a:cs typeface="Arial" charset="0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01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Impact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bg1"/>
          </a:solidFill>
          <a:latin typeface="Myriad Pro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bg1"/>
          </a:solidFill>
          <a:latin typeface="Myriad Pro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bg1"/>
          </a:solidFill>
          <a:latin typeface="Myriad Pro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bg1"/>
          </a:solidFill>
          <a:latin typeface="Myriad Pro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bg1"/>
          </a:solidFill>
          <a:latin typeface="Myriad Pro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Texturizer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B4FF2C-40CD-4FE8-8CB2-EC38C7CB1130}" type="datetime1">
              <a:rPr lang="ru-RU" smtClean="0">
                <a:solidFill>
                  <a:prstClr val="black">
                    <a:tint val="75000"/>
                  </a:prstClr>
                </a:solidFill>
                <a:cs typeface="Arial" charset="0"/>
              </a:rPr>
              <a:pPr/>
              <a:t>24.09.2019</a:t>
            </a:fld>
            <a:endParaRPr lang="ru-RU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70BDBE-697D-49CE-A4A3-D2D1D5057343}" type="slidenum">
              <a:rPr lang="ru-RU" smtClean="0">
                <a:solidFill>
                  <a:prstClr val="black">
                    <a:tint val="75000"/>
                  </a:prstClr>
                </a:solidFill>
                <a:cs typeface="Arial" charset="0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690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Impact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bg1"/>
          </a:solidFill>
          <a:latin typeface="Myriad Pro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bg1"/>
          </a:solidFill>
          <a:latin typeface="Myriad Pro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bg1"/>
          </a:solidFill>
          <a:latin typeface="Myriad Pro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bg1"/>
          </a:solidFill>
          <a:latin typeface="Myriad Pro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bg1"/>
          </a:solidFill>
          <a:latin typeface="Myriad Pro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pn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0.png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pn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Relationship Id="rId9" Type="http://schemas.openxmlformats.org/officeDocument/2006/relationships/image" Target="../media/image50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9" Type="http://schemas.openxmlformats.org/officeDocument/2006/relationships/image" Target="../media/image5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10" Type="http://schemas.openxmlformats.org/officeDocument/2006/relationships/image" Target="../media/image15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7504" y="771550"/>
            <a:ext cx="9108504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8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Основы государственной информационной политики профилактики </a:t>
            </a:r>
            <a:r>
              <a:rPr lang="ru-RU" sz="48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терроризма и экстремизма  </a:t>
            </a:r>
            <a:endParaRPr lang="ru-RU" sz="2800" b="1" dirty="0" smtClean="0">
              <a:solidFill>
                <a:schemeClr val="bg1"/>
              </a:solidFill>
            </a:endParaRPr>
          </a:p>
          <a:p>
            <a:pPr lvl="0" algn="ctr">
              <a:defRPr/>
            </a:pPr>
            <a:r>
              <a:rPr lang="ru-RU" sz="2400" b="1" dirty="0" smtClean="0">
                <a:solidFill>
                  <a:schemeClr val="bg1"/>
                </a:solidFill>
              </a:rPr>
              <a:t>Почетный сотрудник  контрразведки,</a:t>
            </a:r>
          </a:p>
          <a:p>
            <a:pPr lvl="0" algn="ctr">
              <a:defRPr/>
            </a:pPr>
            <a:r>
              <a:rPr lang="ru-RU" sz="2400" b="1" dirty="0" err="1" smtClean="0">
                <a:solidFill>
                  <a:schemeClr val="bg1"/>
                </a:solidFill>
              </a:rPr>
              <a:t>докт</a:t>
            </a:r>
            <a:r>
              <a:rPr lang="ru-RU" sz="2400" b="1" dirty="0">
                <a:solidFill>
                  <a:schemeClr val="bg1"/>
                </a:solidFill>
              </a:rPr>
              <a:t>. </a:t>
            </a:r>
            <a:r>
              <a:rPr lang="ru-RU" sz="2400" b="1" dirty="0" err="1">
                <a:solidFill>
                  <a:schemeClr val="bg1"/>
                </a:solidFill>
              </a:rPr>
              <a:t>юрид</a:t>
            </a:r>
            <a:r>
              <a:rPr lang="ru-RU" sz="2400" b="1" dirty="0">
                <a:solidFill>
                  <a:schemeClr val="bg1"/>
                </a:solidFill>
              </a:rPr>
              <a:t>. наук, профессор  </a:t>
            </a:r>
            <a:endParaRPr lang="ru-RU" sz="2400" b="1" dirty="0" smtClean="0">
              <a:solidFill>
                <a:schemeClr val="bg1"/>
              </a:solidFill>
            </a:endParaRPr>
          </a:p>
          <a:p>
            <a:pPr lvl="0" algn="ctr">
              <a:defRPr/>
            </a:pPr>
            <a:r>
              <a:rPr lang="ru-RU" sz="2400" b="1" dirty="0" err="1" smtClean="0">
                <a:solidFill>
                  <a:schemeClr val="bg1"/>
                </a:solidFill>
              </a:rPr>
              <a:t>РАНХиГС</a:t>
            </a:r>
            <a:r>
              <a:rPr lang="ru-RU" sz="2400" b="1" dirty="0" smtClean="0">
                <a:solidFill>
                  <a:schemeClr val="bg1"/>
                </a:solidFill>
              </a:rPr>
              <a:t> при Президенте РФ</a:t>
            </a:r>
            <a:r>
              <a:rPr lang="ru-RU" sz="3200" b="1" dirty="0">
                <a:solidFill>
                  <a:schemeClr val="bg1"/>
                </a:solidFill>
              </a:rPr>
              <a:t/>
            </a:r>
            <a:br>
              <a:rPr lang="ru-RU" sz="3200" b="1" dirty="0">
                <a:solidFill>
                  <a:schemeClr val="bg1"/>
                </a:solidFill>
              </a:rPr>
            </a:br>
            <a:endParaRPr lang="ru-RU" sz="32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988431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0" y="818689"/>
            <a:ext cx="4283968" cy="3225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Impact" pitchFamily="34" charset="0"/>
                <a:ea typeface="+mj-ea"/>
                <a:cs typeface="+mj-cs"/>
              </a:defRPr>
            </a:lvl1pPr>
          </a:lstStyle>
          <a:p>
            <a:pPr fontAlgn="base">
              <a:spcAft>
                <a:spcPct val="0"/>
              </a:spcAft>
            </a:pPr>
            <a:endParaRPr lang="ru-RU" sz="2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6F8F8-5EF2-499A-A11D-4E069055D5D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0" y="0"/>
            <a:ext cx="9130084" cy="915566"/>
          </a:xfrm>
          <a:prstGeom prst="rect">
            <a:avLst/>
          </a:prstGeom>
          <a:gradFill rotWithShape="1">
            <a:gsLst>
              <a:gs pos="34000">
                <a:srgbClr val="420000"/>
              </a:gs>
              <a:gs pos="93000">
                <a:srgbClr val="680000">
                  <a:alpha val="6000"/>
                  <a:lumMod val="89000"/>
                  <a:lumOff val="11000"/>
                </a:srgbClr>
              </a:gs>
            </a:gsLst>
            <a:path path="circle">
              <a:fillToRect l="15000" t="15000" r="100000" b="100000"/>
            </a:path>
          </a:gradFill>
          <a:ln w="15875" cap="flat" cmpd="sng" algn="ctr">
            <a:noFill/>
            <a:prstDash val="solid"/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 algn="ctr" fontAlgn="base">
              <a:spcBef>
                <a:spcPct val="50000"/>
              </a:spcBef>
              <a:spcAft>
                <a:spcPct val="0"/>
              </a:spcAft>
              <a:buNone/>
              <a:defRPr sz="2800" b="1">
                <a:solidFill>
                  <a:prstClr val="white"/>
                </a:solidFill>
              </a:defRPr>
            </a:lvl1pPr>
          </a:lstStyle>
          <a:p>
            <a:r>
              <a:rPr lang="ru-RU" dirty="0" smtClean="0"/>
              <a:t>Организация </a:t>
            </a:r>
            <a:r>
              <a:rPr lang="ru-RU" dirty="0"/>
              <a:t>трансляций </a:t>
            </a:r>
            <a:r>
              <a:rPr lang="ru-RU" dirty="0" smtClean="0"/>
              <a:t>экстремистских акций </a:t>
            </a:r>
            <a:endParaRPr lang="ru-RU" dirty="0"/>
          </a:p>
        </p:txBody>
      </p:sp>
      <p:pic>
        <p:nvPicPr>
          <p:cNvPr id="6146" name="Picture 2" descr="D:\Ильин\Для Ильина\2 партия\бой.png"/>
          <p:cNvPicPr>
            <a:picLocks noChangeAspect="1" noChangeArrowheads="1"/>
          </p:cNvPicPr>
          <p:nvPr/>
        </p:nvPicPr>
        <p:blipFill>
          <a:blip r:embed="rId3" cstate="print"/>
          <a:srcRect l="3636" r="27273" b="6262"/>
          <a:stretch>
            <a:fillRect/>
          </a:stretch>
        </p:blipFill>
        <p:spPr bwMode="auto">
          <a:xfrm>
            <a:off x="3131518" y="915566"/>
            <a:ext cx="2720312" cy="2080984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</p:pic>
      <p:pic>
        <p:nvPicPr>
          <p:cNvPr id="6147" name="Picture 3" descr="D:\Ильин\Для Ильина\2 партия\бой1.png"/>
          <p:cNvPicPr>
            <a:picLocks noChangeAspect="1" noChangeArrowheads="1"/>
          </p:cNvPicPr>
          <p:nvPr/>
        </p:nvPicPr>
        <p:blipFill>
          <a:blip r:embed="rId4" cstate="print"/>
          <a:srcRect l="13461" r="1923"/>
          <a:stretch>
            <a:fillRect/>
          </a:stretch>
        </p:blipFill>
        <p:spPr bwMode="auto">
          <a:xfrm>
            <a:off x="30448" y="910816"/>
            <a:ext cx="3143272" cy="2089544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</p:pic>
      <p:pic>
        <p:nvPicPr>
          <p:cNvPr id="6148" name="Picture 4" descr="D:\Ильин\Для Ильина\2 партия\бой3.png"/>
          <p:cNvPicPr>
            <a:picLocks noChangeAspect="1" noChangeArrowheads="1"/>
          </p:cNvPicPr>
          <p:nvPr/>
        </p:nvPicPr>
        <p:blipFill>
          <a:blip r:embed="rId5" cstate="print"/>
          <a:srcRect r="19230" b="6837"/>
          <a:stretch>
            <a:fillRect/>
          </a:stretch>
        </p:blipFill>
        <p:spPr bwMode="auto">
          <a:xfrm>
            <a:off x="5883602" y="910815"/>
            <a:ext cx="3214710" cy="2085735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</p:pic>
      <p:pic>
        <p:nvPicPr>
          <p:cNvPr id="6149" name="Picture 5" descr="D:\Ильин\Для Ильина\2 партия\бой4.png"/>
          <p:cNvPicPr>
            <a:picLocks noChangeAspect="1" noChangeArrowheads="1"/>
          </p:cNvPicPr>
          <p:nvPr/>
        </p:nvPicPr>
        <p:blipFill>
          <a:blip r:embed="rId6" cstate="print"/>
          <a:srcRect t="6667"/>
          <a:stretch>
            <a:fillRect/>
          </a:stretch>
        </p:blipFill>
        <p:spPr bwMode="auto">
          <a:xfrm>
            <a:off x="4572000" y="3000378"/>
            <a:ext cx="4082140" cy="2143122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</p:pic>
      <p:pic>
        <p:nvPicPr>
          <p:cNvPr id="6150" name="Picture 6" descr="D:\Ильин\Для Ильина\2 партия\бой5.png"/>
          <p:cNvPicPr>
            <a:picLocks noChangeAspect="1" noChangeArrowheads="1"/>
          </p:cNvPicPr>
          <p:nvPr/>
        </p:nvPicPr>
        <p:blipFill>
          <a:blip r:embed="rId7" cstate="print"/>
          <a:srcRect t="6667"/>
          <a:stretch>
            <a:fillRect/>
          </a:stretch>
        </p:blipFill>
        <p:spPr bwMode="auto">
          <a:xfrm>
            <a:off x="489861" y="3000378"/>
            <a:ext cx="4082140" cy="2143122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</p:pic>
      <p:pic>
        <p:nvPicPr>
          <p:cNvPr id="1030" name="Picture 6" descr="https://fs00.infourok.ru/images/doc/312/312054/img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47" y="818671"/>
            <a:ext cx="3173721" cy="2177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ds04.infourok.ru/uploads/ex/0eab/000e8d9a-b5a020c1/img7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47" y="699542"/>
            <a:ext cx="9130084" cy="4443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6885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0" y="818689"/>
            <a:ext cx="4283968" cy="3225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Impact" pitchFamily="34" charset="0"/>
                <a:ea typeface="+mj-ea"/>
                <a:cs typeface="+mj-cs"/>
              </a:defRPr>
            </a:lvl1pPr>
          </a:lstStyle>
          <a:p>
            <a:pPr fontAlgn="base">
              <a:spcAft>
                <a:spcPct val="0"/>
              </a:spcAft>
            </a:pPr>
            <a:endParaRPr lang="ru-RU" sz="2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Заголовок 1"/>
          <p:cNvSpPr txBox="1">
            <a:spLocks/>
          </p:cNvSpPr>
          <p:nvPr/>
        </p:nvSpPr>
        <p:spPr>
          <a:xfrm>
            <a:off x="0" y="0"/>
            <a:ext cx="9130084" cy="915566"/>
          </a:xfrm>
          <a:prstGeom prst="rect">
            <a:avLst/>
          </a:prstGeom>
          <a:gradFill rotWithShape="1">
            <a:gsLst>
              <a:gs pos="34000">
                <a:srgbClr val="420000"/>
              </a:gs>
              <a:gs pos="93000">
                <a:srgbClr val="680000">
                  <a:alpha val="6000"/>
                  <a:lumMod val="89000"/>
                  <a:lumOff val="11000"/>
                </a:srgbClr>
              </a:gs>
            </a:gsLst>
            <a:path path="circle">
              <a:fillToRect l="15000" t="15000" r="100000" b="100000"/>
            </a:path>
          </a:gradFill>
          <a:ln w="15875" cap="flat" cmpd="sng" algn="ctr">
            <a:noFill/>
            <a:prstDash val="solid"/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 algn="ctr" fontAlgn="base">
              <a:spcBef>
                <a:spcPct val="50000"/>
              </a:spcBef>
              <a:spcAft>
                <a:spcPct val="0"/>
              </a:spcAft>
              <a:buNone/>
              <a:defRPr sz="2800" b="1">
                <a:solidFill>
                  <a:prstClr val="white"/>
                </a:solidFill>
              </a:defRPr>
            </a:lvl1pPr>
          </a:lstStyle>
          <a:p>
            <a:r>
              <a:rPr lang="ru-RU" dirty="0" smtClean="0"/>
              <a:t>Основные посетители экстремистских сайтов – молодые люди в возрасте от 14 до 25 лет</a:t>
            </a:r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6F8F8-5EF2-499A-A11D-4E069055D5D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194" name="Picture 2" descr="D:\Ильин\Для Ильина\3 партия\смотрит видео.jpg"/>
          <p:cNvPicPr>
            <a:picLocks noChangeAspect="1" noChangeArrowheads="1"/>
          </p:cNvPicPr>
          <p:nvPr/>
        </p:nvPicPr>
        <p:blipFill>
          <a:blip r:embed="rId3"/>
          <a:srcRect l="10000"/>
          <a:stretch>
            <a:fillRect/>
          </a:stretch>
        </p:blipFill>
        <p:spPr bwMode="auto">
          <a:xfrm>
            <a:off x="5594992" y="3329754"/>
            <a:ext cx="2909417" cy="1813746"/>
          </a:xfrm>
          <a:prstGeom prst="rect">
            <a:avLst/>
          </a:prstGeom>
          <a:noFill/>
          <a:ln w="15875">
            <a:solidFill>
              <a:schemeClr val="bg1"/>
            </a:solidFill>
          </a:ln>
          <a:effectLst>
            <a:outerShdw blurRad="50800" dist="38100" algn="l" rotWithShape="0">
              <a:schemeClr val="bg1">
                <a:alpha val="40000"/>
              </a:schemeClr>
            </a:outerShdw>
          </a:effectLst>
        </p:spPr>
      </p:pic>
      <p:pic>
        <p:nvPicPr>
          <p:cNvPr id="8195" name="Picture 3" descr="D:\Ильин\Для Ильина\3 партия\идеология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713" y="3340232"/>
            <a:ext cx="2428891" cy="1803268"/>
          </a:xfrm>
          <a:prstGeom prst="rect">
            <a:avLst/>
          </a:prstGeom>
          <a:noFill/>
          <a:ln w="15875">
            <a:solidFill>
              <a:schemeClr val="bg1"/>
            </a:solidFill>
          </a:ln>
          <a:effectLst>
            <a:outerShdw blurRad="50800" dist="38100" algn="l" rotWithShape="0">
              <a:schemeClr val="bg1">
                <a:alpha val="40000"/>
              </a:schemeClr>
            </a:outerShdw>
          </a:effectLst>
        </p:spPr>
      </p:pic>
      <p:pic>
        <p:nvPicPr>
          <p:cNvPr id="8196" name="Picture 4" descr="D:\Ильин\Для Ильина\3 партия\вербовка1.jpg"/>
          <p:cNvPicPr>
            <a:picLocks noChangeAspect="1" noChangeArrowheads="1"/>
          </p:cNvPicPr>
          <p:nvPr/>
        </p:nvPicPr>
        <p:blipFill>
          <a:blip r:embed="rId5"/>
          <a:srcRect l="9497" r="18100"/>
          <a:stretch>
            <a:fillRect/>
          </a:stretch>
        </p:blipFill>
        <p:spPr bwMode="auto">
          <a:xfrm>
            <a:off x="3125142" y="3316488"/>
            <a:ext cx="2357454" cy="1827012"/>
          </a:xfrm>
          <a:prstGeom prst="rect">
            <a:avLst/>
          </a:prstGeom>
          <a:noFill/>
          <a:ln w="15875">
            <a:solidFill>
              <a:schemeClr val="bg1"/>
            </a:solidFill>
          </a:ln>
          <a:effectLst>
            <a:outerShdw blurRad="50800" dist="38100" algn="l" rotWithShape="0">
              <a:schemeClr val="bg1">
                <a:alpha val="40000"/>
              </a:schemeClr>
            </a:outerShdw>
          </a:effectLst>
        </p:spPr>
      </p:pic>
      <p:pic>
        <p:nvPicPr>
          <p:cNvPr id="8198" name="Picture 6" descr="D:\Ильин\Для Ильина\2 партия\bRCQtH3jwms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16406" y="928675"/>
            <a:ext cx="3484684" cy="2120901"/>
          </a:xfrm>
          <a:prstGeom prst="rect">
            <a:avLst/>
          </a:prstGeom>
          <a:noFill/>
          <a:ln w="15875">
            <a:solidFill>
              <a:schemeClr val="bg1"/>
            </a:solidFill>
          </a:ln>
          <a:effectLst>
            <a:outerShdw blurRad="50800" dist="38100" algn="l" rotWithShape="0">
              <a:schemeClr val="bg1">
                <a:alpha val="40000"/>
              </a:schemeClr>
            </a:outerShdw>
          </a:effectLst>
        </p:spPr>
      </p:pic>
      <p:pic>
        <p:nvPicPr>
          <p:cNvPr id="8199" name="Picture 7" descr="D:\Ильин\Для Ильина\2 партия\PO9mMkNay1U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81801" y="928676"/>
            <a:ext cx="4418827" cy="2428892"/>
          </a:xfrm>
          <a:prstGeom prst="rect">
            <a:avLst/>
          </a:prstGeom>
          <a:noFill/>
          <a:ln w="15875">
            <a:solidFill>
              <a:schemeClr val="bg1"/>
            </a:solidFill>
          </a:ln>
          <a:effectLst>
            <a:outerShdw blurRad="50800" dist="38100" algn="l" rotWithShape="0">
              <a:schemeClr val="bg1">
                <a:alpha val="40000"/>
              </a:schemeClr>
            </a:outerShdw>
          </a:effectLst>
        </p:spPr>
      </p:pic>
      <p:pic>
        <p:nvPicPr>
          <p:cNvPr id="2050" name="Picture 2" descr="https://avatars.mds.yandex.net/get-pdb/1088712/4ef3354d-e2b6-4189-b862-7a1f5949eb95/s120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01" y="818689"/>
            <a:ext cx="4418828" cy="2538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gdb.rferl.org/CF15DC59-3482-44DF-BFE8-E8E6CD4EFEC9_w1200_s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27" y="818688"/>
            <a:ext cx="3500463" cy="2551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847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трелка вниз 3"/>
          <p:cNvSpPr/>
          <p:nvPr/>
        </p:nvSpPr>
        <p:spPr>
          <a:xfrm>
            <a:off x="2857500" y="1232298"/>
            <a:ext cx="357188" cy="535781"/>
          </a:xfrm>
          <a:prstGeom prst="downArrow">
            <a:avLst/>
          </a:prstGeom>
          <a:solidFill>
            <a:srgbClr val="339966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60566" y="1869672"/>
            <a:ext cx="4067418" cy="2538282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chemeClr val="tx1"/>
                </a:solidFill>
              </a:rPr>
              <a:t>Формирование содержания </a:t>
            </a:r>
            <a:r>
              <a:rPr lang="ru-RU" sz="3200" b="1" dirty="0" smtClean="0">
                <a:solidFill>
                  <a:schemeClr val="tx1"/>
                </a:solidFill>
              </a:rPr>
              <a:t>идеологии </a:t>
            </a:r>
            <a:endParaRPr lang="ru-RU" sz="3200" b="1" dirty="0">
              <a:solidFill>
                <a:schemeClr val="tx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608004" y="1869672"/>
            <a:ext cx="4284476" cy="2484277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1"/>
                </a:solidFill>
              </a:rPr>
              <a:t>Организация </a:t>
            </a:r>
            <a:r>
              <a:rPr lang="ru-RU" sz="3200" b="1" dirty="0" smtClean="0">
                <a:solidFill>
                  <a:schemeClr val="tx1"/>
                </a:solidFill>
              </a:rPr>
              <a:t>распространения </a:t>
            </a:r>
            <a:r>
              <a:rPr lang="ru-RU" sz="3200" b="1" dirty="0" smtClean="0">
                <a:solidFill>
                  <a:schemeClr val="tx1"/>
                </a:solidFill>
              </a:rPr>
              <a:t>идеологи   </a:t>
            </a:r>
            <a:endParaRPr lang="ru-RU" sz="3200" b="1" dirty="0">
              <a:solidFill>
                <a:schemeClr val="tx1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23528" y="249493"/>
            <a:ext cx="8568952" cy="1026113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 smtClean="0"/>
              <a:t>Деятельность по распространению </a:t>
            </a:r>
            <a:r>
              <a:rPr lang="ru-RU" sz="3200" b="1" dirty="0" smtClean="0"/>
              <a:t> идеологии терроризма</a:t>
            </a:r>
            <a:endParaRPr lang="ru-RU" sz="3200" b="1" dirty="0"/>
          </a:p>
        </p:txBody>
      </p:sp>
      <p:sp>
        <p:nvSpPr>
          <p:cNvPr id="10" name="Стрелка вниз 9"/>
          <p:cNvSpPr/>
          <p:nvPr/>
        </p:nvSpPr>
        <p:spPr>
          <a:xfrm>
            <a:off x="5715000" y="1232298"/>
            <a:ext cx="357188" cy="535781"/>
          </a:xfrm>
          <a:prstGeom prst="downArrow">
            <a:avLst/>
          </a:prstGeom>
          <a:solidFill>
            <a:srgbClr val="339966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3635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трелка вниз 3"/>
          <p:cNvSpPr/>
          <p:nvPr/>
        </p:nvSpPr>
        <p:spPr>
          <a:xfrm>
            <a:off x="2857500" y="1232298"/>
            <a:ext cx="357188" cy="535781"/>
          </a:xfrm>
          <a:prstGeom prst="downArrow">
            <a:avLst/>
          </a:prstGeom>
          <a:solidFill>
            <a:srgbClr val="339966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60566" y="1869672"/>
            <a:ext cx="4067418" cy="2538282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solidFill>
                  <a:schemeClr val="bg1"/>
                </a:solidFill>
              </a:rPr>
              <a:t>Формирование экстремистской идеологии 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608004" y="1869672"/>
            <a:ext cx="4284476" cy="2484277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solidFill>
                  <a:schemeClr val="bg1"/>
                </a:solidFill>
              </a:rPr>
              <a:t>Распространение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solidFill>
                  <a:schemeClr val="bg1"/>
                </a:solidFill>
              </a:rPr>
              <a:t>э</a:t>
            </a:r>
            <a:r>
              <a:rPr lang="ru-RU" sz="4000" b="1" dirty="0" smtClean="0">
                <a:solidFill>
                  <a:schemeClr val="bg1"/>
                </a:solidFill>
              </a:rPr>
              <a:t>кстремистской идеологии  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23528" y="249493"/>
            <a:ext cx="8568952" cy="1026113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 smtClean="0"/>
              <a:t>Деятельность экстремистских организаций по распространению своей идеологии</a:t>
            </a:r>
            <a:endParaRPr lang="ru-RU" sz="3200" b="1" dirty="0"/>
          </a:p>
        </p:txBody>
      </p:sp>
      <p:sp>
        <p:nvSpPr>
          <p:cNvPr id="10" name="Стрелка вниз 9"/>
          <p:cNvSpPr/>
          <p:nvPr/>
        </p:nvSpPr>
        <p:spPr>
          <a:xfrm>
            <a:off x="5715000" y="1232298"/>
            <a:ext cx="357188" cy="535781"/>
          </a:xfrm>
          <a:prstGeom prst="downArrow">
            <a:avLst/>
          </a:prstGeom>
          <a:solidFill>
            <a:srgbClr val="339966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1" name="Picture 2" descr="http://kvistrel.su/_ph/14/83105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3" y="-308570"/>
            <a:ext cx="9649071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im5.kommersant.ru/Issues.photo/CORP/2013/12/10/KMO_119561_00028_1_t222_09040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3" y="-308570"/>
            <a:ext cx="9649071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farm2.static.flickr.com/1102/5146189442_312e46deaf_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2" y="-308571"/>
            <a:ext cx="9649070" cy="5688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2374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трелка вниз 3"/>
          <p:cNvSpPr/>
          <p:nvPr/>
        </p:nvSpPr>
        <p:spPr>
          <a:xfrm>
            <a:off x="2857500" y="1232298"/>
            <a:ext cx="357188" cy="535781"/>
          </a:xfrm>
          <a:prstGeom prst="downArrow">
            <a:avLst/>
          </a:prstGeom>
          <a:solidFill>
            <a:srgbClr val="339966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60566" y="1869672"/>
            <a:ext cx="4067418" cy="2538282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solidFill>
                  <a:schemeClr val="bg1"/>
                </a:solidFill>
              </a:rPr>
              <a:t>Формирование экстремистской идеологии 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608004" y="1869672"/>
            <a:ext cx="4284476" cy="2484277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solidFill>
                  <a:schemeClr val="bg1"/>
                </a:solidFill>
              </a:rPr>
              <a:t>Распространение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solidFill>
                  <a:schemeClr val="bg1"/>
                </a:solidFill>
              </a:rPr>
              <a:t>э</a:t>
            </a:r>
            <a:r>
              <a:rPr lang="ru-RU" sz="4000" b="1" dirty="0" smtClean="0">
                <a:solidFill>
                  <a:schemeClr val="bg1"/>
                </a:solidFill>
              </a:rPr>
              <a:t>кстремистской идеологии  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23528" y="249493"/>
            <a:ext cx="8568952" cy="1026113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 smtClean="0"/>
              <a:t>Деятельность экстремистских организаций по распространению своей идеологии</a:t>
            </a:r>
            <a:endParaRPr lang="ru-RU" sz="3200" b="1" dirty="0"/>
          </a:p>
        </p:txBody>
      </p:sp>
      <p:sp>
        <p:nvSpPr>
          <p:cNvPr id="10" name="Стрелка вниз 9"/>
          <p:cNvSpPr/>
          <p:nvPr/>
        </p:nvSpPr>
        <p:spPr>
          <a:xfrm>
            <a:off x="5715000" y="1232298"/>
            <a:ext cx="357188" cy="535781"/>
          </a:xfrm>
          <a:prstGeom prst="downArrow">
            <a:avLst/>
          </a:prstGeom>
          <a:solidFill>
            <a:srgbClr val="339966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1" name="Picture 2" descr="http://kvistrel.su/_ph/14/83105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3" y="-308570"/>
            <a:ext cx="9649071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im5.kommersant.ru/Issues.photo/CORP/2013/12/10/KMO_119561_00028_1_t222_09040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3" y="-308570"/>
            <a:ext cx="9649071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://fototelegraf.ru/wp-content/uploads/2013/06/demonstracyi-v-turcyi-12-2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3" y="-452586"/>
            <a:ext cx="9649072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5058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трелка вниз 3"/>
          <p:cNvSpPr/>
          <p:nvPr/>
        </p:nvSpPr>
        <p:spPr>
          <a:xfrm>
            <a:off x="2857500" y="1232298"/>
            <a:ext cx="357188" cy="535781"/>
          </a:xfrm>
          <a:prstGeom prst="downArrow">
            <a:avLst/>
          </a:prstGeom>
          <a:solidFill>
            <a:srgbClr val="339966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60566" y="1869672"/>
            <a:ext cx="4067418" cy="2538282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chemeClr val="tx1"/>
                </a:solidFill>
              </a:rPr>
              <a:t>Процесс пропаганды отдельной </a:t>
            </a:r>
            <a:r>
              <a:rPr lang="ru-RU" sz="3200" b="1" dirty="0" smtClean="0">
                <a:solidFill>
                  <a:schemeClr val="tx1"/>
                </a:solidFill>
              </a:rPr>
              <a:t>группировки </a:t>
            </a:r>
            <a:endParaRPr lang="ru-RU" sz="3200" b="1" dirty="0">
              <a:solidFill>
                <a:schemeClr val="tx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608004" y="1869672"/>
            <a:ext cx="4284476" cy="2484277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chemeClr val="tx1"/>
                </a:solidFill>
              </a:rPr>
              <a:t>Процесс функционирования сторонников группировки  </a:t>
            </a:r>
            <a:endParaRPr lang="ru-RU" sz="3200" b="1" dirty="0">
              <a:solidFill>
                <a:schemeClr val="tx1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23528" y="249493"/>
            <a:ext cx="8568952" cy="1026113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 smtClean="0"/>
              <a:t>Процесс продвижения </a:t>
            </a:r>
            <a:r>
              <a:rPr lang="ru-RU" sz="3200" b="1" dirty="0" smtClean="0"/>
              <a:t>экстремистской и террористической </a:t>
            </a:r>
            <a:r>
              <a:rPr lang="ru-RU" sz="3200" b="1" dirty="0" smtClean="0"/>
              <a:t>идеологии</a:t>
            </a:r>
            <a:endParaRPr lang="ru-RU" sz="3200" b="1" dirty="0"/>
          </a:p>
        </p:txBody>
      </p:sp>
      <p:sp>
        <p:nvSpPr>
          <p:cNvPr id="10" name="Стрелка вниз 9"/>
          <p:cNvSpPr/>
          <p:nvPr/>
        </p:nvSpPr>
        <p:spPr>
          <a:xfrm>
            <a:off x="5715000" y="1232298"/>
            <a:ext cx="357188" cy="535781"/>
          </a:xfrm>
          <a:prstGeom prst="downArrow">
            <a:avLst/>
          </a:prstGeom>
          <a:solidFill>
            <a:srgbClr val="339966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6633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0" y="7695"/>
            <a:ext cx="9144002" cy="792087"/>
          </a:xfrm>
          <a:prstGeom prst="rect">
            <a:avLst/>
          </a:prstGeom>
          <a:gradFill flip="none" rotWithShape="1">
            <a:gsLst>
              <a:gs pos="0">
                <a:srgbClr val="4F81BD">
                  <a:shade val="51000"/>
                  <a:satMod val="130000"/>
                  <a:alpha val="68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  <a:alpha val="3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15875" cap="flat" cmpd="sng" algn="ctr">
            <a:noFill/>
            <a:prstDash val="solid"/>
            <a:headEnd/>
            <a:tailEnd/>
          </a:ln>
          <a:effectLst>
            <a:outerShdw blurRad="38100" dist="38100" dir="5400000" rotWithShape="0">
              <a:srgbClr val="000000">
                <a:alpha val="35000"/>
              </a:srgbClr>
            </a:outerShdw>
          </a:effectLst>
        </p:spPr>
        <p:txBody>
          <a:bodyPr vert="horz" lIns="91440" tIns="0" rIns="91440" bIns="45720" rtlCol="0" anchor="ctr">
            <a:no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Результаты противодействия терроризму </a:t>
            </a:r>
          </a:p>
          <a:p>
            <a:pPr algn="ctr" fontAlgn="base">
              <a:lnSpc>
                <a:spcPts val="200"/>
              </a:lnSpc>
              <a:spcBef>
                <a:spcPct val="5000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Северном Кавказе</a:t>
            </a:r>
            <a:endParaRPr lang="ru-RU" sz="28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14282" y="1571618"/>
            <a:ext cx="4786346" cy="785818"/>
          </a:xfrm>
          <a:prstGeom prst="roundRect">
            <a:avLst/>
          </a:prstGeom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3">
            <a:schemeClr val="dk2">
              <a:hueOff val="0"/>
              <a:satOff val="0"/>
              <a:lumOff val="0"/>
              <a:alphaOff val="0"/>
            </a:schemeClr>
          </a:fillRef>
          <a:effectRef idx="2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7703" tIns="137703" rIns="137703" bIns="137703" numCol="1" spcCol="1270" anchor="ctr" anchorCtr="0">
            <a:noAutofit/>
          </a:bodyPr>
          <a:lstStyle/>
          <a:p>
            <a:pPr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Предотвращено </a:t>
            </a:r>
            <a: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35</a:t>
            </a:r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преступлений террористической направленности</a:t>
            </a:r>
            <a:endParaRPr lang="ru-RU" b="1" i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14282" y="2428874"/>
            <a:ext cx="4786346" cy="861245"/>
          </a:xfrm>
          <a:prstGeom prst="roundRect">
            <a:avLst/>
          </a:prstGeom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3">
            <a:schemeClr val="dk2">
              <a:hueOff val="0"/>
              <a:satOff val="0"/>
              <a:lumOff val="0"/>
              <a:alphaOff val="0"/>
            </a:schemeClr>
          </a:fillRef>
          <a:effectRef idx="2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7703" tIns="137703" rIns="137703" bIns="137703" numCol="1" spcCol="1270" anchor="ctr" anchorCtr="0">
            <a:noAutofit/>
          </a:bodyPr>
          <a:lstStyle/>
          <a:p>
            <a:pPr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Изъято более </a:t>
            </a:r>
            <a: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1000</a:t>
            </a:r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единиц огнестрельного оружия, более </a:t>
            </a:r>
            <a: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3,6</a:t>
            </a:r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тонн взрывчатых веществ</a:t>
            </a:r>
            <a:endParaRPr lang="ru-RU" b="1" i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14282" y="3371677"/>
            <a:ext cx="4786346" cy="628833"/>
          </a:xfrm>
          <a:prstGeom prst="roundRect">
            <a:avLst/>
          </a:prstGeom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3">
            <a:schemeClr val="dk2">
              <a:hueOff val="0"/>
              <a:satOff val="0"/>
              <a:lumOff val="0"/>
              <a:alphaOff val="0"/>
            </a:schemeClr>
          </a:fillRef>
          <a:effectRef idx="2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7703" tIns="137703" rIns="137703" bIns="137703" numCol="1" spcCol="1270" anchor="ctr" anchorCtr="0">
            <a:noAutofit/>
          </a:bodyPr>
          <a:lstStyle/>
          <a:p>
            <a:pPr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 оказании сопротивления уничтожено </a:t>
            </a:r>
            <a: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170</a:t>
            </a:r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боевиков, в том числе </a:t>
            </a:r>
            <a: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39</a:t>
            </a:r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главарей</a:t>
            </a:r>
            <a:endParaRPr lang="ru-RU" b="1" i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09444" y="4090819"/>
            <a:ext cx="4791184" cy="504055"/>
          </a:xfrm>
          <a:prstGeom prst="roundRect">
            <a:avLst/>
          </a:prstGeom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3">
            <a:schemeClr val="dk2">
              <a:hueOff val="0"/>
              <a:satOff val="0"/>
              <a:lumOff val="0"/>
              <a:alphaOff val="0"/>
            </a:schemeClr>
          </a:fillRef>
          <a:effectRef idx="2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7703" tIns="137703" rIns="137703" bIns="137703" numCol="1" spcCol="1270" anchor="ctr" anchorCtr="0">
            <a:noAutofit/>
          </a:bodyPr>
          <a:lstStyle/>
          <a:p>
            <a:pPr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Задержано </a:t>
            </a:r>
            <a: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814</a:t>
            </a:r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бандитов и их пособников</a:t>
            </a:r>
            <a:endParaRPr lang="ru-RU" b="1" i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14282" y="1000114"/>
            <a:ext cx="4786346" cy="40011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2015 году: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val="3784926305"/>
              </p:ext>
            </p:extLst>
          </p:nvPr>
        </p:nvGraphicFramePr>
        <p:xfrm>
          <a:off x="5286380" y="857238"/>
          <a:ext cx="3522692" cy="25144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7" name="Прямоугольник 16"/>
          <p:cNvSpPr/>
          <p:nvPr/>
        </p:nvSpPr>
        <p:spPr>
          <a:xfrm>
            <a:off x="5143504" y="3500444"/>
            <a:ext cx="3857652" cy="101566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ru-RU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раза увеличилось количество лиц, склоненных к отказу от террористической деятельности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 descr="https://dpchas.com.ua/sites/default/files/styles/juicebox_medium/public/u10284/tvit.jpg?itok=K4HvK9c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6936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75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25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1000"/>
                                        <p:tgtEl>
                                          <p:spTgt spid="1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1000"/>
                                        <p:tgtEl>
                                          <p:spTgt spid="15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1000"/>
                                        <p:tgtEl>
                                          <p:spTgt spid="15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12" grpId="0" animBg="1"/>
      <p:bldP spid="13" grpId="0" animBg="1"/>
      <p:bldGraphic spid="15" grpId="0" uiExpand="1">
        <p:bldSub>
          <a:bldChart bld="category"/>
        </p:bldSub>
      </p:bldGraphic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0" y="818689"/>
            <a:ext cx="4283968" cy="3225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Impact" pitchFamily="34" charset="0"/>
                <a:ea typeface="+mj-ea"/>
                <a:cs typeface="+mj-cs"/>
              </a:defRPr>
            </a:lvl1pPr>
          </a:lstStyle>
          <a:p>
            <a:pPr fontAlgn="base">
              <a:spcAft>
                <a:spcPct val="0"/>
              </a:spcAft>
            </a:pPr>
            <a:endParaRPr lang="ru-RU" sz="2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6F8F8-5EF2-499A-A11D-4E069055D5D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574727966"/>
              </p:ext>
            </p:extLst>
          </p:nvPr>
        </p:nvGraphicFramePr>
        <p:xfrm>
          <a:off x="357158" y="1275606"/>
          <a:ext cx="8429684" cy="37444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03598"/>
          </a:xfrm>
          <a:gradFill rotWithShape="1">
            <a:gsLst>
              <a:gs pos="34000">
                <a:srgbClr val="420000"/>
              </a:gs>
              <a:gs pos="93000">
                <a:srgbClr val="680000">
                  <a:alpha val="6000"/>
                  <a:lumMod val="89000"/>
                  <a:lumOff val="11000"/>
                </a:srgbClr>
              </a:gs>
            </a:gsLst>
            <a:path path="circle">
              <a:fillToRect l="15000" t="15000" r="100000" b="100000"/>
            </a:path>
          </a:gradFill>
          <a:ln w="15875" cap="flat" cmpd="sng" algn="ctr">
            <a:noFill/>
            <a:prstDash val="solid"/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ru-RU" sz="2800" b="1" dirty="0">
                <a:solidFill>
                  <a:prstClr val="white"/>
                </a:solidFill>
                <a:latin typeface="+mn-lt"/>
                <a:ea typeface="+mn-ea"/>
                <a:cs typeface="+mn-cs"/>
              </a:rPr>
              <a:t>	Возраст четырех из пяти бандитов, </a:t>
            </a:r>
            <a:br>
              <a:rPr lang="ru-RU" sz="2800" b="1" dirty="0">
                <a:solidFill>
                  <a:prstClr val="white"/>
                </a:solidFill>
                <a:latin typeface="+mn-lt"/>
                <a:ea typeface="+mn-ea"/>
                <a:cs typeface="+mn-cs"/>
              </a:rPr>
            </a:br>
            <a:r>
              <a:rPr lang="ru-RU" sz="2800" b="1" dirty="0">
                <a:solidFill>
                  <a:prstClr val="white"/>
                </a:solidFill>
                <a:latin typeface="+mn-lt"/>
                <a:ea typeface="+mn-ea"/>
                <a:cs typeface="+mn-cs"/>
              </a:rPr>
              <a:t>преступная деятельность которых пресечена,</a:t>
            </a:r>
            <a:br>
              <a:rPr lang="ru-RU" sz="2800" b="1" dirty="0">
                <a:solidFill>
                  <a:prstClr val="white"/>
                </a:solidFill>
                <a:latin typeface="+mn-lt"/>
                <a:ea typeface="+mn-ea"/>
                <a:cs typeface="+mn-cs"/>
              </a:rPr>
            </a:br>
            <a:r>
              <a:rPr lang="ru-RU" sz="2800" b="1" dirty="0">
                <a:solidFill>
                  <a:prstClr val="white"/>
                </a:solidFill>
                <a:latin typeface="+mn-lt"/>
                <a:ea typeface="+mn-ea"/>
                <a:cs typeface="+mn-cs"/>
              </a:rPr>
              <a:t> составляет не более 30 лет</a:t>
            </a:r>
          </a:p>
        </p:txBody>
      </p:sp>
      <p:pic>
        <p:nvPicPr>
          <p:cNvPr id="5122" name="Picture 2" descr="http://golos-buryatyi.ru/wp-content/uploads/2016/04/feysbuk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4599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32F55D0-E15A-42BB-9CD8-4824E8CA30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750"/>
                                        <p:tgtEl>
                                          <p:spTgt spid="3">
                                            <p:graphicEl>
                                              <a:dgm id="{C32F55D0-E15A-42BB-9CD8-4824E8CA302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B662C26B-05C7-46A7-85B6-15789F682A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750"/>
                                        <p:tgtEl>
                                          <p:spTgt spid="3">
                                            <p:graphicEl>
                                              <a:dgm id="{B662C26B-05C7-46A7-85B6-15789F682A5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9DA0EA27-E981-4C24-98A7-E4B717D951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750"/>
                                        <p:tgtEl>
                                          <p:spTgt spid="3">
                                            <p:graphicEl>
                                              <a:dgm id="{9DA0EA27-E981-4C24-98A7-E4B717D9516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6CE7EB78-FFD9-4DAA-AA70-53F1CD8311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750"/>
                                        <p:tgtEl>
                                          <p:spTgt spid="3">
                                            <p:graphicEl>
                                              <a:dgm id="{6CE7EB78-FFD9-4DAA-AA70-53F1CD8311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0A8491B5-F453-478B-888C-C6F7003EC8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750"/>
                                        <p:tgtEl>
                                          <p:spTgt spid="3">
                                            <p:graphicEl>
                                              <a:dgm id="{0A8491B5-F453-478B-888C-C6F7003EC81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51783720-5188-4C15-99EB-410857E2B4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750"/>
                                        <p:tgtEl>
                                          <p:spTgt spid="3">
                                            <p:graphicEl>
                                              <a:dgm id="{51783720-5188-4C15-99EB-410857E2B4B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Dgm bld="one"/>
        </p:bldSub>
      </p:bldGraphic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0" y="7695"/>
            <a:ext cx="9144002" cy="792087"/>
          </a:xfrm>
          <a:prstGeom prst="rect">
            <a:avLst/>
          </a:prstGeom>
          <a:gradFill flip="none" rotWithShape="1">
            <a:gsLst>
              <a:gs pos="0">
                <a:srgbClr val="4F81BD">
                  <a:shade val="51000"/>
                  <a:satMod val="130000"/>
                  <a:alpha val="68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  <a:alpha val="3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15875" cap="flat" cmpd="sng" algn="ctr">
            <a:noFill/>
            <a:prstDash val="solid"/>
            <a:headEnd/>
            <a:tailEnd/>
          </a:ln>
          <a:effectLst>
            <a:outerShdw blurRad="38100" dist="38100" dir="5400000" rotWithShape="0">
              <a:srgbClr val="000000">
                <a:alpha val="35000"/>
              </a:srgbClr>
            </a:outerShdw>
          </a:effectLst>
        </p:spPr>
        <p:txBody>
          <a:bodyPr vert="horz" lIns="91440" tIns="0" rIns="91440" bIns="45720" rtlCol="0" anchor="ctr">
            <a:no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Результаты противодействия терроризму </a:t>
            </a:r>
          </a:p>
          <a:p>
            <a:pPr algn="ctr" fontAlgn="base">
              <a:lnSpc>
                <a:spcPts val="200"/>
              </a:lnSpc>
              <a:spcBef>
                <a:spcPct val="5000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Северном Кавказе</a:t>
            </a:r>
            <a:endParaRPr lang="ru-RU" sz="28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14282" y="1571618"/>
            <a:ext cx="4786346" cy="785818"/>
          </a:xfrm>
          <a:prstGeom prst="roundRect">
            <a:avLst/>
          </a:prstGeom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3">
            <a:schemeClr val="dk2">
              <a:hueOff val="0"/>
              <a:satOff val="0"/>
              <a:lumOff val="0"/>
              <a:alphaOff val="0"/>
            </a:schemeClr>
          </a:fillRef>
          <a:effectRef idx="2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7703" tIns="137703" rIns="137703" bIns="137703" numCol="1" spcCol="1270" anchor="ctr" anchorCtr="0">
            <a:noAutofit/>
          </a:bodyPr>
          <a:lstStyle/>
          <a:p>
            <a:pPr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Предотвращено </a:t>
            </a:r>
            <a: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35</a:t>
            </a:r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преступлений террористической направленности</a:t>
            </a:r>
            <a:endParaRPr lang="ru-RU" b="1" i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14282" y="2428874"/>
            <a:ext cx="4786346" cy="861245"/>
          </a:xfrm>
          <a:prstGeom prst="roundRect">
            <a:avLst/>
          </a:prstGeom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3">
            <a:schemeClr val="dk2">
              <a:hueOff val="0"/>
              <a:satOff val="0"/>
              <a:lumOff val="0"/>
              <a:alphaOff val="0"/>
            </a:schemeClr>
          </a:fillRef>
          <a:effectRef idx="2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7703" tIns="137703" rIns="137703" bIns="137703" numCol="1" spcCol="1270" anchor="ctr" anchorCtr="0">
            <a:noAutofit/>
          </a:bodyPr>
          <a:lstStyle/>
          <a:p>
            <a:pPr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Изъято более </a:t>
            </a:r>
            <a: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1000</a:t>
            </a:r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единиц огнестрельного оружия, более </a:t>
            </a:r>
            <a: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3,6</a:t>
            </a:r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тонн взрывчатых веществ</a:t>
            </a:r>
            <a:endParaRPr lang="ru-RU" b="1" i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14282" y="3371677"/>
            <a:ext cx="4786346" cy="628833"/>
          </a:xfrm>
          <a:prstGeom prst="roundRect">
            <a:avLst/>
          </a:prstGeom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3">
            <a:schemeClr val="dk2">
              <a:hueOff val="0"/>
              <a:satOff val="0"/>
              <a:lumOff val="0"/>
              <a:alphaOff val="0"/>
            </a:schemeClr>
          </a:fillRef>
          <a:effectRef idx="2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7703" tIns="137703" rIns="137703" bIns="137703" numCol="1" spcCol="1270" anchor="ctr" anchorCtr="0">
            <a:noAutofit/>
          </a:bodyPr>
          <a:lstStyle/>
          <a:p>
            <a:pPr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 оказании сопротивления уничтожено </a:t>
            </a:r>
            <a: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170</a:t>
            </a:r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боевиков, в том числе </a:t>
            </a:r>
            <a: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39</a:t>
            </a:r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главарей</a:t>
            </a:r>
            <a:endParaRPr lang="ru-RU" b="1" i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09444" y="4090819"/>
            <a:ext cx="4791184" cy="504055"/>
          </a:xfrm>
          <a:prstGeom prst="roundRect">
            <a:avLst/>
          </a:prstGeom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3">
            <a:schemeClr val="dk2">
              <a:hueOff val="0"/>
              <a:satOff val="0"/>
              <a:lumOff val="0"/>
              <a:alphaOff val="0"/>
            </a:schemeClr>
          </a:fillRef>
          <a:effectRef idx="2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7703" tIns="137703" rIns="137703" bIns="137703" numCol="1" spcCol="1270" anchor="ctr" anchorCtr="0">
            <a:noAutofit/>
          </a:bodyPr>
          <a:lstStyle/>
          <a:p>
            <a:pPr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Задержано </a:t>
            </a:r>
            <a: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814</a:t>
            </a:r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бандитов и их пособников</a:t>
            </a:r>
            <a:endParaRPr lang="ru-RU" b="1" i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14282" y="1000114"/>
            <a:ext cx="4786346" cy="40011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2015 году: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val="3938355444"/>
              </p:ext>
            </p:extLst>
          </p:nvPr>
        </p:nvGraphicFramePr>
        <p:xfrm>
          <a:off x="5286380" y="857238"/>
          <a:ext cx="3522692" cy="25144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7" name="Прямоугольник 16"/>
          <p:cNvSpPr/>
          <p:nvPr/>
        </p:nvSpPr>
        <p:spPr>
          <a:xfrm>
            <a:off x="5143504" y="3500444"/>
            <a:ext cx="3857652" cy="101566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ru-RU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раза увеличилось количество лиц, склоненных к отказу от террористической деятельности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 descr="https://dpchas.com.ua/sites/default/files/styles/juicebox_medium/public/u10284/tvit.jpg?itok=K4HvK9c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s://upload.wikimedia.org/wikipedia/commons/a/a5/Instagram_ico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8260" y="7695"/>
            <a:ext cx="5908076" cy="5135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9434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75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25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1000"/>
                                        <p:tgtEl>
                                          <p:spTgt spid="1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1000"/>
                                        <p:tgtEl>
                                          <p:spTgt spid="15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1000"/>
                                        <p:tgtEl>
                                          <p:spTgt spid="15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12" grpId="0" animBg="1"/>
      <p:bldP spid="13" grpId="0" animBg="1"/>
      <p:bldGraphic spid="15" grpId="0">
        <p:bldSub>
          <a:bldChart bld="category"/>
        </p:bldSub>
      </p:bldGraphic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144964" y="0"/>
            <a:ext cx="4999037" cy="51435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9218" name="Picture 2" descr="https://im0-tub-ru.yandex.net/i?id=f1865d480b217c99f65b65c97c508b89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1" y="0"/>
            <a:ext cx="54006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4205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Номер слайда 4"/>
          <p:cNvSpPr>
            <a:spLocks noGrp="1"/>
          </p:cNvSpPr>
          <p:nvPr>
            <p:ph type="sldNum" sz="quarter" idx="4294967295"/>
          </p:nvPr>
        </p:nvSpPr>
        <p:spPr>
          <a:xfrm>
            <a:off x="6974904" y="4818186"/>
            <a:ext cx="2133600" cy="273844"/>
          </a:xfrm>
          <a:prstGeom prst="rect">
            <a:avLst/>
          </a:prstGeom>
        </p:spPr>
        <p:txBody>
          <a:bodyPr/>
          <a:lstStyle/>
          <a:p>
            <a:fld id="{4D70BDBE-697D-49CE-A4A3-D2D1D50573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0" name="Заголовок 1"/>
          <p:cNvSpPr txBox="1">
            <a:spLocks/>
          </p:cNvSpPr>
          <p:nvPr/>
        </p:nvSpPr>
        <p:spPr>
          <a:xfrm>
            <a:off x="7" y="1"/>
            <a:ext cx="9143999" cy="915566"/>
          </a:xfrm>
          <a:prstGeom prst="rect">
            <a:avLst/>
          </a:prstGeom>
          <a:gradFill rotWithShape="1">
            <a:gsLst>
              <a:gs pos="34000">
                <a:srgbClr val="420000"/>
              </a:gs>
              <a:gs pos="93000">
                <a:srgbClr val="680000">
                  <a:alpha val="6000"/>
                  <a:lumMod val="89000"/>
                  <a:lumOff val="11000"/>
                </a:srgbClr>
              </a:gs>
            </a:gsLst>
            <a:path path="circle">
              <a:fillToRect l="15000" t="15000" r="100000" b="100000"/>
            </a:path>
          </a:gradFill>
          <a:ln w="15875" cap="flat" cmpd="sng" algn="ctr">
            <a:noFill/>
            <a:prstDash val="solid"/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 algn="ctr" fontAlgn="base">
              <a:spcBef>
                <a:spcPct val="50000"/>
              </a:spcBef>
              <a:spcAft>
                <a:spcPct val="0"/>
              </a:spcAft>
              <a:buNone/>
              <a:defRPr sz="2800" b="1">
                <a:solidFill>
                  <a:prstClr val="white"/>
                </a:solidFill>
              </a:defRPr>
            </a:lvl1pPr>
          </a:lstStyle>
          <a:p>
            <a:r>
              <a:rPr lang="ru-RU" dirty="0" smtClean="0"/>
              <a:t>Экстремизм и </a:t>
            </a:r>
            <a:r>
              <a:rPr lang="ru-RU" dirty="0"/>
              <a:t>терроризм - </a:t>
            </a:r>
            <a:r>
              <a:rPr lang="ru-RU" dirty="0" smtClean="0"/>
              <a:t>главные угрозы </a:t>
            </a:r>
            <a:r>
              <a:rPr lang="ru-RU" dirty="0"/>
              <a:t>безопасности в мире</a:t>
            </a:r>
          </a:p>
        </p:txBody>
      </p:sp>
      <p:pic>
        <p:nvPicPr>
          <p:cNvPr id="1026" name="Picture 2" descr="D:\Ильин\Для Ильина\париж1.jpg"/>
          <p:cNvPicPr>
            <a:picLocks noChangeAspect="1" noChangeArrowheads="1"/>
          </p:cNvPicPr>
          <p:nvPr/>
        </p:nvPicPr>
        <p:blipFill>
          <a:blip r:embed="rId3" cstate="print"/>
          <a:srcRect b="9087"/>
          <a:stretch>
            <a:fillRect/>
          </a:stretch>
        </p:blipFill>
        <p:spPr bwMode="auto">
          <a:xfrm>
            <a:off x="27676" y="928676"/>
            <a:ext cx="3071834" cy="1720227"/>
          </a:xfrm>
          <a:prstGeom prst="rect">
            <a:avLst/>
          </a:prstGeom>
          <a:ln w="3175">
            <a:solidFill>
              <a:schemeClr val="bg1"/>
            </a:solidFill>
          </a:ln>
        </p:spPr>
      </p:pic>
      <p:pic>
        <p:nvPicPr>
          <p:cNvPr id="1027" name="Picture 3" descr="D:\Ильин\Для Ильина\джакарта2.jpg"/>
          <p:cNvPicPr>
            <a:picLocks noChangeAspect="1" noChangeArrowheads="1"/>
          </p:cNvPicPr>
          <p:nvPr/>
        </p:nvPicPr>
        <p:blipFill>
          <a:blip r:embed="rId4"/>
          <a:srcRect t="4943" b="7190"/>
          <a:stretch>
            <a:fillRect/>
          </a:stretch>
        </p:blipFill>
        <p:spPr bwMode="auto">
          <a:xfrm>
            <a:off x="101345" y="2643188"/>
            <a:ext cx="4429093" cy="2500312"/>
          </a:xfrm>
          <a:prstGeom prst="rect">
            <a:avLst/>
          </a:prstGeom>
          <a:ln w="3175">
            <a:solidFill>
              <a:schemeClr val="bg1"/>
            </a:solidFill>
          </a:ln>
        </p:spPr>
      </p:pic>
      <p:pic>
        <p:nvPicPr>
          <p:cNvPr id="1028" name="Picture 4" descr="D:\Ильин\Для Ильина\игиловцы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99510" y="928676"/>
            <a:ext cx="3000396" cy="1714512"/>
          </a:xfrm>
          <a:prstGeom prst="rect">
            <a:avLst/>
          </a:prstGeom>
          <a:ln w="3175">
            <a:solidFill>
              <a:schemeClr val="bg1"/>
            </a:solidFill>
          </a:ln>
        </p:spPr>
      </p:pic>
      <p:pic>
        <p:nvPicPr>
          <p:cNvPr id="1029" name="Picture 5" descr="D:\Ильин\Для Ильина\лахор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99906" y="921749"/>
            <a:ext cx="3024684" cy="1714512"/>
          </a:xfrm>
          <a:prstGeom prst="rect">
            <a:avLst/>
          </a:prstGeom>
          <a:ln w="3175">
            <a:solidFill>
              <a:schemeClr val="bg1"/>
            </a:solidFill>
          </a:ln>
        </p:spPr>
      </p:pic>
      <p:pic>
        <p:nvPicPr>
          <p:cNvPr id="1030" name="Picture 6" descr="D:\Ильин\Для Ильина\720611_29cbeb98b3592b41d0e04116f6b1c7c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30438" y="2643187"/>
            <a:ext cx="4500594" cy="2511331"/>
          </a:xfrm>
          <a:prstGeom prst="rect">
            <a:avLst/>
          </a:prstGeom>
          <a:ln w="31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208924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144964" y="0"/>
            <a:ext cx="4999037" cy="51435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8194" name="Picture 2" descr="https://versiya.info/uploads/posts/2017-12/1513586846_odnoklassniki-2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64554"/>
            <a:ext cx="9324527" cy="5308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0140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144964" y="0"/>
            <a:ext cx="4999037" cy="51435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7170" name="Picture 2" descr="https://kudago.com/media/images/news/f5/dc/f5dce91fb8633e0cfebdefde369634a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0140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0" y="818689"/>
            <a:ext cx="4283968" cy="3225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Impact" pitchFamily="34" charset="0"/>
                <a:ea typeface="+mj-ea"/>
                <a:cs typeface="+mj-cs"/>
              </a:defRPr>
            </a:lvl1pPr>
          </a:lstStyle>
          <a:p>
            <a:pPr fontAlgn="base">
              <a:spcAft>
                <a:spcPct val="0"/>
              </a:spcAft>
            </a:pPr>
            <a:endParaRPr lang="ru-RU" sz="2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Заголовок 1"/>
          <p:cNvSpPr txBox="1">
            <a:spLocks/>
          </p:cNvSpPr>
          <p:nvPr/>
        </p:nvSpPr>
        <p:spPr>
          <a:xfrm>
            <a:off x="0" y="0"/>
            <a:ext cx="9130084" cy="915566"/>
          </a:xfrm>
          <a:prstGeom prst="rect">
            <a:avLst/>
          </a:prstGeom>
          <a:gradFill rotWithShape="1">
            <a:gsLst>
              <a:gs pos="34000">
                <a:srgbClr val="420000"/>
              </a:gs>
              <a:gs pos="93000">
                <a:srgbClr val="680000">
                  <a:alpha val="6000"/>
                  <a:lumMod val="89000"/>
                  <a:lumOff val="11000"/>
                </a:srgbClr>
              </a:gs>
            </a:gsLst>
            <a:path path="circle">
              <a:fillToRect l="15000" t="15000" r="100000" b="100000"/>
            </a:path>
          </a:gradFill>
          <a:ln w="15875" cap="flat" cmpd="sng" algn="ctr">
            <a:noFill/>
            <a:prstDash val="solid"/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 algn="ctr" fontAlgn="base">
              <a:spcBef>
                <a:spcPct val="50000"/>
              </a:spcBef>
              <a:spcAft>
                <a:spcPct val="0"/>
              </a:spcAft>
              <a:buNone/>
              <a:defRPr sz="2800" b="1">
                <a:solidFill>
                  <a:prstClr val="white"/>
                </a:solidFill>
              </a:defRPr>
            </a:lvl1pPr>
          </a:lstStyle>
          <a:p>
            <a:r>
              <a:rPr lang="ru-RU" dirty="0" smtClean="0"/>
              <a:t>Воздействие пропаганды ИГИЛ на «</a:t>
            </a:r>
            <a:r>
              <a:rPr lang="ru-RU" dirty="0" err="1" smtClean="0"/>
              <a:t>геймеров</a:t>
            </a:r>
            <a:r>
              <a:rPr lang="ru-RU" dirty="0" smtClean="0"/>
              <a:t>» </a:t>
            </a:r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6F8F8-5EF2-499A-A11D-4E069055D5D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074" name="Picture 2" descr="D:\Ильин\Для Ильина\игры игил.png"/>
          <p:cNvPicPr>
            <a:picLocks noChangeAspect="1" noChangeArrowheads="1"/>
          </p:cNvPicPr>
          <p:nvPr/>
        </p:nvPicPr>
        <p:blipFill>
          <a:blip r:embed="rId3" cstate="print"/>
          <a:srcRect l="410" t="464" r="32915" b="55505"/>
          <a:stretch>
            <a:fillRect/>
          </a:stretch>
        </p:blipFill>
        <p:spPr bwMode="auto">
          <a:xfrm>
            <a:off x="0" y="3143254"/>
            <a:ext cx="3428992" cy="2000246"/>
          </a:xfrm>
          <a:prstGeom prst="rect">
            <a:avLst/>
          </a:prstGeom>
          <a:noFill/>
          <a:ln w="15875">
            <a:solidFill>
              <a:schemeClr val="bg1"/>
            </a:solidFill>
          </a:ln>
          <a:effectLst>
            <a:outerShdw blurRad="50800" dist="38100" algn="l" rotWithShape="0">
              <a:schemeClr val="bg1">
                <a:alpha val="40000"/>
              </a:schemeClr>
            </a:outerShdw>
          </a:effectLst>
        </p:spPr>
      </p:pic>
      <p:pic>
        <p:nvPicPr>
          <p:cNvPr id="1027" name="Picture 3" descr="D:\Ильин\Для Ильина\2 партия\frontline-commando_1.jpg"/>
          <p:cNvPicPr>
            <a:picLocks noChangeAspect="1" noChangeArrowheads="1"/>
          </p:cNvPicPr>
          <p:nvPr/>
        </p:nvPicPr>
        <p:blipFill>
          <a:blip r:embed="rId4" cstate="print"/>
          <a:srcRect l="2273"/>
          <a:stretch>
            <a:fillRect/>
          </a:stretch>
        </p:blipFill>
        <p:spPr bwMode="auto">
          <a:xfrm>
            <a:off x="6072198" y="3178975"/>
            <a:ext cx="3071802" cy="1964525"/>
          </a:xfrm>
          <a:prstGeom prst="rect">
            <a:avLst/>
          </a:prstGeom>
          <a:noFill/>
          <a:ln w="15875">
            <a:solidFill>
              <a:schemeClr val="bg1"/>
            </a:solidFill>
          </a:ln>
          <a:effectLst>
            <a:outerShdw blurRad="50800" dist="38100" algn="l" rotWithShape="0">
              <a:schemeClr val="bg1">
                <a:alpha val="40000"/>
              </a:schemeClr>
            </a:outerShdw>
          </a:effectLst>
        </p:spPr>
      </p:pic>
      <p:pic>
        <p:nvPicPr>
          <p:cNvPr id="1028" name="Picture 4" descr="D:\Ильин\Для Ильина\2 партия\igry-strelyalki-i-shutery-78190-large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43636" y="928675"/>
            <a:ext cx="3000364" cy="2247545"/>
          </a:xfrm>
          <a:prstGeom prst="rect">
            <a:avLst/>
          </a:prstGeom>
          <a:noFill/>
          <a:ln w="15875">
            <a:solidFill>
              <a:schemeClr val="bg1"/>
            </a:solidFill>
          </a:ln>
          <a:effectLst>
            <a:outerShdw blurRad="50800" dist="38100" algn="l" rotWithShape="0">
              <a:schemeClr val="bg1">
                <a:alpha val="40000"/>
              </a:schemeClr>
            </a:outerShdw>
          </a:effectLst>
        </p:spPr>
      </p:pic>
      <p:pic>
        <p:nvPicPr>
          <p:cNvPr id="1029" name="Picture 5" descr="D:\Ильин\Для Ильина\2 партия\геймеры в игил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928676"/>
            <a:ext cx="3428992" cy="2251971"/>
          </a:xfrm>
          <a:prstGeom prst="rect">
            <a:avLst/>
          </a:prstGeom>
          <a:noFill/>
          <a:ln w="15875">
            <a:solidFill>
              <a:schemeClr val="bg1"/>
            </a:solidFill>
          </a:ln>
          <a:effectLst>
            <a:outerShdw blurRad="50800" dist="38100" algn="l" rotWithShape="0">
              <a:schemeClr val="bg1">
                <a:alpha val="40000"/>
              </a:schemeClr>
            </a:outerShdw>
          </a:effectLst>
        </p:spPr>
      </p:pic>
      <p:pic>
        <p:nvPicPr>
          <p:cNvPr id="1030" name="Picture 6" descr="D:\Ильин\Для Ильина\2 партия\геймеры1.jpg"/>
          <p:cNvPicPr>
            <a:picLocks noChangeAspect="1" noChangeArrowheads="1"/>
          </p:cNvPicPr>
          <p:nvPr/>
        </p:nvPicPr>
        <p:blipFill>
          <a:blip r:embed="rId7"/>
          <a:srcRect l="11023" t="10532" r="8676"/>
          <a:stretch>
            <a:fillRect/>
          </a:stretch>
        </p:blipFill>
        <p:spPr bwMode="auto">
          <a:xfrm>
            <a:off x="3428992" y="3163934"/>
            <a:ext cx="2643206" cy="1979566"/>
          </a:xfrm>
          <a:prstGeom prst="rect">
            <a:avLst/>
          </a:prstGeom>
          <a:noFill/>
          <a:ln w="15875">
            <a:solidFill>
              <a:schemeClr val="bg1"/>
            </a:solidFill>
          </a:ln>
          <a:effectLst>
            <a:outerShdw blurRad="50800" dist="38100" algn="l" rotWithShape="0">
              <a:schemeClr val="bg1">
                <a:alpha val="40000"/>
              </a:schemeClr>
            </a:outerShdw>
          </a:effectLst>
        </p:spPr>
      </p:pic>
      <p:pic>
        <p:nvPicPr>
          <p:cNvPr id="1026" name="Picture 2" descr="D:\Ильин\Для Ильина\2 партия\20080697180.jpg"/>
          <p:cNvPicPr>
            <a:picLocks noChangeAspect="1" noChangeArrowheads="1"/>
          </p:cNvPicPr>
          <p:nvPr/>
        </p:nvPicPr>
        <p:blipFill>
          <a:blip r:embed="rId8"/>
          <a:srcRect r="9524"/>
          <a:stretch>
            <a:fillRect/>
          </a:stretch>
        </p:blipFill>
        <p:spPr bwMode="auto">
          <a:xfrm>
            <a:off x="3428992" y="928676"/>
            <a:ext cx="2714644" cy="2250297"/>
          </a:xfrm>
          <a:prstGeom prst="rect">
            <a:avLst/>
          </a:prstGeom>
          <a:noFill/>
          <a:ln w="15875">
            <a:solidFill>
              <a:schemeClr val="bg1"/>
            </a:solidFill>
          </a:ln>
          <a:effectLst>
            <a:outerShdw blurRad="50800" dist="38100" algn="l" rotWithShape="0">
              <a:schemeClr val="bg1">
                <a:alpha val="40000"/>
              </a:schemeClr>
            </a:outerShdw>
          </a:effectLst>
        </p:spPr>
      </p:pic>
      <p:pic>
        <p:nvPicPr>
          <p:cNvPr id="11266" name="Picture 2" descr="https://gdb.rferl.org/D3410B33-4ECA-4F3E-9A41-4A8460F788FA_w610_r0_s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7151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6F8F8-5EF2-499A-A11D-4E069055D5D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0" y="1"/>
            <a:ext cx="9143999" cy="915566"/>
          </a:xfrm>
          <a:prstGeom prst="rect">
            <a:avLst/>
          </a:prstGeom>
          <a:gradFill flip="none" rotWithShape="1">
            <a:gsLst>
              <a:gs pos="0">
                <a:srgbClr val="4F81BD">
                  <a:shade val="51000"/>
                  <a:satMod val="130000"/>
                  <a:alpha val="68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  <a:alpha val="3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15875" cap="flat" cmpd="sng" algn="ctr">
            <a:noFill/>
            <a:prstDash val="solid"/>
            <a:headEnd/>
            <a:tailEnd/>
          </a:ln>
          <a:effectLst>
            <a:outerShdw blurRad="38100" dist="38100" dir="5400000" rotWithShape="0">
              <a:srgbClr val="000000">
                <a:alpha val="35000"/>
              </a:srgbClr>
            </a:outerShdw>
          </a:effectLst>
        </p:spPr>
        <p:txBody>
          <a:bodyPr vert="horz" lIns="91440" tIns="0" rIns="91440" bIns="45720" rtlCol="0" anchor="ctr">
            <a:noAutofit/>
          </a:bodyPr>
          <a:lstStyle>
            <a:lvl1pPr algn="ctr">
              <a:lnSpc>
                <a:spcPts val="3000"/>
              </a:lnSpc>
              <a:spcBef>
                <a:spcPct val="50000"/>
              </a:spcBef>
              <a:buNone/>
              <a:defRPr sz="2800" b="1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fontAlgn="base">
              <a:spcAft>
                <a:spcPct val="0"/>
              </a:spcAft>
            </a:pPr>
            <a:r>
              <a:rPr lang="ru-RU" dirty="0" smtClean="0"/>
              <a:t>Противодействие пропагандистской и вербовочной экстремистских и террористических организаций</a:t>
            </a:r>
            <a:endParaRPr lang="ru-RU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42844" y="980112"/>
            <a:ext cx="8858312" cy="571504"/>
          </a:xfrm>
          <a:prstGeom prst="roundRect">
            <a:avLst/>
          </a:prstGeom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3">
            <a:schemeClr val="dk2">
              <a:hueOff val="0"/>
              <a:satOff val="0"/>
              <a:lumOff val="0"/>
              <a:alphaOff val="0"/>
            </a:schemeClr>
          </a:fillRef>
          <a:effectRef idx="2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7703" tIns="137703" rIns="137703" bIns="137703" numCol="1" spcCol="1270" anchor="ctr" anchorCtr="0">
            <a:noAutofit/>
          </a:bodyPr>
          <a:lstStyle/>
          <a:p>
            <a:pPr lvl="0"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Проведение форумов, фестивалей, выставок антитеррористической направленности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42844" y="1632578"/>
            <a:ext cx="8858312" cy="581982"/>
          </a:xfrm>
          <a:prstGeom prst="roundRect">
            <a:avLst/>
          </a:prstGeom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3">
            <a:schemeClr val="dk2">
              <a:hueOff val="0"/>
              <a:satOff val="0"/>
              <a:lumOff val="0"/>
              <a:alphaOff val="0"/>
            </a:schemeClr>
          </a:fillRef>
          <a:effectRef idx="2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7703" tIns="137703" rIns="137703" bIns="137703" numCol="1" spcCol="1270" anchor="ctr" anchorCtr="0">
            <a:noAutofit/>
          </a:bodyPr>
          <a:lstStyle/>
          <a:p>
            <a:pPr lvl="0"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Массированная и наступательная контрпропаганда с привлечением педагогов, экспертного сообщества и молодежных организаций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42844" y="2285998"/>
            <a:ext cx="8858312" cy="571504"/>
          </a:xfrm>
          <a:prstGeom prst="roundRect">
            <a:avLst/>
          </a:prstGeom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3">
            <a:schemeClr val="dk2">
              <a:hueOff val="0"/>
              <a:satOff val="0"/>
              <a:lumOff val="0"/>
              <a:alphaOff val="0"/>
            </a:schemeClr>
          </a:fillRef>
          <a:effectRef idx="2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7703" tIns="137703" rIns="137703" bIns="137703" numCol="1" spcCol="1270" anchor="ctr" anchorCtr="0">
            <a:noAutofit/>
          </a:bodyPr>
          <a:lstStyle/>
          <a:p>
            <a:pPr lvl="0"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Совершенствование адресной профилактической работы с лицами, наиболее подверженными воздействию экстремистской идеологии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42844" y="2928940"/>
            <a:ext cx="8858312" cy="785818"/>
          </a:xfrm>
          <a:prstGeom prst="roundRect">
            <a:avLst/>
          </a:prstGeom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3">
            <a:schemeClr val="dk2">
              <a:hueOff val="0"/>
              <a:satOff val="0"/>
              <a:lumOff val="0"/>
              <a:alphaOff val="0"/>
            </a:schemeClr>
          </a:fillRef>
          <a:effectRef idx="2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7703" tIns="137703" rIns="137703" bIns="137703" numCol="1" spcCol="1270" anchor="ctr" anchorCtr="0">
            <a:no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b="1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Более активное </a:t>
            </a:r>
            <a:r>
              <a:rPr lang="ru-RU" b="1" kern="12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задействование</a:t>
            </a:r>
            <a:r>
              <a:rPr lang="ru-RU" b="1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возможностей СМИ, Интернета, кинопроката и т.д. для формирования в  обществе понимания степени серьезности исходящей со стороны  МТО угрозы</a:t>
            </a:r>
            <a:endParaRPr lang="ru-RU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42844" y="3786196"/>
            <a:ext cx="8858312" cy="571504"/>
          </a:xfrm>
          <a:prstGeom prst="roundRect">
            <a:avLst/>
          </a:prstGeom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3">
            <a:schemeClr val="dk2">
              <a:hueOff val="0"/>
              <a:satOff val="0"/>
              <a:lumOff val="0"/>
              <a:alphaOff val="0"/>
            </a:schemeClr>
          </a:fillRef>
          <a:effectRef idx="2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7703" tIns="137703" rIns="137703" bIns="137703" numCol="1" spcCol="1270" anchor="ctr" anchorCtr="0">
            <a:noAutofit/>
          </a:bodyPr>
          <a:lstStyle/>
          <a:p>
            <a:pPr lvl="0"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Проведение мероприятий в школах, на которых дети формируют свое понимание реальной опасности МТО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42844" y="4429138"/>
            <a:ext cx="8858312" cy="571504"/>
          </a:xfrm>
          <a:prstGeom prst="roundRect">
            <a:avLst/>
          </a:prstGeom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3">
            <a:schemeClr val="dk2">
              <a:hueOff val="0"/>
              <a:satOff val="0"/>
              <a:lumOff val="0"/>
              <a:alphaOff val="0"/>
            </a:schemeClr>
          </a:fillRef>
          <a:effectRef idx="2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7703" tIns="137703" rIns="137703" bIns="137703" numCol="1" spcCol="1270" anchor="ctr" anchorCtr="0">
            <a:noAutofit/>
          </a:bodyPr>
          <a:lstStyle/>
          <a:p>
            <a:pPr lvl="0" algn="ctr"/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Внутривузовская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пропаганда – современные студенты подвержены такого рода  негативным влияниям не менее школьников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2275402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 animBg="1"/>
      <p:bldP spid="6" grpId="0" animBg="1"/>
      <p:bldP spid="7" grpId="0" animBg="1"/>
      <p:bldP spid="9" grpId="0" animBg="1"/>
      <p:bldP spid="11" grpId="0" animBg="1"/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3200" b="1" smtClean="0"/>
              <a:t>Можно ли определить цену коррупции?</a:t>
            </a:r>
            <a:br>
              <a:rPr lang="ru-RU" sz="3200" b="1" smtClean="0"/>
            </a:br>
            <a:endParaRPr lang="ru-RU" sz="3200" b="1" smtClean="0"/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1" algn="ctr" eaLnBrk="1" hangingPunct="1">
              <a:buClr>
                <a:srgbClr val="66FFFF"/>
              </a:buClr>
              <a:buFontTx/>
              <a:buNone/>
              <a:defRPr/>
            </a:pPr>
            <a:r>
              <a:rPr lang="ru-RU" sz="2400" b="1" smtClean="0">
                <a:latin typeface="Arial" charset="0"/>
              </a:rPr>
              <a:t>Нет.</a:t>
            </a:r>
          </a:p>
          <a:p>
            <a:pPr lvl="1" algn="ctr" eaLnBrk="1" hangingPunct="1">
              <a:buClr>
                <a:srgbClr val="66FFFF"/>
              </a:buClr>
              <a:buFontTx/>
              <a:buNone/>
              <a:defRPr/>
            </a:pPr>
            <a:r>
              <a:rPr lang="ru-RU" sz="2400" b="1" smtClean="0">
                <a:latin typeface="Arial" charset="0"/>
              </a:rPr>
              <a:t> Дача взяток не фиксируется, и они не всегда имеют денежную форму: одолжения, подарки и т.д.</a:t>
            </a:r>
          </a:p>
          <a:p>
            <a:pPr lvl="1" eaLnBrk="1" hangingPunct="1">
              <a:buClr>
                <a:srgbClr val="66FFFF"/>
              </a:buClr>
              <a:buFontTx/>
              <a:buNone/>
              <a:defRPr/>
            </a:pPr>
            <a:endParaRPr lang="ru-RU" sz="2400" b="1" smtClean="0">
              <a:latin typeface="Arial" charset="0"/>
            </a:endParaRPr>
          </a:p>
          <a:p>
            <a:pPr lvl="1" algn="ctr" eaLnBrk="1" hangingPunct="1">
              <a:buClr>
                <a:srgbClr val="66FFFF"/>
              </a:buClr>
              <a:buFontTx/>
              <a:buNone/>
              <a:defRPr/>
            </a:pPr>
            <a:r>
              <a:rPr lang="ru-RU" sz="2400" b="1" smtClean="0">
                <a:latin typeface="Arial" charset="0"/>
              </a:rPr>
              <a:t>Еще сложнее дать коррупции количественное определение в социальном аспекте: цена крушения иллюзий… </a:t>
            </a:r>
          </a:p>
          <a:p>
            <a:pPr lvl="3" eaLnBrk="1" hangingPunct="1">
              <a:buFont typeface="Wingdings" pitchFamily="2" charset="2"/>
              <a:buNone/>
              <a:defRPr/>
            </a:pPr>
            <a:endParaRPr lang="da-DK" sz="240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defRPr/>
            </a:pPr>
            <a:endParaRPr lang="ru-RU" sz="2400" smtClean="0"/>
          </a:p>
        </p:txBody>
      </p:sp>
      <p:pic>
        <p:nvPicPr>
          <p:cNvPr id="8196" name="Рисунок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4300"/>
            <a:ext cx="9144000" cy="537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7157"/>
            <a:ext cx="9144000" cy="535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7156"/>
            <a:ext cx="9144000" cy="5250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5169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6F8F8-5EF2-499A-A11D-4E069055D5D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0" y="0"/>
            <a:ext cx="9143999" cy="1071551"/>
          </a:xfrm>
          <a:prstGeom prst="rect">
            <a:avLst/>
          </a:prstGeom>
          <a:gradFill flip="none" rotWithShape="1">
            <a:gsLst>
              <a:gs pos="0">
                <a:srgbClr val="4F81BD">
                  <a:shade val="51000"/>
                  <a:satMod val="130000"/>
                  <a:alpha val="68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  <a:alpha val="3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15875" cap="flat" cmpd="sng" algn="ctr">
            <a:noFill/>
            <a:prstDash val="solid"/>
            <a:headEnd/>
            <a:tailEnd/>
          </a:ln>
          <a:effectLst>
            <a:outerShdw blurRad="38100" dist="38100" dir="5400000" rotWithShape="0">
              <a:srgbClr val="000000">
                <a:alpha val="35000"/>
              </a:srgbClr>
            </a:outerShdw>
          </a:effectLst>
        </p:spPr>
        <p:txBody>
          <a:bodyPr vert="horz" lIns="91440" tIns="0" rIns="91440" bIns="45720" rtlCol="0" anchor="ctr">
            <a:noAutofit/>
          </a:bodyPr>
          <a:lstStyle>
            <a:lvl1pPr algn="ctr">
              <a:lnSpc>
                <a:spcPts val="3000"/>
              </a:lnSpc>
              <a:spcBef>
                <a:spcPct val="50000"/>
              </a:spcBef>
              <a:buNone/>
              <a:defRPr sz="2800" b="1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fontAlgn="base">
              <a:spcAft>
                <a:spcPct val="0"/>
              </a:spcAft>
            </a:pPr>
            <a:r>
              <a:rPr lang="ru-RU" dirty="0" smtClean="0"/>
              <a:t>Совместная работа органов государственной власти и институтов гражданского общества </a:t>
            </a:r>
          </a:p>
        </p:txBody>
      </p:sp>
      <p:pic>
        <p:nvPicPr>
          <p:cNvPr id="1026" name="Picture 2" descr="D:\Ильин\Для Ильина\новое\390656_4_004.jpg"/>
          <p:cNvPicPr>
            <a:picLocks noChangeAspect="1" noChangeArrowheads="1"/>
          </p:cNvPicPr>
          <p:nvPr/>
        </p:nvPicPr>
        <p:blipFill>
          <a:blip r:embed="rId3" cstate="print"/>
          <a:srcRect r="1819" b="4359"/>
          <a:stretch>
            <a:fillRect/>
          </a:stretch>
        </p:blipFill>
        <p:spPr bwMode="auto">
          <a:xfrm>
            <a:off x="-1" y="1071552"/>
            <a:ext cx="3214679" cy="178594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1027" name="Picture 3" descr="D:\Ильин\Для Ильина\новое\1367312_97388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26697" y="1071552"/>
            <a:ext cx="2916939" cy="178595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1028" name="Picture 4" descr="D:\Ильин\Для Ильина\новое\ynusov_ats.jpg"/>
          <p:cNvPicPr>
            <a:picLocks noChangeAspect="1" noChangeArrowheads="1"/>
          </p:cNvPicPr>
          <p:nvPr/>
        </p:nvPicPr>
        <p:blipFill>
          <a:blip r:embed="rId5" cstate="print"/>
          <a:srcRect r="1412"/>
          <a:stretch>
            <a:fillRect/>
          </a:stretch>
        </p:blipFill>
        <p:spPr bwMode="auto">
          <a:xfrm>
            <a:off x="6141266" y="1071552"/>
            <a:ext cx="3002734" cy="178595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sp>
        <p:nvSpPr>
          <p:cNvPr id="9" name="Прямоугольник 8"/>
          <p:cNvSpPr/>
          <p:nvPr/>
        </p:nvSpPr>
        <p:spPr>
          <a:xfrm>
            <a:off x="48546" y="2857502"/>
            <a:ext cx="3071834" cy="2286016"/>
          </a:xfrm>
          <a:prstGeom prst="rect">
            <a:avLst/>
          </a:prstGeom>
          <a:blipFill rotWithShape="1">
            <a:blip r:embed="rId6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1">
            <a:scrgbClr r="0" g="0" b="0"/>
          </a:fillRef>
          <a:effectRef idx="2">
            <a:schemeClr val="dk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" name="Прямоугольник 9"/>
          <p:cNvSpPr/>
          <p:nvPr/>
        </p:nvSpPr>
        <p:spPr>
          <a:xfrm>
            <a:off x="3121580" y="2857502"/>
            <a:ext cx="2807742" cy="2286016"/>
          </a:xfrm>
          <a:prstGeom prst="rect">
            <a:avLst/>
          </a:prstGeom>
          <a:blipFill rotWithShape="1">
            <a:blip r:embed="rId7"/>
            <a:srcRect/>
            <a:stretch>
              <a:fillRect l="-6121" r="-8738"/>
            </a:stretch>
          </a:blip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1">
            <a:scrgbClr r="0" g="0" b="0"/>
          </a:fillRef>
          <a:effectRef idx="2">
            <a:schemeClr val="dk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Прямоугольник 10"/>
          <p:cNvSpPr/>
          <p:nvPr/>
        </p:nvSpPr>
        <p:spPr>
          <a:xfrm>
            <a:off x="5929322" y="2857502"/>
            <a:ext cx="3143272" cy="2286016"/>
          </a:xfrm>
          <a:prstGeom prst="rect">
            <a:avLst/>
          </a:prstGeom>
          <a:blipFill rotWithShape="1">
            <a:blip r:embed="rId8" cstate="print"/>
            <a:srcRect/>
            <a:stretch>
              <a:fillRect l="-7108" r="-1"/>
            </a:stretch>
          </a:blip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1">
            <a:scrgbClr r="0" g="0" b="0"/>
          </a:fillRef>
          <a:effectRef idx="2">
            <a:schemeClr val="dk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4098" name="Picture 2" descr="%D1%82%D0%B5%D1%80%D1%80%D0%BE%D1%80%D0%B8%D0%B7%D0%BC%3A+%D0%BE%D1%81%D1%82%D0%B0%D0%BD%D0%BE%D0%B2%D0%B8%D1%82%D1%8C+%D1%82%D0%B5%D1%80%D1%80%D0%BE%D1%80%D0%B8%D0%B7%D0%BC+%D1%82%D0%B5%D1%80%D1%80%D0%BE%D1%80+%D0%BF%D1%80%D0%B5%D0%BA%D1%80%D0%B0%D1%82%D0%B8%D1%82%D1%8C+%D0%BD%D0%B0%D1%81%D0%B8%D0%BB%D0%B8%D0%B5+%D0%B8+%D0%B2%D0%BE%D0%B9%D0%BD%D1%8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236562"/>
            <a:ext cx="9252519" cy="5380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861974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Номер слайда 4"/>
          <p:cNvSpPr>
            <a:spLocks noGrp="1"/>
          </p:cNvSpPr>
          <p:nvPr>
            <p:ph type="sldNum" sz="quarter" idx="4294967295"/>
          </p:nvPr>
        </p:nvSpPr>
        <p:spPr>
          <a:xfrm>
            <a:off x="6974904" y="4818186"/>
            <a:ext cx="2133600" cy="273844"/>
          </a:xfrm>
          <a:prstGeom prst="rect">
            <a:avLst/>
          </a:prstGeom>
        </p:spPr>
        <p:txBody>
          <a:bodyPr/>
          <a:lstStyle/>
          <a:p>
            <a:fld id="{4D70BDBE-697D-49CE-A4A3-D2D1D50573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0" name="Заголовок 1"/>
          <p:cNvSpPr txBox="1">
            <a:spLocks/>
          </p:cNvSpPr>
          <p:nvPr/>
        </p:nvSpPr>
        <p:spPr>
          <a:xfrm>
            <a:off x="7" y="1"/>
            <a:ext cx="9143999" cy="915566"/>
          </a:xfrm>
          <a:prstGeom prst="rect">
            <a:avLst/>
          </a:prstGeom>
          <a:gradFill rotWithShape="1">
            <a:gsLst>
              <a:gs pos="34000">
                <a:srgbClr val="420000"/>
              </a:gs>
              <a:gs pos="93000">
                <a:srgbClr val="680000">
                  <a:alpha val="6000"/>
                  <a:lumMod val="89000"/>
                  <a:lumOff val="11000"/>
                </a:srgbClr>
              </a:gs>
            </a:gsLst>
            <a:path path="circle">
              <a:fillToRect l="15000" t="15000" r="100000" b="100000"/>
            </a:path>
          </a:gradFill>
          <a:ln w="15875" cap="flat" cmpd="sng" algn="ctr">
            <a:noFill/>
            <a:prstDash val="solid"/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 algn="ctr" fontAlgn="base">
              <a:spcBef>
                <a:spcPct val="50000"/>
              </a:spcBef>
              <a:spcAft>
                <a:spcPct val="0"/>
              </a:spcAft>
              <a:buNone/>
              <a:defRPr sz="2800" b="1">
                <a:solidFill>
                  <a:prstClr val="white"/>
                </a:solidFill>
              </a:defRPr>
            </a:lvl1pPr>
          </a:lstStyle>
          <a:p>
            <a:r>
              <a:rPr lang="ru-RU" sz="4000" dirty="0" smtClean="0"/>
              <a:t>География экстремизма и терроризма</a:t>
            </a:r>
            <a:endParaRPr lang="ru-RU" sz="4000" dirty="0"/>
          </a:p>
        </p:txBody>
      </p:sp>
      <p:pic>
        <p:nvPicPr>
          <p:cNvPr id="1026" name="Picture 2" descr="C:\Users\нак\Pictures\карта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588" y="846155"/>
            <a:ext cx="9148763" cy="42973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2726510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6F8F8-5EF2-499A-A11D-4E069055D5D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0" y="0"/>
            <a:ext cx="9143999" cy="1071551"/>
          </a:xfrm>
          <a:prstGeom prst="rect">
            <a:avLst/>
          </a:prstGeom>
          <a:gradFill flip="none" rotWithShape="1">
            <a:gsLst>
              <a:gs pos="0">
                <a:srgbClr val="4F81BD">
                  <a:shade val="51000"/>
                  <a:satMod val="130000"/>
                  <a:alpha val="68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  <a:alpha val="3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15875" cap="flat" cmpd="sng" algn="ctr">
            <a:noFill/>
            <a:prstDash val="solid"/>
            <a:headEnd/>
            <a:tailEnd/>
          </a:ln>
          <a:effectLst>
            <a:outerShdw blurRad="38100" dist="38100" dir="5400000" rotWithShape="0">
              <a:srgbClr val="000000">
                <a:alpha val="35000"/>
              </a:srgbClr>
            </a:outerShdw>
          </a:effectLst>
        </p:spPr>
        <p:txBody>
          <a:bodyPr vert="horz" lIns="91440" tIns="0" rIns="91440" bIns="45720" rtlCol="0" anchor="ctr">
            <a:noAutofit/>
          </a:bodyPr>
          <a:lstStyle>
            <a:lvl1pPr algn="ctr">
              <a:lnSpc>
                <a:spcPts val="3000"/>
              </a:lnSpc>
              <a:spcBef>
                <a:spcPct val="50000"/>
              </a:spcBef>
              <a:buNone/>
              <a:defRPr sz="2800" b="1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fontAlgn="base">
              <a:spcAft>
                <a:spcPct val="0"/>
              </a:spcAft>
            </a:pPr>
            <a:r>
              <a:rPr lang="ru-RU" dirty="0" smtClean="0"/>
              <a:t>Обсуждение проблем </a:t>
            </a:r>
            <a:r>
              <a:rPr lang="ru-RU" dirty="0" smtClean="0"/>
              <a:t>противодействия террористической </a:t>
            </a:r>
            <a:r>
              <a:rPr lang="ru-RU" dirty="0" smtClean="0"/>
              <a:t>деятельности </a:t>
            </a:r>
          </a:p>
        </p:txBody>
      </p:sp>
      <p:pic>
        <p:nvPicPr>
          <p:cNvPr id="1026" name="Picture 2" descr="D:\Ильин\Для Ильина\новое\390656_4_004.jpg"/>
          <p:cNvPicPr>
            <a:picLocks noChangeAspect="1" noChangeArrowheads="1"/>
          </p:cNvPicPr>
          <p:nvPr/>
        </p:nvPicPr>
        <p:blipFill>
          <a:blip r:embed="rId3" cstate="print"/>
          <a:srcRect r="1819" b="4359"/>
          <a:stretch>
            <a:fillRect/>
          </a:stretch>
        </p:blipFill>
        <p:spPr bwMode="auto">
          <a:xfrm>
            <a:off x="-1" y="1071552"/>
            <a:ext cx="3214679" cy="178594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1027" name="Picture 3" descr="D:\Ильин\Для Ильина\новое\1367312_97388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26697" y="1071552"/>
            <a:ext cx="2916939" cy="178595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1028" name="Picture 4" descr="D:\Ильин\Для Ильина\новое\ynusov_ats.jpg"/>
          <p:cNvPicPr>
            <a:picLocks noChangeAspect="1" noChangeArrowheads="1"/>
          </p:cNvPicPr>
          <p:nvPr/>
        </p:nvPicPr>
        <p:blipFill>
          <a:blip r:embed="rId5" cstate="print"/>
          <a:srcRect r="1412"/>
          <a:stretch>
            <a:fillRect/>
          </a:stretch>
        </p:blipFill>
        <p:spPr bwMode="auto">
          <a:xfrm>
            <a:off x="6141266" y="1071552"/>
            <a:ext cx="3002734" cy="178595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sp>
        <p:nvSpPr>
          <p:cNvPr id="9" name="Прямоугольник 8"/>
          <p:cNvSpPr/>
          <p:nvPr/>
        </p:nvSpPr>
        <p:spPr>
          <a:xfrm>
            <a:off x="48546" y="2857502"/>
            <a:ext cx="3071834" cy="2286016"/>
          </a:xfrm>
          <a:prstGeom prst="rect">
            <a:avLst/>
          </a:prstGeom>
          <a:blipFill rotWithShape="1">
            <a:blip r:embed="rId6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1">
            <a:scrgbClr r="0" g="0" b="0"/>
          </a:fillRef>
          <a:effectRef idx="2">
            <a:schemeClr val="dk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" name="Прямоугольник 9"/>
          <p:cNvSpPr/>
          <p:nvPr/>
        </p:nvSpPr>
        <p:spPr>
          <a:xfrm>
            <a:off x="3121580" y="2857502"/>
            <a:ext cx="2807742" cy="2286016"/>
          </a:xfrm>
          <a:prstGeom prst="rect">
            <a:avLst/>
          </a:prstGeom>
          <a:blipFill rotWithShape="1">
            <a:blip r:embed="rId7"/>
            <a:srcRect/>
            <a:stretch>
              <a:fillRect l="-6121" r="-8738"/>
            </a:stretch>
          </a:blip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1">
            <a:scrgbClr r="0" g="0" b="0"/>
          </a:fillRef>
          <a:effectRef idx="2">
            <a:schemeClr val="dk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Прямоугольник 10"/>
          <p:cNvSpPr/>
          <p:nvPr/>
        </p:nvSpPr>
        <p:spPr>
          <a:xfrm>
            <a:off x="5929322" y="2857502"/>
            <a:ext cx="3143272" cy="2286016"/>
          </a:xfrm>
          <a:prstGeom prst="rect">
            <a:avLst/>
          </a:prstGeom>
          <a:blipFill rotWithShape="1">
            <a:blip r:embed="rId8" cstate="print"/>
            <a:srcRect/>
            <a:stretch>
              <a:fillRect l="-7108" r="-1"/>
            </a:stretch>
          </a:blip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1">
            <a:scrgbClr r="0" g="0" b="0"/>
          </a:fillRef>
          <a:effectRef idx="2">
            <a:schemeClr val="dk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" name="AutoShape 2" descr="https://pbs.twimg.com/media/ClvE3iRVAAAwLtI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332608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6F8F8-5EF2-499A-A11D-4E069055D5D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0" y="0"/>
            <a:ext cx="9143999" cy="1071551"/>
          </a:xfrm>
          <a:prstGeom prst="rect">
            <a:avLst/>
          </a:prstGeom>
          <a:gradFill flip="none" rotWithShape="1">
            <a:gsLst>
              <a:gs pos="0">
                <a:srgbClr val="4F81BD">
                  <a:shade val="51000"/>
                  <a:satMod val="130000"/>
                  <a:alpha val="68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  <a:alpha val="3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15875" cap="flat" cmpd="sng" algn="ctr">
            <a:noFill/>
            <a:prstDash val="solid"/>
            <a:headEnd/>
            <a:tailEnd/>
          </a:ln>
          <a:effectLst>
            <a:outerShdw blurRad="38100" dist="38100" dir="5400000" rotWithShape="0">
              <a:srgbClr val="000000">
                <a:alpha val="35000"/>
              </a:srgbClr>
            </a:outerShdw>
          </a:effectLst>
        </p:spPr>
        <p:txBody>
          <a:bodyPr vert="horz" lIns="91440" tIns="0" rIns="91440" bIns="45720" rtlCol="0" anchor="ctr">
            <a:noAutofit/>
          </a:bodyPr>
          <a:lstStyle>
            <a:lvl1pPr algn="ctr">
              <a:lnSpc>
                <a:spcPts val="3000"/>
              </a:lnSpc>
              <a:spcBef>
                <a:spcPct val="50000"/>
              </a:spcBef>
              <a:buNone/>
              <a:defRPr sz="2800" b="1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fontAlgn="base">
              <a:spcAft>
                <a:spcPct val="0"/>
              </a:spcAft>
            </a:pPr>
            <a:r>
              <a:rPr lang="ru-RU" dirty="0" smtClean="0"/>
              <a:t>Обсуждение проблем противодействия экстремистской и террористической деятельности </a:t>
            </a:r>
          </a:p>
        </p:txBody>
      </p:sp>
      <p:pic>
        <p:nvPicPr>
          <p:cNvPr id="1026" name="Picture 2" descr="D:\Ильин\Для Ильина\новое\390656_4_004.jpg"/>
          <p:cNvPicPr>
            <a:picLocks noChangeAspect="1" noChangeArrowheads="1"/>
          </p:cNvPicPr>
          <p:nvPr/>
        </p:nvPicPr>
        <p:blipFill>
          <a:blip r:embed="rId3" cstate="print"/>
          <a:srcRect r="1819" b="4359"/>
          <a:stretch>
            <a:fillRect/>
          </a:stretch>
        </p:blipFill>
        <p:spPr bwMode="auto">
          <a:xfrm>
            <a:off x="-1" y="1071552"/>
            <a:ext cx="3214679" cy="178594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1027" name="Picture 3" descr="D:\Ильин\Для Ильина\новое\1367312_97388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26697" y="1071552"/>
            <a:ext cx="2916939" cy="178595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1028" name="Picture 4" descr="D:\Ильин\Для Ильина\новое\ynusov_ats.jpg"/>
          <p:cNvPicPr>
            <a:picLocks noChangeAspect="1" noChangeArrowheads="1"/>
          </p:cNvPicPr>
          <p:nvPr/>
        </p:nvPicPr>
        <p:blipFill>
          <a:blip r:embed="rId5" cstate="print"/>
          <a:srcRect r="1412"/>
          <a:stretch>
            <a:fillRect/>
          </a:stretch>
        </p:blipFill>
        <p:spPr bwMode="auto">
          <a:xfrm>
            <a:off x="6141266" y="1071552"/>
            <a:ext cx="3002734" cy="178595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sp>
        <p:nvSpPr>
          <p:cNvPr id="9" name="Прямоугольник 8"/>
          <p:cNvSpPr/>
          <p:nvPr/>
        </p:nvSpPr>
        <p:spPr>
          <a:xfrm>
            <a:off x="48546" y="2857502"/>
            <a:ext cx="3071834" cy="2286016"/>
          </a:xfrm>
          <a:prstGeom prst="rect">
            <a:avLst/>
          </a:prstGeom>
          <a:blipFill rotWithShape="1">
            <a:blip r:embed="rId6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1">
            <a:scrgbClr r="0" g="0" b="0"/>
          </a:fillRef>
          <a:effectRef idx="2">
            <a:schemeClr val="dk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" name="Прямоугольник 9"/>
          <p:cNvSpPr/>
          <p:nvPr/>
        </p:nvSpPr>
        <p:spPr>
          <a:xfrm>
            <a:off x="3121580" y="2857502"/>
            <a:ext cx="2807742" cy="2286016"/>
          </a:xfrm>
          <a:prstGeom prst="rect">
            <a:avLst/>
          </a:prstGeom>
          <a:blipFill rotWithShape="1">
            <a:blip r:embed="rId7"/>
            <a:srcRect/>
            <a:stretch>
              <a:fillRect l="-6121" r="-8738"/>
            </a:stretch>
          </a:blip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1">
            <a:scrgbClr r="0" g="0" b="0"/>
          </a:fillRef>
          <a:effectRef idx="2">
            <a:schemeClr val="dk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Прямоугольник 10"/>
          <p:cNvSpPr/>
          <p:nvPr/>
        </p:nvSpPr>
        <p:spPr>
          <a:xfrm>
            <a:off x="5929322" y="2857502"/>
            <a:ext cx="3143272" cy="2286016"/>
          </a:xfrm>
          <a:prstGeom prst="rect">
            <a:avLst/>
          </a:prstGeom>
          <a:blipFill rotWithShape="1">
            <a:blip r:embed="rId8" cstate="print"/>
            <a:srcRect/>
            <a:stretch>
              <a:fillRect l="-7108" r="-1"/>
            </a:stretch>
          </a:blip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1">
            <a:scrgbClr r="0" g="0" b="0"/>
          </a:fillRef>
          <a:effectRef idx="2">
            <a:schemeClr val="dk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" name="AutoShape 2" descr="https://pbs.twimg.com/media/ClvE3iRVAAAwLtI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0" name="Picture 2" descr="https://pbs.twimg.com/media/ClvE3iRVAAAwLtI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7" y="-144463"/>
            <a:ext cx="9505055" cy="552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563480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6F8F8-5EF2-499A-A11D-4E069055D5D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0" y="0"/>
            <a:ext cx="9143999" cy="1071551"/>
          </a:xfrm>
          <a:prstGeom prst="rect">
            <a:avLst/>
          </a:prstGeom>
          <a:gradFill flip="none" rotWithShape="1">
            <a:gsLst>
              <a:gs pos="0">
                <a:srgbClr val="4F81BD">
                  <a:shade val="51000"/>
                  <a:satMod val="130000"/>
                  <a:alpha val="68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  <a:alpha val="3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15875" cap="flat" cmpd="sng" algn="ctr">
            <a:noFill/>
            <a:prstDash val="solid"/>
            <a:headEnd/>
            <a:tailEnd/>
          </a:ln>
          <a:effectLst>
            <a:outerShdw blurRad="38100" dist="38100" dir="5400000" rotWithShape="0">
              <a:srgbClr val="000000">
                <a:alpha val="35000"/>
              </a:srgbClr>
            </a:outerShdw>
          </a:effectLst>
        </p:spPr>
        <p:txBody>
          <a:bodyPr vert="horz" lIns="91440" tIns="0" rIns="91440" bIns="45720" rtlCol="0" anchor="ctr">
            <a:noAutofit/>
          </a:bodyPr>
          <a:lstStyle>
            <a:lvl1pPr algn="ctr">
              <a:lnSpc>
                <a:spcPts val="3000"/>
              </a:lnSpc>
              <a:spcBef>
                <a:spcPct val="50000"/>
              </a:spcBef>
              <a:buNone/>
              <a:defRPr sz="2800" b="1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fontAlgn="base">
              <a:spcAft>
                <a:spcPct val="0"/>
              </a:spcAft>
            </a:pPr>
            <a:r>
              <a:rPr lang="ru-RU" dirty="0" smtClean="0"/>
              <a:t>Обсуждение проблем противодействия экстремистской и террористической деятельности </a:t>
            </a:r>
          </a:p>
        </p:txBody>
      </p:sp>
      <p:pic>
        <p:nvPicPr>
          <p:cNvPr id="1026" name="Picture 2" descr="D:\Ильин\Для Ильина\новое\390656_4_004.jpg"/>
          <p:cNvPicPr>
            <a:picLocks noChangeAspect="1" noChangeArrowheads="1"/>
          </p:cNvPicPr>
          <p:nvPr/>
        </p:nvPicPr>
        <p:blipFill>
          <a:blip r:embed="rId3" cstate="print"/>
          <a:srcRect r="1819" b="4359"/>
          <a:stretch>
            <a:fillRect/>
          </a:stretch>
        </p:blipFill>
        <p:spPr bwMode="auto">
          <a:xfrm>
            <a:off x="-1" y="1071552"/>
            <a:ext cx="3214679" cy="178594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1027" name="Picture 3" descr="D:\Ильин\Для Ильина\новое\1367312_97388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26697" y="1071552"/>
            <a:ext cx="2916939" cy="178595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1028" name="Picture 4" descr="D:\Ильин\Для Ильина\новое\ynusov_ats.jpg"/>
          <p:cNvPicPr>
            <a:picLocks noChangeAspect="1" noChangeArrowheads="1"/>
          </p:cNvPicPr>
          <p:nvPr/>
        </p:nvPicPr>
        <p:blipFill>
          <a:blip r:embed="rId5" cstate="print"/>
          <a:srcRect r="1412"/>
          <a:stretch>
            <a:fillRect/>
          </a:stretch>
        </p:blipFill>
        <p:spPr bwMode="auto">
          <a:xfrm>
            <a:off x="6141266" y="1071552"/>
            <a:ext cx="3002734" cy="178595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sp>
        <p:nvSpPr>
          <p:cNvPr id="9" name="Прямоугольник 8"/>
          <p:cNvSpPr/>
          <p:nvPr/>
        </p:nvSpPr>
        <p:spPr>
          <a:xfrm>
            <a:off x="48546" y="2857502"/>
            <a:ext cx="3071834" cy="2286016"/>
          </a:xfrm>
          <a:prstGeom prst="rect">
            <a:avLst/>
          </a:prstGeom>
          <a:blipFill rotWithShape="1">
            <a:blip r:embed="rId6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1">
            <a:scrgbClr r="0" g="0" b="0"/>
          </a:fillRef>
          <a:effectRef idx="2">
            <a:schemeClr val="dk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" name="Прямоугольник 9"/>
          <p:cNvSpPr/>
          <p:nvPr/>
        </p:nvSpPr>
        <p:spPr>
          <a:xfrm>
            <a:off x="3121580" y="2857502"/>
            <a:ext cx="2807742" cy="2286016"/>
          </a:xfrm>
          <a:prstGeom prst="rect">
            <a:avLst/>
          </a:prstGeom>
          <a:blipFill rotWithShape="1">
            <a:blip r:embed="rId7"/>
            <a:srcRect/>
            <a:stretch>
              <a:fillRect l="-6121" r="-8738"/>
            </a:stretch>
          </a:blip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1">
            <a:scrgbClr r="0" g="0" b="0"/>
          </a:fillRef>
          <a:effectRef idx="2">
            <a:schemeClr val="dk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Прямоугольник 10"/>
          <p:cNvSpPr/>
          <p:nvPr/>
        </p:nvSpPr>
        <p:spPr>
          <a:xfrm>
            <a:off x="5929322" y="2857502"/>
            <a:ext cx="3143272" cy="2286016"/>
          </a:xfrm>
          <a:prstGeom prst="rect">
            <a:avLst/>
          </a:prstGeom>
          <a:blipFill rotWithShape="1">
            <a:blip r:embed="rId8" cstate="print"/>
            <a:srcRect/>
            <a:stretch>
              <a:fillRect l="-7108" r="-1"/>
            </a:stretch>
          </a:blip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1">
            <a:scrgbClr r="0" g="0" b="0"/>
          </a:fillRef>
          <a:effectRef idx="2">
            <a:schemeClr val="dk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" name="AutoShape 2" descr="https://pbs.twimg.com/media/ClvE3iRVAAAwLtI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0" name="Picture 2" descr="https://pbs.twimg.com/media/ClvE3iRVAAAwLtI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7" y="-144463"/>
            <a:ext cx="9505055" cy="552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kvistrel.su/_ph/14/8310506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3" y="-308570"/>
            <a:ext cx="9649071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676894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3200" b="1" smtClean="0"/>
              <a:t>Можно ли определить цену коррупции?</a:t>
            </a:r>
            <a:br>
              <a:rPr lang="ru-RU" sz="3200" b="1" smtClean="0"/>
            </a:br>
            <a:endParaRPr lang="ru-RU" sz="3200" b="1" smtClean="0"/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1" algn="ctr" eaLnBrk="1" hangingPunct="1">
              <a:buClr>
                <a:srgbClr val="66FFFF"/>
              </a:buClr>
              <a:buFontTx/>
              <a:buNone/>
              <a:defRPr/>
            </a:pPr>
            <a:r>
              <a:rPr lang="ru-RU" sz="2400" b="1" smtClean="0">
                <a:latin typeface="Arial" charset="0"/>
              </a:rPr>
              <a:t>Нет.</a:t>
            </a:r>
          </a:p>
          <a:p>
            <a:pPr lvl="1" algn="ctr" eaLnBrk="1" hangingPunct="1">
              <a:buClr>
                <a:srgbClr val="66FFFF"/>
              </a:buClr>
              <a:buFontTx/>
              <a:buNone/>
              <a:defRPr/>
            </a:pPr>
            <a:r>
              <a:rPr lang="ru-RU" sz="2400" b="1" smtClean="0">
                <a:latin typeface="Arial" charset="0"/>
              </a:rPr>
              <a:t> Дача взяток не фиксируется, и они не всегда имеют денежную форму: одолжения, подарки и т.д.</a:t>
            </a:r>
          </a:p>
          <a:p>
            <a:pPr lvl="1" eaLnBrk="1" hangingPunct="1">
              <a:buClr>
                <a:srgbClr val="66FFFF"/>
              </a:buClr>
              <a:buFontTx/>
              <a:buNone/>
              <a:defRPr/>
            </a:pPr>
            <a:endParaRPr lang="ru-RU" sz="2400" b="1" smtClean="0">
              <a:latin typeface="Arial" charset="0"/>
            </a:endParaRPr>
          </a:p>
          <a:p>
            <a:pPr lvl="1" algn="ctr" eaLnBrk="1" hangingPunct="1">
              <a:buClr>
                <a:srgbClr val="66FFFF"/>
              </a:buClr>
              <a:buFontTx/>
              <a:buNone/>
              <a:defRPr/>
            </a:pPr>
            <a:r>
              <a:rPr lang="ru-RU" sz="2400" b="1" smtClean="0">
                <a:latin typeface="Arial" charset="0"/>
              </a:rPr>
              <a:t>Еще сложнее дать коррупции количественное определение в социальном аспекте: цена крушения иллюзий… </a:t>
            </a:r>
          </a:p>
          <a:p>
            <a:pPr lvl="3" eaLnBrk="1" hangingPunct="1">
              <a:buFont typeface="Wingdings" pitchFamily="2" charset="2"/>
              <a:buNone/>
              <a:defRPr/>
            </a:pPr>
            <a:endParaRPr lang="da-DK" sz="240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defRPr/>
            </a:pPr>
            <a:endParaRPr lang="ru-RU" sz="2400" smtClean="0"/>
          </a:p>
        </p:txBody>
      </p:sp>
      <p:pic>
        <p:nvPicPr>
          <p:cNvPr id="8196" name="Рисунок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4300"/>
            <a:ext cx="9144000" cy="537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7157"/>
            <a:ext cx="9144000" cy="535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5255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0" y="818689"/>
            <a:ext cx="4283968" cy="3225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Impact" pitchFamily="34" charset="0"/>
                <a:ea typeface="+mj-ea"/>
                <a:cs typeface="+mj-cs"/>
              </a:defRPr>
            </a:lvl1pPr>
          </a:lstStyle>
          <a:p>
            <a:pPr fontAlgn="base">
              <a:spcAft>
                <a:spcPct val="0"/>
              </a:spcAft>
            </a:pPr>
            <a:endParaRPr lang="ru-RU" sz="2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Заголовок 1"/>
          <p:cNvSpPr txBox="1">
            <a:spLocks/>
          </p:cNvSpPr>
          <p:nvPr/>
        </p:nvSpPr>
        <p:spPr>
          <a:xfrm>
            <a:off x="0" y="0"/>
            <a:ext cx="9130084" cy="915566"/>
          </a:xfrm>
          <a:prstGeom prst="rect">
            <a:avLst/>
          </a:prstGeom>
          <a:gradFill rotWithShape="1">
            <a:gsLst>
              <a:gs pos="34000">
                <a:srgbClr val="420000"/>
              </a:gs>
              <a:gs pos="93000">
                <a:srgbClr val="680000">
                  <a:alpha val="6000"/>
                  <a:lumMod val="89000"/>
                  <a:lumOff val="11000"/>
                </a:srgbClr>
              </a:gs>
            </a:gsLst>
            <a:path path="circle">
              <a:fillToRect l="15000" t="15000" r="100000" b="100000"/>
            </a:path>
          </a:gradFill>
          <a:ln w="15875" cap="flat" cmpd="sng" algn="ctr">
            <a:noFill/>
            <a:prstDash val="solid"/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91440" tIns="45720" rIns="91440" bIns="0" rtlCol="0" anchor="ctr">
            <a:noAutofit/>
          </a:bodyPr>
          <a:lstStyle>
            <a:defPPr>
              <a:defRPr lang="ru-RU"/>
            </a:defPPr>
            <a:lvl1pPr algn="ctr" fontAlgn="base">
              <a:spcBef>
                <a:spcPct val="50000"/>
              </a:spcBef>
              <a:spcAft>
                <a:spcPct val="0"/>
              </a:spcAft>
              <a:buNone/>
              <a:defRPr sz="2800" b="1">
                <a:solidFill>
                  <a:prstClr val="white"/>
                </a:solidFill>
              </a:defRPr>
            </a:lvl1pPr>
          </a:lstStyle>
          <a:p>
            <a:r>
              <a:rPr lang="ru-RU" dirty="0" smtClean="0"/>
              <a:t>Официальная статистика </a:t>
            </a:r>
            <a:r>
              <a:rPr lang="ru-RU" dirty="0" err="1" smtClean="0"/>
              <a:t>правоприменения</a:t>
            </a:r>
            <a:r>
              <a:rPr lang="ru-RU" dirty="0" smtClean="0"/>
              <a:t> в сфере борьбы  с экстремизмом  и терроризмом в 2019 г.</a:t>
            </a:r>
            <a:endParaRPr lang="ru-RU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14282" y="1285866"/>
            <a:ext cx="8786874" cy="78581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137703" tIns="137703" rIns="137703" bIns="137703" numCol="1" spcCol="1270" anchor="ctr" anchorCtr="0">
            <a:no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800" b="1" dirty="0" smtClean="0">
                <a:solidFill>
                  <a:schemeClr val="tx1"/>
                </a:solidFill>
                <a:latin typeface="+mj-lt"/>
              </a:rPr>
              <a:t>На июль 2019 г. Зарегистрировано 871 преступление, что на 59% меньше, чем</a:t>
            </a:r>
            <a:r>
              <a:rPr lang="ru-RU" sz="2800" b="1" dirty="0">
                <a:solidFill>
                  <a:schemeClr val="tx1"/>
                </a:solidFill>
                <a:latin typeface="+mj-lt"/>
              </a:rPr>
              <a:t> </a:t>
            </a:r>
            <a:r>
              <a:rPr lang="ru-RU" sz="2800" b="1" dirty="0" smtClean="0">
                <a:solidFill>
                  <a:schemeClr val="tx1"/>
                </a:solidFill>
                <a:latin typeface="+mj-lt"/>
              </a:rPr>
              <a:t>в 2018 г.</a:t>
            </a:r>
            <a:endParaRPr lang="ru-RU" sz="28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14282" y="2143122"/>
            <a:ext cx="8786874" cy="186878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137703" tIns="137703" rIns="137703" bIns="137703" numCol="1" spcCol="1270" anchor="ctr" anchorCtr="0">
            <a:noAutofit/>
          </a:bodyPr>
          <a:lstStyle/>
          <a:p>
            <a:pPr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800" b="1" kern="1200" dirty="0" smtClean="0">
                <a:solidFill>
                  <a:schemeClr val="tx1"/>
                </a:solidFill>
              </a:rPr>
              <a:t>Наибольшее число преступлений зарегистрировано в Республике Дагестан (82), Ростовской области и Москве (по 19), Пермском крае (14), Кировской области (12), Московской области (11).</a:t>
            </a:r>
            <a:endParaRPr lang="ru-RU" sz="2800" b="1" kern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2231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1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0" y="818689"/>
            <a:ext cx="4283968" cy="3225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Impact" pitchFamily="34" charset="0"/>
                <a:ea typeface="+mj-ea"/>
                <a:cs typeface="+mj-cs"/>
              </a:defRPr>
            </a:lvl1pPr>
          </a:lstStyle>
          <a:p>
            <a:pPr fontAlgn="base">
              <a:spcAft>
                <a:spcPct val="0"/>
              </a:spcAft>
            </a:pPr>
            <a:endParaRPr lang="ru-RU" sz="2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Заголовок 1"/>
          <p:cNvSpPr txBox="1">
            <a:spLocks/>
          </p:cNvSpPr>
          <p:nvPr/>
        </p:nvSpPr>
        <p:spPr>
          <a:xfrm>
            <a:off x="0" y="0"/>
            <a:ext cx="9130084" cy="1563638"/>
          </a:xfrm>
          <a:prstGeom prst="rect">
            <a:avLst/>
          </a:prstGeom>
          <a:gradFill rotWithShape="1">
            <a:gsLst>
              <a:gs pos="34000">
                <a:srgbClr val="420000"/>
              </a:gs>
              <a:gs pos="93000">
                <a:srgbClr val="680000">
                  <a:alpha val="6000"/>
                  <a:lumMod val="89000"/>
                  <a:lumOff val="11000"/>
                </a:srgbClr>
              </a:gs>
            </a:gsLst>
            <a:path path="circle">
              <a:fillToRect l="15000" t="15000" r="100000" b="100000"/>
            </a:path>
          </a:gradFill>
          <a:ln w="15875" cap="flat" cmpd="sng" algn="ctr">
            <a:noFill/>
            <a:prstDash val="solid"/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91440" tIns="45720" rIns="91440" bIns="0" rtlCol="0" anchor="ctr">
            <a:noAutofit/>
          </a:bodyPr>
          <a:lstStyle>
            <a:defPPr>
              <a:defRPr lang="ru-RU"/>
            </a:defPPr>
            <a:lvl1pPr algn="ctr" fontAlgn="base">
              <a:spcBef>
                <a:spcPct val="50000"/>
              </a:spcBef>
              <a:spcAft>
                <a:spcPct val="0"/>
              </a:spcAft>
              <a:buNone/>
              <a:defRPr sz="2800" b="1">
                <a:solidFill>
                  <a:prstClr val="white"/>
                </a:solidFill>
              </a:defRPr>
            </a:lvl1pPr>
          </a:lstStyle>
          <a:p>
            <a:r>
              <a:rPr lang="ru-RU" dirty="0" smtClean="0"/>
              <a:t>Содержание информационно-пропагандистской политики </a:t>
            </a:r>
            <a:r>
              <a:rPr lang="ru-RU" dirty="0"/>
              <a:t>в сфере противодействия экстремизму и </a:t>
            </a:r>
            <a:r>
              <a:rPr lang="ru-RU" dirty="0" smtClean="0"/>
              <a:t>терроризму в РФ</a:t>
            </a:r>
            <a:endParaRPr lang="ru-RU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14282" y="1563638"/>
            <a:ext cx="8786874" cy="345638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137703" tIns="137703" rIns="137703" bIns="137703" numCol="1" spcCol="1270" anchor="ctr" anchorCtr="0">
            <a:noAutofit/>
          </a:bodyPr>
          <a:lstStyle/>
          <a:p>
            <a:pPr algn="just"/>
            <a:r>
              <a:rPr lang="ru-RU" sz="2600" b="1" dirty="0">
                <a:solidFill>
                  <a:schemeClr val="tx1"/>
                </a:solidFill>
              </a:rPr>
              <a:t>- </a:t>
            </a:r>
            <a:endParaRPr lang="ru-RU" sz="2600" b="1" dirty="0" smtClean="0">
              <a:solidFill>
                <a:schemeClr val="tx1"/>
              </a:solidFill>
            </a:endParaRPr>
          </a:p>
          <a:p>
            <a:pPr algn="just"/>
            <a:endParaRPr lang="ru-RU" sz="2600" b="1" dirty="0">
              <a:solidFill>
                <a:schemeClr val="tx1"/>
              </a:solidFill>
            </a:endParaRPr>
          </a:p>
          <a:p>
            <a:pPr algn="just"/>
            <a:r>
              <a:rPr lang="ru-RU" sz="2600" b="1" dirty="0" smtClean="0">
                <a:solidFill>
                  <a:schemeClr val="tx1"/>
                </a:solidFill>
              </a:rPr>
              <a:t>1. Информационно-пропагандистская политика </a:t>
            </a:r>
            <a:r>
              <a:rPr lang="ru-RU" sz="2600" b="1" dirty="0">
                <a:solidFill>
                  <a:schemeClr val="tx1"/>
                </a:solidFill>
              </a:rPr>
              <a:t>федеральных печатных и электронных СМИ по </a:t>
            </a:r>
            <a:r>
              <a:rPr lang="ru-RU" sz="2600" b="1" dirty="0" smtClean="0">
                <a:solidFill>
                  <a:schemeClr val="tx1"/>
                </a:solidFill>
              </a:rPr>
              <a:t>освещению  </a:t>
            </a:r>
            <a:r>
              <a:rPr lang="ru-RU" sz="2600" b="1" dirty="0" err="1">
                <a:solidFill>
                  <a:schemeClr val="tx1"/>
                </a:solidFill>
              </a:rPr>
              <a:t>антиэкстремистских</a:t>
            </a:r>
            <a:r>
              <a:rPr lang="ru-RU" sz="2600" b="1" dirty="0">
                <a:solidFill>
                  <a:schemeClr val="tx1"/>
                </a:solidFill>
              </a:rPr>
              <a:t> и антитеррористических </a:t>
            </a:r>
            <a:r>
              <a:rPr lang="ru-RU" sz="2600" b="1" dirty="0" smtClean="0">
                <a:solidFill>
                  <a:schemeClr val="tx1"/>
                </a:solidFill>
              </a:rPr>
              <a:t>мер.</a:t>
            </a:r>
            <a:endParaRPr lang="ru-RU" sz="2600" b="1" dirty="0">
              <a:solidFill>
                <a:schemeClr val="tx1"/>
              </a:solidFill>
            </a:endParaRPr>
          </a:p>
          <a:p>
            <a:pPr algn="just"/>
            <a:r>
              <a:rPr lang="ru-RU" sz="2600" b="1" dirty="0" smtClean="0">
                <a:solidFill>
                  <a:schemeClr val="tx1"/>
                </a:solidFill>
              </a:rPr>
              <a:t>2. Деятельность </a:t>
            </a:r>
            <a:r>
              <a:rPr lang="ru-RU" sz="2600" b="1" dirty="0">
                <a:solidFill>
                  <a:schemeClr val="tx1"/>
                </a:solidFill>
              </a:rPr>
              <a:t>региональных СМИ по противодействию терроризму и </a:t>
            </a:r>
            <a:r>
              <a:rPr lang="ru-RU" sz="2600" b="1" dirty="0" smtClean="0">
                <a:solidFill>
                  <a:schemeClr val="tx1"/>
                </a:solidFill>
              </a:rPr>
              <a:t>экстремизму.</a:t>
            </a:r>
            <a:endParaRPr lang="ru-RU" sz="2600" b="1" dirty="0">
              <a:solidFill>
                <a:schemeClr val="tx1"/>
              </a:solidFill>
            </a:endParaRPr>
          </a:p>
          <a:p>
            <a:pPr algn="just"/>
            <a:r>
              <a:rPr lang="ru-RU" sz="2600" b="1" dirty="0" smtClean="0">
                <a:solidFill>
                  <a:schemeClr val="tx1"/>
                </a:solidFill>
              </a:rPr>
              <a:t>3. Деятельность </a:t>
            </a:r>
            <a:r>
              <a:rPr lang="ru-RU" sz="2600" b="1" dirty="0">
                <a:solidFill>
                  <a:schemeClr val="tx1"/>
                </a:solidFill>
              </a:rPr>
              <a:t>пресс-служб федеральных органов исполнительной власти и их региональных управлений.</a:t>
            </a:r>
          </a:p>
          <a:p>
            <a:r>
              <a:rPr lang="ru-RU" sz="2800" dirty="0"/>
              <a:t> </a:t>
            </a:r>
          </a:p>
          <a:p>
            <a:pPr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2800" b="1" kern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095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2" grpId="0" animBg="1"/>
    </p:bldLst>
  </p:timing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Тема2</Template>
  <TotalTime>27606</TotalTime>
  <Words>613</Words>
  <Application>Microsoft Office PowerPoint</Application>
  <PresentationFormat>Экран (16:9)</PresentationFormat>
  <Paragraphs>109</Paragraphs>
  <Slides>25</Slides>
  <Notes>16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25</vt:i4>
      </vt:variant>
    </vt:vector>
  </HeadingPairs>
  <TitlesOfParts>
    <vt:vector size="34" baseType="lpstr">
      <vt:lpstr>Arial Unicode MS</vt:lpstr>
      <vt:lpstr>Arial</vt:lpstr>
      <vt:lpstr>Calibri</vt:lpstr>
      <vt:lpstr>Impact</vt:lpstr>
      <vt:lpstr>Myriad Pro</vt:lpstr>
      <vt:lpstr>Wingdings</vt:lpstr>
      <vt:lpstr>1_Тема Office</vt:lpstr>
      <vt:lpstr>2_Тема Office</vt:lpstr>
      <vt:lpstr>3_Тема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Можно ли определить цену коррупции?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Возраст четырех из пяти бандитов,  преступная деятельность которых пресечена,  составляет не более 30 лет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Можно ли определить цену коррупции? 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Шевченко</dc:creator>
  <cp:lastModifiedBy>Laska</cp:lastModifiedBy>
  <cp:revision>2228</cp:revision>
  <cp:lastPrinted>2015-10-26T11:35:32Z</cp:lastPrinted>
  <dcterms:created xsi:type="dcterms:W3CDTF">2013-05-20T08:51:47Z</dcterms:created>
  <dcterms:modified xsi:type="dcterms:W3CDTF">2019-09-24T06:30:20Z</dcterms:modified>
</cp:coreProperties>
</file>