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16" r:id="rId1"/>
  </p:sldMasterIdLst>
  <p:sldIdLst>
    <p:sldId id="256" r:id="rId2"/>
    <p:sldId id="257" r:id="rId3"/>
    <p:sldId id="293" r:id="rId4"/>
    <p:sldId id="298" r:id="rId5"/>
    <p:sldId id="289" r:id="rId6"/>
    <p:sldId id="285" r:id="rId7"/>
    <p:sldId id="290" r:id="rId8"/>
    <p:sldId id="291" r:id="rId9"/>
    <p:sldId id="292" r:id="rId10"/>
    <p:sldId id="307" r:id="rId11"/>
    <p:sldId id="269" r:id="rId12"/>
    <p:sldId id="274" r:id="rId13"/>
    <p:sldId id="277" r:id="rId14"/>
    <p:sldId id="275" r:id="rId15"/>
    <p:sldId id="296" r:id="rId16"/>
    <p:sldId id="297" r:id="rId17"/>
    <p:sldId id="278" r:id="rId18"/>
    <p:sldId id="279" r:id="rId19"/>
    <p:sldId id="309" r:id="rId20"/>
    <p:sldId id="300" r:id="rId21"/>
    <p:sldId id="308" r:id="rId22"/>
    <p:sldId id="276" r:id="rId23"/>
    <p:sldId id="280" r:id="rId24"/>
    <p:sldId id="294" r:id="rId25"/>
    <p:sldId id="295" r:id="rId26"/>
    <p:sldId id="299" r:id="rId27"/>
    <p:sldId id="301" r:id="rId28"/>
    <p:sldId id="302" r:id="rId29"/>
    <p:sldId id="304" r:id="rId30"/>
    <p:sldId id="305" r:id="rId31"/>
    <p:sldId id="303" r:id="rId32"/>
    <p:sldId id="271" r:id="rId33"/>
    <p:sldId id="281" r:id="rId34"/>
    <p:sldId id="282" r:id="rId35"/>
    <p:sldId id="283" r:id="rId36"/>
    <p:sldId id="284" r:id="rId37"/>
    <p:sldId id="273" r:id="rId38"/>
    <p:sldId id="306" r:id="rId39"/>
    <p:sldId id="263" r:id="rId40"/>
    <p:sldId id="27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hyperlink" Target="http://www.coko08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97A71-D73E-437D-B014-219CD13103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E90E9-04ED-400A-961F-4A15C29E5144}">
      <dgm:prSet phldrT="[Текст]"/>
      <dgm:spPr/>
      <dgm:t>
        <a:bodyPr/>
        <a:lstStyle/>
        <a:p>
          <a:pPr algn="just"/>
          <a:r>
            <a:rPr lang="ru-RU" dirty="0" smtClean="0"/>
            <a:t>Инструктивные материалы для работников ПП итогового собеседования по русскому языку в 9-х классах</a:t>
          </a:r>
          <a:endParaRPr lang="ru-RU" dirty="0"/>
        </a:p>
      </dgm:t>
    </dgm:pt>
    <dgm:pt modelId="{D7EFDC0E-839C-45D8-85C9-A601E0E009E2}" type="parTrans" cxnId="{FD6A8CEB-5016-4357-90B1-FC2EDCEFB5AA}">
      <dgm:prSet/>
      <dgm:spPr/>
      <dgm:t>
        <a:bodyPr/>
        <a:lstStyle/>
        <a:p>
          <a:endParaRPr lang="ru-RU"/>
        </a:p>
      </dgm:t>
    </dgm:pt>
    <dgm:pt modelId="{E484BE87-E852-4348-896C-AE560C5D7EB8}" type="sibTrans" cxnId="{FD6A8CEB-5016-4357-90B1-FC2EDCEFB5AA}">
      <dgm:prSet/>
      <dgm:spPr/>
      <dgm:t>
        <a:bodyPr/>
        <a:lstStyle/>
        <a:p>
          <a:endParaRPr lang="ru-RU"/>
        </a:p>
      </dgm:t>
    </dgm:pt>
    <dgm:pt modelId="{569A1D9B-E245-46DD-8999-ECCBFAEB8EA8}">
      <dgm:prSet phldrT="[Текст]"/>
      <dgm:spPr/>
      <dgm:t>
        <a:bodyPr/>
        <a:lstStyle/>
        <a:p>
          <a:r>
            <a:rPr lang="en-US" dirty="0" smtClean="0"/>
            <a:t>c</a:t>
          </a:r>
          <a:r>
            <a:rPr lang="ru-RU" dirty="0" err="1" smtClean="0"/>
            <a:t>айт</a:t>
          </a:r>
          <a:r>
            <a:rPr lang="ru-RU" dirty="0" smtClean="0"/>
            <a:t> БУ РК «ЦОКО» –</a:t>
          </a:r>
          <a:r>
            <a:rPr lang="en-US" dirty="0" smtClean="0">
              <a:hlinkClick xmlns:r="http://schemas.openxmlformats.org/officeDocument/2006/relationships" r:id="rId1"/>
            </a:rPr>
            <a:t>http://www.coko08.ru</a:t>
          </a:r>
          <a:endParaRPr lang="ru-RU" dirty="0"/>
        </a:p>
      </dgm:t>
    </dgm:pt>
    <dgm:pt modelId="{029892CF-0391-4FC1-B3E7-0B05238A0CA9}" type="parTrans" cxnId="{91FF8584-89BF-407B-9E6C-CDAA0CE56389}">
      <dgm:prSet/>
      <dgm:spPr/>
      <dgm:t>
        <a:bodyPr/>
        <a:lstStyle/>
        <a:p>
          <a:endParaRPr lang="ru-RU"/>
        </a:p>
      </dgm:t>
    </dgm:pt>
    <dgm:pt modelId="{27946317-C889-4ABD-ACC4-401270B2A950}" type="sibTrans" cxnId="{91FF8584-89BF-407B-9E6C-CDAA0CE56389}">
      <dgm:prSet/>
      <dgm:spPr/>
      <dgm:t>
        <a:bodyPr/>
        <a:lstStyle/>
        <a:p>
          <a:endParaRPr lang="ru-RU"/>
        </a:p>
      </dgm:t>
    </dgm:pt>
    <dgm:pt modelId="{2B44728F-F065-4650-A346-CBAA9EF19157}">
      <dgm:prSet phldrT="[Текст]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Демоверсии КИМ, критерии оценивания и спецификации по итоговому собеседованию по русскому языку в 9-х классах </a:t>
          </a:r>
          <a:endParaRPr lang="ru-RU" dirty="0"/>
        </a:p>
      </dgm:t>
    </dgm:pt>
    <dgm:pt modelId="{D36F0666-8E44-4E1C-BEAC-6A9F09C52A73}" type="parTrans" cxnId="{37A67D48-78F6-4278-B641-549E38643BBF}">
      <dgm:prSet/>
      <dgm:spPr/>
      <dgm:t>
        <a:bodyPr/>
        <a:lstStyle/>
        <a:p>
          <a:endParaRPr lang="ru-RU"/>
        </a:p>
      </dgm:t>
    </dgm:pt>
    <dgm:pt modelId="{D3482AA1-B2AA-48E9-B8D9-8501F5E66182}" type="sibTrans" cxnId="{37A67D48-78F6-4278-B641-549E38643BBF}">
      <dgm:prSet/>
      <dgm:spPr/>
      <dgm:t>
        <a:bodyPr/>
        <a:lstStyle/>
        <a:p>
          <a:endParaRPr lang="ru-RU"/>
        </a:p>
      </dgm:t>
    </dgm:pt>
    <dgm:pt modelId="{3BEEBFAD-D8A2-4760-B5F9-10E328057CC3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http://www.fipi.ru</a:t>
          </a:r>
          <a:r>
            <a:rPr lang="en-US" dirty="0" smtClean="0"/>
            <a:t> (www.coko08.ru</a:t>
          </a:r>
          <a:r>
            <a:rPr lang="ru-RU" dirty="0" smtClean="0"/>
            <a:t>)</a:t>
          </a:r>
          <a:endParaRPr lang="ru-RU" dirty="0"/>
        </a:p>
      </dgm:t>
    </dgm:pt>
    <dgm:pt modelId="{08F7309D-E488-477E-BB34-E6FD290FE6CA}" type="parTrans" cxnId="{27EB6090-3E1C-415B-BF63-92EE14DBB132}">
      <dgm:prSet/>
      <dgm:spPr/>
      <dgm:t>
        <a:bodyPr/>
        <a:lstStyle/>
        <a:p>
          <a:endParaRPr lang="ru-RU"/>
        </a:p>
      </dgm:t>
    </dgm:pt>
    <dgm:pt modelId="{B9379C76-0E7E-4827-A40B-D0B5124094A6}" type="sibTrans" cxnId="{27EB6090-3E1C-415B-BF63-92EE14DBB132}">
      <dgm:prSet/>
      <dgm:spPr/>
      <dgm:t>
        <a:bodyPr/>
        <a:lstStyle/>
        <a:p>
          <a:endParaRPr lang="ru-RU"/>
        </a:p>
      </dgm:t>
    </dgm:pt>
    <dgm:pt modelId="{2DA4BE0C-52F9-4C62-853F-BA676C4ED3C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Рекомендации по организации и проведению итогового собеседования для органов исполнительной власти субъектов Российской Федерации, осуществляющих государственное управление в сфере образования (Автоматизированная обработка бланков)</a:t>
          </a:r>
          <a:endParaRPr lang="ru-RU" dirty="0"/>
        </a:p>
      </dgm:t>
    </dgm:pt>
    <dgm:pt modelId="{C27F000E-52D5-4272-898A-4D23B01C40EA}" type="parTrans" cxnId="{B4F4F591-1A30-4BC6-A0E0-16197F9C23A5}">
      <dgm:prSet/>
      <dgm:spPr/>
      <dgm:t>
        <a:bodyPr/>
        <a:lstStyle/>
        <a:p>
          <a:endParaRPr lang="ru-RU"/>
        </a:p>
      </dgm:t>
    </dgm:pt>
    <dgm:pt modelId="{FE63C34E-0457-427A-80A9-DD6810B9D3FE}" type="sibTrans" cxnId="{B4F4F591-1A30-4BC6-A0E0-16197F9C23A5}">
      <dgm:prSet/>
      <dgm:spPr/>
      <dgm:t>
        <a:bodyPr/>
        <a:lstStyle/>
        <a:p>
          <a:endParaRPr lang="ru-RU"/>
        </a:p>
      </dgm:t>
    </dgm:pt>
    <dgm:pt modelId="{95FCF96D-C7CF-48B0-8F40-2652F7C4BD8F}">
      <dgm:prSet phldrT="[Текст]"/>
      <dgm:spPr/>
      <dgm:t>
        <a:bodyPr/>
        <a:lstStyle/>
        <a:p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5C118CD1-BFEE-4D80-B88E-3D6BC73E5D30}" type="parTrans" cxnId="{323951CC-1C83-4F6C-AF69-9D9C07A5C106}">
      <dgm:prSet/>
      <dgm:spPr/>
      <dgm:t>
        <a:bodyPr/>
        <a:lstStyle/>
        <a:p>
          <a:endParaRPr lang="ru-RU"/>
        </a:p>
      </dgm:t>
    </dgm:pt>
    <dgm:pt modelId="{E0907A2E-7D7B-4F6C-AA32-14E611C6E14F}" type="sibTrans" cxnId="{323951CC-1C83-4F6C-AF69-9D9C07A5C106}">
      <dgm:prSet/>
      <dgm:spPr/>
      <dgm:t>
        <a:bodyPr/>
        <a:lstStyle/>
        <a:p>
          <a:endParaRPr lang="ru-RU"/>
        </a:p>
      </dgm:t>
    </dgm:pt>
    <dgm:pt modelId="{0FEEC7FF-684E-4D63-8BF3-0931D7DBF976}" type="pres">
      <dgm:prSet presAssocID="{8A497A71-D73E-437D-B014-219CD13103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F199F-C5E5-495E-AF4A-297BB14AED68}" type="pres">
      <dgm:prSet presAssocID="{DA4E90E9-04ED-400A-961F-4A15C29E5144}" presName="parentText" presStyleLbl="node1" presStyleIdx="0" presStyleCnt="2" custScaleY="46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89642-3246-40A8-A483-45EC31964CA3}" type="pres">
      <dgm:prSet presAssocID="{DA4E90E9-04ED-400A-961F-4A15C29E514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052AE-B45C-4EA3-B268-4E11EA1F6017}" type="pres">
      <dgm:prSet presAssocID="{2B44728F-F065-4650-A346-CBAA9EF19157}" presName="parentText" presStyleLbl="node1" presStyleIdx="1" presStyleCnt="2" custScaleY="48650" custLinFactY="-40050" custLinFactNeighborX="-14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D8BBC-3374-4ABA-B871-B8C5131837C2}" type="pres">
      <dgm:prSet presAssocID="{2B44728F-F065-4650-A346-CBAA9EF19157}" presName="childText" presStyleLbl="revTx" presStyleIdx="1" presStyleCnt="2" custLinFactNeighborX="1754" custLinFactNeighborY="-52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A67D48-78F6-4278-B641-549E38643BBF}" srcId="{8A497A71-D73E-437D-B014-219CD131036F}" destId="{2B44728F-F065-4650-A346-CBAA9EF19157}" srcOrd="1" destOrd="0" parTransId="{D36F0666-8E44-4E1C-BEAC-6A9F09C52A73}" sibTransId="{D3482AA1-B2AA-48E9-B8D9-8501F5E66182}"/>
    <dgm:cxn modelId="{B39AA0EF-1BC8-48E3-971D-6E17E09961C9}" type="presOf" srcId="{569A1D9B-E245-46DD-8999-ECCBFAEB8EA8}" destId="{DEF89642-3246-40A8-A483-45EC31964CA3}" srcOrd="0" destOrd="0" presId="urn:microsoft.com/office/officeart/2005/8/layout/vList2"/>
    <dgm:cxn modelId="{B4F4F591-1A30-4BC6-A0E0-16197F9C23A5}" srcId="{DA4E90E9-04ED-400A-961F-4A15C29E5144}" destId="{2DA4BE0C-52F9-4C62-853F-BA676C4ED3CE}" srcOrd="1" destOrd="0" parTransId="{C27F000E-52D5-4272-898A-4D23B01C40EA}" sibTransId="{FE63C34E-0457-427A-80A9-DD6810B9D3FE}"/>
    <dgm:cxn modelId="{3882BCE3-E995-421E-951D-C9149E31F7D5}" type="presOf" srcId="{2B44728F-F065-4650-A346-CBAA9EF19157}" destId="{B7F052AE-B45C-4EA3-B268-4E11EA1F6017}" srcOrd="0" destOrd="0" presId="urn:microsoft.com/office/officeart/2005/8/layout/vList2"/>
    <dgm:cxn modelId="{4E339602-05CF-42F3-A8B7-C6D64C8AE2AF}" type="presOf" srcId="{3BEEBFAD-D8A2-4760-B5F9-10E328057CC3}" destId="{9EBD8BBC-3374-4ABA-B871-B8C5131837C2}" srcOrd="0" destOrd="0" presId="urn:microsoft.com/office/officeart/2005/8/layout/vList2"/>
    <dgm:cxn modelId="{27EB6090-3E1C-415B-BF63-92EE14DBB132}" srcId="{2B44728F-F065-4650-A346-CBAA9EF19157}" destId="{3BEEBFAD-D8A2-4760-B5F9-10E328057CC3}" srcOrd="0" destOrd="0" parTransId="{08F7309D-E488-477E-BB34-E6FD290FE6CA}" sibTransId="{B9379C76-0E7E-4827-A40B-D0B5124094A6}"/>
    <dgm:cxn modelId="{1D26BEB6-96BB-4447-8BE7-47EABF663099}" type="presOf" srcId="{DA4E90E9-04ED-400A-961F-4A15C29E5144}" destId="{82AF199F-C5E5-495E-AF4A-297BB14AED68}" srcOrd="0" destOrd="0" presId="urn:microsoft.com/office/officeart/2005/8/layout/vList2"/>
    <dgm:cxn modelId="{91FF8584-89BF-407B-9E6C-CDAA0CE56389}" srcId="{DA4E90E9-04ED-400A-961F-4A15C29E5144}" destId="{569A1D9B-E245-46DD-8999-ECCBFAEB8EA8}" srcOrd="0" destOrd="0" parTransId="{029892CF-0391-4FC1-B3E7-0B05238A0CA9}" sibTransId="{27946317-C889-4ABD-ACC4-401270B2A950}"/>
    <dgm:cxn modelId="{D4E65068-EF34-4718-9BEB-8E5D5DCD22D5}" type="presOf" srcId="{95FCF96D-C7CF-48B0-8F40-2652F7C4BD8F}" destId="{DEF89642-3246-40A8-A483-45EC31964CA3}" srcOrd="0" destOrd="2" presId="urn:microsoft.com/office/officeart/2005/8/layout/vList2"/>
    <dgm:cxn modelId="{4D4396A0-B3A3-4B8B-8099-815AEE297D03}" type="presOf" srcId="{8A497A71-D73E-437D-B014-219CD131036F}" destId="{0FEEC7FF-684E-4D63-8BF3-0931D7DBF976}" srcOrd="0" destOrd="0" presId="urn:microsoft.com/office/officeart/2005/8/layout/vList2"/>
    <dgm:cxn modelId="{FD6A8CEB-5016-4357-90B1-FC2EDCEFB5AA}" srcId="{8A497A71-D73E-437D-B014-219CD131036F}" destId="{DA4E90E9-04ED-400A-961F-4A15C29E5144}" srcOrd="0" destOrd="0" parTransId="{D7EFDC0E-839C-45D8-85C9-A601E0E009E2}" sibTransId="{E484BE87-E852-4348-896C-AE560C5D7EB8}"/>
    <dgm:cxn modelId="{FE09D0D3-9F7A-404D-8F70-F88895AD8CC8}" type="presOf" srcId="{2DA4BE0C-52F9-4C62-853F-BA676C4ED3CE}" destId="{DEF89642-3246-40A8-A483-45EC31964CA3}" srcOrd="0" destOrd="1" presId="urn:microsoft.com/office/officeart/2005/8/layout/vList2"/>
    <dgm:cxn modelId="{323951CC-1C83-4F6C-AF69-9D9C07A5C106}" srcId="{2DA4BE0C-52F9-4C62-853F-BA676C4ED3CE}" destId="{95FCF96D-C7CF-48B0-8F40-2652F7C4BD8F}" srcOrd="0" destOrd="0" parTransId="{5C118CD1-BFEE-4D80-B88E-3D6BC73E5D30}" sibTransId="{E0907A2E-7D7B-4F6C-AA32-14E611C6E14F}"/>
    <dgm:cxn modelId="{CBB8FB8A-8DC9-4986-990A-30D28A7EF6B1}" type="presParOf" srcId="{0FEEC7FF-684E-4D63-8BF3-0931D7DBF976}" destId="{82AF199F-C5E5-495E-AF4A-297BB14AED68}" srcOrd="0" destOrd="0" presId="urn:microsoft.com/office/officeart/2005/8/layout/vList2"/>
    <dgm:cxn modelId="{0D758A95-1F5A-44C2-99E2-836C57974541}" type="presParOf" srcId="{0FEEC7FF-684E-4D63-8BF3-0931D7DBF976}" destId="{DEF89642-3246-40A8-A483-45EC31964CA3}" srcOrd="1" destOrd="0" presId="urn:microsoft.com/office/officeart/2005/8/layout/vList2"/>
    <dgm:cxn modelId="{392999EB-BCF9-4DF1-9C20-4C392265EC1A}" type="presParOf" srcId="{0FEEC7FF-684E-4D63-8BF3-0931D7DBF976}" destId="{B7F052AE-B45C-4EA3-B268-4E11EA1F6017}" srcOrd="2" destOrd="0" presId="urn:microsoft.com/office/officeart/2005/8/layout/vList2"/>
    <dgm:cxn modelId="{C02B17E3-7A20-4729-9A71-B1308C1BB13D}" type="presParOf" srcId="{0FEEC7FF-684E-4D63-8BF3-0931D7DBF976}" destId="{9EBD8BBC-3374-4ABA-B871-B8C5131837C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2B8A33-5DE8-4519-AE21-3A846802C50B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coko08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067672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Подготовка и проведение  итогового собеседования по русскому языку в 9-х классах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7854696" cy="1752600"/>
          </a:xfrm>
        </p:spPr>
        <p:txBody>
          <a:bodyPr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0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2109788"/>
            <a:ext cx="77247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Выдача материалов ис-9 в ОО</a:t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72129"/>
          <a:ext cx="8784977" cy="5614272"/>
        </p:xfrm>
        <a:graphic>
          <a:graphicData uri="http://schemas.openxmlformats.org/drawingml/2006/table">
            <a:tbl>
              <a:tblPr/>
              <a:tblGrid>
                <a:gridCol w="1379220"/>
                <a:gridCol w="5245517"/>
                <a:gridCol w="2160240"/>
              </a:tblGrid>
              <a:tr h="523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Перечень материалов по итоговому собеседованию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выданных материалов в ОО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08.02.2019г.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Бланки итогового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собеседования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плану + резерв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бумажном виде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участников ИС-1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бумажном виде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Ведомость учета проведения ИС-2 в аудитории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(в</a:t>
                      </a:r>
                      <a:r>
                        <a:rPr lang="ru-RU" sz="1600" baseline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бумажном виде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Специализированная форма черновика для эксперта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бумажном виде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 ВДП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6) ПО «Автономная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станция записи», 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XML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файл с участниками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 (на 1 ОО)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7)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 «Автономная станция прослушивания»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(на 1 ОО)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8) ПО «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NetFramework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4.7.1-x86-x64-AllOS-ENU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Не позднее чем за сутки до проведения апробации ответственный организатор ОО </a:t>
            </a:r>
            <a:r>
              <a:rPr lang="ru-RU" b="1" dirty="0" smtClean="0"/>
              <a:t>проверяет списки участников итогового собеседования - «ИС-1»,</a:t>
            </a:r>
            <a:r>
              <a:rPr lang="ru-RU" dirty="0" smtClean="0"/>
              <a:t> а также заполняет в списках участников итогового собеседования</a:t>
            </a:r>
            <a:r>
              <a:rPr lang="ru-RU" i="1" dirty="0" smtClean="0"/>
              <a:t> </a:t>
            </a:r>
            <a:r>
              <a:rPr lang="ru-RU" dirty="0" smtClean="0"/>
              <a:t>поле «Аудитория».</a:t>
            </a:r>
          </a:p>
          <a:p>
            <a:pPr algn="just"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92890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+mj-lt"/>
                <a:cs typeface="Times New Roman" pitchFamily="18" charset="0"/>
              </a:rPr>
              <a:t>ИС - 1.Форма списка участников итогового собеседования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4221088"/>
            <a:ext cx="8686800" cy="23931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Ответственный организатор ОО не позднее, чем за 15 минут до начала итогового собеседования выдает организатору вне аудитории списки участников ИС-9 с распределением их по аудиториям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532439" cy="274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ru-RU" dirty="0" smtClean="0"/>
              <a:t>		В день проведения итогового собеседования </a:t>
            </a:r>
            <a:r>
              <a:rPr lang="ru-RU" b="1" dirty="0" smtClean="0"/>
              <a:t>ответственный организатор </a:t>
            </a:r>
            <a:r>
              <a:rPr lang="ru-RU" dirty="0" smtClean="0"/>
              <a:t>ОО на основании информации, полученной </a:t>
            </a:r>
            <a:r>
              <a:rPr lang="ru-RU" b="1" dirty="0" smtClean="0"/>
              <a:t>от организаторов проведения ИС-9</a:t>
            </a:r>
            <a:r>
              <a:rPr lang="ru-RU" dirty="0" smtClean="0"/>
              <a:t>, в списках участников итогового собеседования, в случае неявки участника, в поле </a:t>
            </a:r>
            <a:r>
              <a:rPr lang="ru-RU" b="1" dirty="0" smtClean="0"/>
              <a:t>«Аудитория» </a:t>
            </a:r>
            <a:r>
              <a:rPr lang="ru-RU" dirty="0" smtClean="0"/>
              <a:t>рядом с номером аудитории указывает букву </a:t>
            </a:r>
            <a:r>
              <a:rPr lang="ru-RU" b="1" dirty="0" smtClean="0"/>
              <a:t>«Н» в «ИС-01»</a:t>
            </a:r>
            <a:r>
              <a:rPr lang="ru-RU" dirty="0" smtClean="0"/>
              <a:t>. Допускается проставление отметки о неявке участника итогового собеседования организатором проведения.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92890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+mj-lt"/>
                <a:cs typeface="Times New Roman" pitchFamily="18" charset="0"/>
              </a:rPr>
              <a:t>ИС - 1.Форма списка участников итогового собеседования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 «Автономная станция записи»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 случае ведения отдельных аудиозаписей для каждого участника ИС-9 выполнение сопутствующей технической работы (нажатие кнопки «старт»/ «запись», «пауза», «стоп» звукозаписывающего устройства) рекомендуется возложить на экзаменатора-собеседника или технического специалиста (по усмотрению ОО, если кадровый потенциал ОО позволяет включить в комиссию по проведению ИС-9 нескольких технических специалистов).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 «Автономная станция записи»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Font typeface="Wingdings" pitchFamily="2" charset="2"/>
              <a:buChar char="Ø"/>
            </a:pPr>
            <a:r>
              <a:rPr lang="ru-RU" dirty="0" smtClean="0"/>
              <a:t>После завершения итогового собеседования участник прослушивает аудиозапись своего ответа для того, чтобы убедиться, что аудиозапись проведена без сбоев, отсутствуют посторонние шумы и помехи, голоса участника итогового собеседования и экзаменатора-собеседника отчетливо слышны.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ИС-2.Форма ведомости учета проведения итогового собеседования в аудитории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99992" y="1196752"/>
            <a:ext cx="4248472" cy="566124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Экзаменатор-собеседник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аудитории проведения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выдает участнику бланк ИС-9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контролирует внесение участником регистрационных сведений и подписи в бланк ИС-9, передает бланк эксперту,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фиксирует время начала ответа и время окончания ответа каждого участника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0862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ИС-02.Форма ведомости учета проведения итогового собеседования в аудитории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90663"/>
            <a:ext cx="85725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None/>
            </a:pPr>
            <a:r>
              <a:rPr lang="ru-RU" dirty="0" smtClean="0"/>
              <a:t>		Во время проведения итогового собеседования участникам итогового собеседования запрещено иметь при себе средства связи, фото-, аудио- и видеоаппаратуру, справочные материалы, письменные заметки и иные средства хранения и передачи информации. 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Общие сведения о проведении иС-9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72608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Порядок ГИА-9 от 07.11.2018 № 189-1513	        </a:t>
            </a: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Письмо ФГБУ «ФЦТ» № 49/02 от 14.01.2019г. </a:t>
            </a: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Рекомендации по организации и проведению итогового собеседования для органов исполнительной власти субъектов Российской Федерации, осуществляющих государственное управление в сфере образования </a:t>
            </a: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(Автоматизированная обработка бланков)</a:t>
            </a:r>
          </a:p>
          <a:p>
            <a:pPr marL="514350" indent="-51435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	Приказ МОН РК №93 от 30.01.2019г. </a:t>
            </a: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«Об организации и проведении итогового собеседования на территории Республики Калмыкия в 2018-2019 учебном году»</a:t>
            </a: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ОО место проведения ИС - 9 – 137  ОО. (Всего 147 ОО РК)</a:t>
            </a: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Количество участников: по плану 2962 участников (из низ 79 со спец. рассадкой) 	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500" dirty="0" smtClean="0"/>
              <a:t>        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3"/>
            <a:ext cx="8839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/>
              <a:t>		</a:t>
            </a:r>
            <a:r>
              <a:rPr lang="ru-RU" sz="2200" dirty="0" smtClean="0">
                <a:solidFill>
                  <a:schemeClr val="tx1"/>
                </a:solidFill>
              </a:rPr>
              <a:t>В случае если участник итогового собеседования по состоянию здоровья или другим объективным причинам не может завершить итоговое собеседование, он может покинуть аудиторию проведения итогового собеседования. Ответственный организатор образовательной организации составляет </a:t>
            </a:r>
            <a:r>
              <a:rPr lang="ru-RU" sz="2200" dirty="0" smtClean="0">
                <a:solidFill>
                  <a:srgbClr val="002060"/>
                </a:solidFill>
              </a:rPr>
              <a:t>«Акт о досрочном завершении итогового собеседования по уважительным причинам», </a:t>
            </a:r>
            <a:r>
              <a:rPr lang="ru-RU" sz="2200" dirty="0" smtClean="0">
                <a:solidFill>
                  <a:schemeClr val="tx1"/>
                </a:solidFill>
              </a:rPr>
              <a:t>а экзаменатор-собеседник вносит соответствующую отметку в ведомость учета проведения итогового собеседования в аудитории.</a:t>
            </a:r>
          </a:p>
          <a:p>
            <a:pPr algn="ctr"/>
            <a:endParaRPr lang="ru-RU" sz="25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ИС-2.Форма ведомости учета проведения итогового собеседования в аудитории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555776" y="0"/>
          <a:ext cx="4611072" cy="652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0"/>
                        <a:ext cx="4611072" cy="6525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6120680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Участник итогового собеседования перед началом ответа проговаривает в средство аудиозаписи </a:t>
            </a:r>
            <a:r>
              <a:rPr lang="ru-RU" sz="3600" b="1" dirty="0" smtClean="0">
                <a:solidFill>
                  <a:schemeClr val="tx1"/>
                </a:solidFill>
              </a:rPr>
              <a:t>свою фамилию, имя, отчество, номер варианта.</a:t>
            </a:r>
          </a:p>
          <a:p>
            <a:pPr algn="just">
              <a:buFont typeface="Wingdings" pitchFamily="2" charset="2"/>
              <a:buChar char="ü"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Перед ответом на каждое задание участник итогового собеседования произносит </a:t>
            </a:r>
            <a:r>
              <a:rPr lang="ru-RU" sz="3600" b="1" dirty="0" smtClean="0">
                <a:solidFill>
                  <a:schemeClr val="tx1"/>
                </a:solidFill>
              </a:rPr>
              <a:t>номер задания.</a:t>
            </a:r>
          </a:p>
          <a:p>
            <a:pPr lvl="0" algn="just">
              <a:buFont typeface="Wingdings" pitchFamily="2" charset="2"/>
              <a:buChar char="ü"/>
            </a:pPr>
            <a:endParaRPr lang="ru-RU" sz="3600" b="1" dirty="0" smtClean="0"/>
          </a:p>
          <a:p>
            <a:pPr lvl="0" algn="just">
              <a:buNone/>
            </a:pPr>
            <a:r>
              <a:rPr lang="ru-RU" sz="3600" b="1" dirty="0" smtClean="0"/>
              <a:t>	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Наименование </a:t>
            </a:r>
            <a:r>
              <a:rPr lang="ru-RU" sz="3600" b="1" dirty="0" smtClean="0">
                <a:solidFill>
                  <a:schemeClr val="tx1"/>
                </a:solidFill>
              </a:rPr>
              <a:t>папки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с файлами аудиозаписей ответов участников должно содержать </a:t>
            </a:r>
            <a:r>
              <a:rPr lang="ru-RU" sz="3600" b="1" dirty="0" smtClean="0">
                <a:solidFill>
                  <a:schemeClr val="tx1"/>
                </a:solidFill>
              </a:rPr>
              <a:t>дату проведения итогового собеседования, номер аудитории, код ОО. </a:t>
            </a:r>
          </a:p>
          <a:p>
            <a:pPr lvl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	</a:t>
            </a:r>
          </a:p>
          <a:p>
            <a:pPr lvl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	Пример: Наименование папки 15.01.2019_0001_101001</a:t>
            </a:r>
          </a:p>
          <a:p>
            <a:pPr lvl="0" algn="just">
              <a:buFont typeface="Wingdings" pitchFamily="2" charset="2"/>
              <a:buChar char="ü"/>
            </a:pPr>
            <a:endParaRPr lang="ru-RU" sz="3600" b="1" dirty="0" smtClean="0"/>
          </a:p>
          <a:p>
            <a:pPr lvl="0" algn="just">
              <a:buFont typeface="Wingdings" pitchFamily="2" charset="2"/>
              <a:buChar char="ü"/>
            </a:pPr>
            <a:endParaRPr lang="ru-RU" sz="3600" b="1" dirty="0" smtClean="0"/>
          </a:p>
          <a:p>
            <a:pPr lvl="0" algn="just">
              <a:buNone/>
            </a:pPr>
            <a:r>
              <a:rPr lang="ru-RU" sz="3600" b="1" dirty="0" smtClean="0"/>
              <a:t>	</a:t>
            </a:r>
          </a:p>
          <a:p>
            <a:pPr lvl="0" algn="just">
              <a:buFont typeface="Wingdings" pitchFamily="2" charset="2"/>
              <a:buChar char="ü"/>
            </a:pPr>
            <a:endParaRPr lang="ru-RU" sz="3600" dirty="0" smtClean="0">
              <a:solidFill>
                <a:srgbClr val="FF0000"/>
              </a:solidFill>
            </a:endParaRPr>
          </a:p>
          <a:p>
            <a:pPr lvl="0" algn="just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	</a:t>
            </a:r>
            <a:endParaRPr lang="ru-RU" dirty="0" smtClean="0"/>
          </a:p>
          <a:p>
            <a:pPr lvl="0"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cs typeface="Times New Roman" pitchFamily="18" charset="0"/>
              </a:rPr>
              <a:t>Специализированная форма черновика для эксперта</a:t>
            </a:r>
            <a:endParaRPr lang="ru-RU" sz="2500" b="1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6"/>
            <a:ext cx="8964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cs typeface="Times New Roman" pitchFamily="18" charset="0"/>
              </a:rPr>
              <a:t>Для внесения баллов за ответы участников ИС-9</a:t>
            </a:r>
            <a:endParaRPr lang="ru-RU" sz="2500" b="1" dirty="0"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964488" cy="527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300" b="1" dirty="0" smtClean="0"/>
              <a:t>Общие сведения о проведении ИС-9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dirty="0" smtClean="0"/>
              <a:t>	Оценка выполнения заданий итогового собеседования осуществляется в соответствии с одним из следующих вариантов: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первый вариант</a:t>
            </a:r>
            <a:r>
              <a:rPr lang="ru-RU" dirty="0" smtClean="0"/>
              <a:t>: экспертом непосредственно в процессе ответа участника по специально разработанным критериям по системе «зачет/незачет». </a:t>
            </a:r>
            <a:r>
              <a:rPr lang="ru-RU" dirty="0" smtClean="0">
                <a:solidFill>
                  <a:schemeClr val="tx1"/>
                </a:solidFill>
              </a:rPr>
              <a:t>При этом повторно прослушиваются и оцениваются записи ответов отдельных участников (</a:t>
            </a:r>
            <a:r>
              <a:rPr lang="ru-RU" dirty="0" smtClean="0">
                <a:solidFill>
                  <a:srgbClr val="FF0000"/>
                </a:solidFill>
              </a:rPr>
              <a:t>при необходимости</a:t>
            </a:r>
            <a:r>
              <a:rPr lang="ru-RU" dirty="0" smtClean="0">
                <a:solidFill>
                  <a:schemeClr val="tx1"/>
                </a:solidFill>
              </a:rPr>
              <a:t>) на ПО «Автономная станция прослушивания»</a:t>
            </a:r>
            <a:r>
              <a:rPr lang="ru-RU" dirty="0" smtClean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второй вариант: экспертом после окончания проведения итогового собеседования по специально разработанным критериям по системе «зачет/незачет» на </a:t>
            </a:r>
            <a:r>
              <a:rPr lang="ru-RU" dirty="0" smtClean="0">
                <a:solidFill>
                  <a:schemeClr val="tx1"/>
                </a:solidFill>
              </a:rPr>
              <a:t>ПО «Автономная станция прослушивания»</a:t>
            </a:r>
            <a:r>
              <a:rPr lang="ru-RU" dirty="0" smtClean="0"/>
              <a:t>.</a:t>
            </a:r>
          </a:p>
          <a:p>
            <a:pPr lvl="0" algn="just">
              <a:buNone/>
            </a:pPr>
            <a:r>
              <a:rPr lang="ru-RU" dirty="0" smtClean="0"/>
              <a:t>	Зачёт выставляется участникам, набравшим не менее 10 баллов.</a:t>
            </a:r>
          </a:p>
          <a:p>
            <a:pPr algn="just">
              <a:buNone/>
            </a:pPr>
            <a:r>
              <a:rPr lang="ru-RU" dirty="0" smtClean="0"/>
              <a:t>	В ОО может быть выбран любой из двух предложенных вариантов, либо использованы оба варианта.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Критерии для экспертов по ис-9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Критерии для экспертов являются общими для всех вариантов и размещаются на официальном сайте ФГБНУ «ФИПИ» в разделе «ОГЭ и ГВЭ-9» (вкладка «Демоверсии, спецификации, кодификаторы», «Русский язык», «</a:t>
            </a:r>
            <a:r>
              <a:rPr lang="ru-RU" dirty="0" err="1" smtClean="0"/>
              <a:t>Ру-итоговое</a:t>
            </a:r>
            <a:r>
              <a:rPr lang="ru-RU" dirty="0" smtClean="0"/>
              <a:t> собеседование»).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Не позднее чем за сутки до проведения ИС-9 технический специалист получает с официального сайта ФГБНОУ «ФИПИ» и тиражирует в необходимом количестве критерии оценивания для экспертов.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Общие сведения о проведении иС-9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Эксперт не должен вмешиваться в беседу участника и экзаменатора-собеседника!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Если эксперт находится в аудитории проведения итогового собеседования, его рабочее место рекомендуется определить в той части учебного кабинета, в которой участник итогового собеседования зрительно не сможет наблюдать (и, соответственно, отвлекаться) на процесс оценивания итогового собеседования.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980728"/>
            <a:ext cx="8839200" cy="60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7463" algn="just">
              <a:buNone/>
            </a:pPr>
            <a:r>
              <a:rPr lang="ru-RU" sz="2800" dirty="0" smtClean="0"/>
              <a:t>	</a:t>
            </a:r>
            <a:r>
              <a:rPr lang="ru-RU" sz="1900" dirty="0" smtClean="0"/>
              <a:t>После окончания итогового собеседования в аудитории </a:t>
            </a:r>
            <a:r>
              <a:rPr lang="ru-RU" sz="1900" b="1" dirty="0" smtClean="0">
                <a:solidFill>
                  <a:schemeClr val="tx1"/>
                </a:solidFill>
              </a:rPr>
              <a:t>эксперт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/>
              <a:t>пересчитывает бланки итогового собеседования, черновики для внесения первичной информации по оцениванию участника итогового собеседования</a:t>
            </a:r>
            <a:r>
              <a:rPr lang="ru-RU" sz="1900" i="1" dirty="0" smtClean="0"/>
              <a:t>, </a:t>
            </a:r>
            <a:r>
              <a:rPr lang="ru-RU" sz="1900" dirty="0" smtClean="0"/>
              <a:t>упаковывает их в отдельные </a:t>
            </a:r>
            <a:r>
              <a:rPr lang="ru-RU" sz="1900" dirty="0" err="1" smtClean="0">
                <a:solidFill>
                  <a:srgbClr val="002060"/>
                </a:solidFill>
              </a:rPr>
              <a:t>файл-пакеты</a:t>
            </a:r>
            <a:r>
              <a:rPr lang="ru-RU" sz="1900" dirty="0" smtClean="0"/>
              <a:t> и передает экзаменатору-собеседнику. </a:t>
            </a:r>
          </a:p>
          <a:p>
            <a:pPr marL="0" indent="17463" algn="just">
              <a:buNone/>
            </a:pPr>
            <a:r>
              <a:rPr lang="ru-RU" sz="1900" dirty="0" smtClean="0"/>
              <a:t>	Экзаменатор-собеседник передает ответственному организатору образовательной организации </a:t>
            </a:r>
            <a:r>
              <a:rPr lang="ru-RU" sz="1900" dirty="0" smtClean="0">
                <a:solidFill>
                  <a:srgbClr val="002060"/>
                </a:solidFill>
              </a:rPr>
              <a:t>в Штабе</a:t>
            </a:r>
            <a:r>
              <a:rPr lang="ru-RU" sz="1900" dirty="0" smtClean="0"/>
              <a:t>:</a:t>
            </a:r>
          </a:p>
          <a:p>
            <a:pPr marL="0" lvl="0" indent="17463" algn="just">
              <a:buNone/>
            </a:pPr>
            <a:r>
              <a:rPr lang="ru-RU" sz="1900" dirty="0" smtClean="0"/>
              <a:t>- материалы, использованные для проведения итогового собеседования;</a:t>
            </a:r>
          </a:p>
          <a:p>
            <a:pPr marL="0" lvl="0" indent="17463" algn="just">
              <a:buNone/>
            </a:pPr>
            <a:r>
              <a:rPr lang="ru-RU" sz="1900" dirty="0" smtClean="0"/>
              <a:t>-  бланки итогового собеседования;</a:t>
            </a:r>
          </a:p>
          <a:p>
            <a:pPr marL="0" lvl="0" indent="17463" algn="just">
              <a:buNone/>
            </a:pPr>
            <a:r>
              <a:rPr lang="ru-RU" sz="1900" dirty="0" smtClean="0"/>
              <a:t>- черновики для внесения первичной информации по оцениванию ответов участника итогового собеседования;</a:t>
            </a:r>
          </a:p>
          <a:p>
            <a:pPr marL="0" lvl="0" indent="17463" algn="just">
              <a:buNone/>
            </a:pPr>
            <a:r>
              <a:rPr lang="ru-RU" sz="1900" dirty="0" smtClean="0"/>
              <a:t>- ведомость учета проведения итогового собеседования в аудитории.</a:t>
            </a:r>
          </a:p>
          <a:p>
            <a:pPr marL="0" indent="17463" algn="just">
              <a:buNone/>
            </a:pPr>
            <a:r>
              <a:rPr lang="ru-RU" sz="1900" dirty="0" smtClean="0"/>
              <a:t>	По завершении участниками сдачи итогового собеседования </a:t>
            </a:r>
            <a:r>
              <a:rPr lang="ru-RU" sz="1900" dirty="0" smtClean="0">
                <a:solidFill>
                  <a:schemeClr val="tx1"/>
                </a:solidFill>
              </a:rPr>
              <a:t>технический специалист </a:t>
            </a:r>
            <a:r>
              <a:rPr lang="ru-RU" sz="1900" dirty="0" smtClean="0"/>
              <a:t>выключает аудиозапись ответов участников, сохраняет ее в каждой аудитории проведения и копирует на съемный электронный накопитель для последующей передачи ответственному организатору образовательной организации. 	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ctr"/>
            <a:endParaRPr lang="ru-RU" sz="25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+mj-lt"/>
                <a:cs typeface="Times New Roman" pitchFamily="18" charset="0"/>
              </a:rPr>
              <a:t>Завершение ИС-9</a:t>
            </a:r>
            <a:endParaRPr lang="ru-RU" sz="3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980728"/>
            <a:ext cx="8839200" cy="475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7463" algn="just">
              <a:buNone/>
            </a:pPr>
            <a:r>
              <a:rPr lang="ru-RU" sz="2800" dirty="0" smtClean="0"/>
              <a:t>	</a:t>
            </a:r>
            <a:r>
              <a:rPr lang="ru-RU" sz="1900" dirty="0" smtClean="0"/>
              <a:t>	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Наименование </a:t>
            </a:r>
            <a:r>
              <a:rPr lang="ru-RU" sz="2000" b="1" dirty="0" smtClean="0">
                <a:solidFill>
                  <a:schemeClr val="tx1"/>
                </a:solidFill>
              </a:rPr>
              <a:t>папки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 файлами аудиозаписей ответов участников должно содержать </a:t>
            </a:r>
            <a:r>
              <a:rPr lang="ru-RU" sz="2000" b="1" dirty="0" smtClean="0">
                <a:solidFill>
                  <a:schemeClr val="tx1"/>
                </a:solidFill>
              </a:rPr>
              <a:t>дату проведения итогового собеседования, номер аудитории, код ОО. </a:t>
            </a:r>
          </a:p>
          <a:p>
            <a:pPr lvl="0" algn="just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Пример: Наименование папки 15.01.2019_0001_101001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 папке: 1) аудио-файлы участников;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	   2) ведомость экспорта аудиозаписей участников экзамена;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	   3)тестовая аудиозапись (</a:t>
            </a:r>
            <a:r>
              <a:rPr lang="en-US" sz="2000" b="1" dirty="0" err="1" smtClean="0">
                <a:solidFill>
                  <a:schemeClr val="tx1"/>
                </a:solidFill>
              </a:rPr>
              <a:t>TestAudio.part</a:t>
            </a:r>
            <a:r>
              <a:rPr lang="ru-RU" sz="2000" b="1" dirty="0" smtClean="0">
                <a:solidFill>
                  <a:schemeClr val="tx1"/>
                </a:solidFill>
              </a:rPr>
              <a:t>);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	   4) потоковая аудиозапись участников в аудитории;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		   5) ведомость сдачи экзамена участниками в потоковой 		       аудиозаписи.</a:t>
            </a:r>
          </a:p>
          <a:p>
            <a:pPr marL="0" indent="17463" algn="just">
              <a:buNone/>
            </a:pPr>
            <a:endParaRPr lang="ru-RU" sz="1900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Сохранение аудиозаписей </a:t>
            </a:r>
          </a:p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 ПО «Автономная станция записи»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Аудиозаписи участников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pic>
        <p:nvPicPr>
          <p:cNvPr id="36866" name="Picture 2" descr="C:\Users\shalbunoab\Desktop\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622226" cy="3024336"/>
          </a:xfrm>
          <a:prstGeom prst="rect">
            <a:avLst/>
          </a:prstGeom>
          <a:noFill/>
        </p:spPr>
      </p:pic>
      <p:pic>
        <p:nvPicPr>
          <p:cNvPr id="36867" name="Picture 3" descr="C:\Users\shalbunoab\Desktop\рисунок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3335"/>
            <a:ext cx="7023182" cy="3074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Сроки и продолжительность проведения итогового собеседования</a:t>
            </a:r>
            <a:br>
              <a:rPr lang="ru-RU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1052736"/>
            <a:ext cx="8686800" cy="50273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4365104"/>
            <a:ext cx="8568952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участников итогового собеседования с ОВЗ, участников итогового собеседования – детей-инвалидов и инвалидов продолжительность проведения итогового собеседования увеличивается на 30 минут.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276872"/>
          <a:ext cx="86409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558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Продолжительность выполнения  работы каждого участника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Название учебного предмета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39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412776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Рекомендованное время проведения ИС – с 9.00 до 14.00 часов.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032" y="33265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Тестовая аудиозапись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pic>
        <p:nvPicPr>
          <p:cNvPr id="37890" name="Picture 2" descr="C:\Users\shalbunoab\Desktop\рисунок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964488" cy="210892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0" y="1844824"/>
            <a:ext cx="16196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259632" y="836712"/>
            <a:ext cx="1872208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Picture 4" descr="C:\Users\shalbunoab\Desktop\потоковая аудиозапись рисунок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7545288" cy="329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692696"/>
            <a:ext cx="8839200" cy="748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7463" algn="just">
              <a:buNone/>
            </a:pPr>
            <a:r>
              <a:rPr lang="ru-RU" sz="2800" dirty="0" smtClean="0"/>
              <a:t>	</a:t>
            </a:r>
            <a:r>
              <a:rPr lang="ru-RU" sz="1900" dirty="0" smtClean="0"/>
              <a:t>	</a:t>
            </a:r>
            <a:endParaRPr lang="ru-RU" sz="1900" dirty="0" smtClean="0">
              <a:solidFill>
                <a:schemeClr val="tx1"/>
              </a:solidFill>
            </a:endParaRPr>
          </a:p>
          <a:p>
            <a:pPr marL="0" indent="17463" algn="just">
              <a:buNone/>
            </a:pPr>
            <a:r>
              <a:rPr lang="ru-RU" sz="2800" dirty="0" smtClean="0"/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Ответственный организатор образовательной организации г. Элисты/Муниципальный координатор  направляет в РЦОИ: 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запечатанные бланки итогового собеседования в ВДП;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черновики для внесения первичной информации по оцениванию ответов участника итогового собеседования (ИС-04);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ведомость учета проведения итогового собеседования в аудитории (ИС-02);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списки участников итогового собеседования (ИС-01);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аудио-файлы с записями ответов участников итогового собеседования на </a:t>
            </a:r>
            <a:r>
              <a:rPr lang="ru-RU" sz="2400" dirty="0" err="1" smtClean="0">
                <a:solidFill>
                  <a:schemeClr val="tx1"/>
                </a:solidFill>
              </a:rPr>
              <a:t>флеш-носителе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sz="25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Передача материалов ИС - 9 в РЦОИ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96448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Передача материалов  ИС-9 в РЦОИ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52736"/>
          <a:ext cx="8964488" cy="4361616"/>
        </p:xfrm>
        <a:graphic>
          <a:graphicData uri="http://schemas.openxmlformats.org/drawingml/2006/table">
            <a:tbl>
              <a:tblPr/>
              <a:tblGrid>
                <a:gridCol w="1259632"/>
                <a:gridCol w="5760640"/>
                <a:gridCol w="1944216"/>
              </a:tblGrid>
              <a:tr h="523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Перечень материалов по итоговому собеседованию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 материалов из ОО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18.02.2019г.-19.02.2019г.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ВДП с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ланками итогового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собеседования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факту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участников ИС-01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факту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Ведомость учета проведения ИС-02 в аудитории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факту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Специализированная форма черновика для эксперта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факту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Аудио-файлы с записями ответов участников ИС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(на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флеш-носителе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количеству аудиторий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cs typeface="Times New Roman" pitchFamily="18" charset="0"/>
              </a:rPr>
              <a:t>Бланк итогового собеседования</a:t>
            </a:r>
          </a:p>
          <a:p>
            <a:pPr algn="ctr"/>
            <a:endParaRPr lang="ru-RU" sz="2500" b="1" dirty="0"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16" idx="1"/>
          </p:cNvCxnSpPr>
          <p:nvPr/>
        </p:nvCxnSpPr>
        <p:spPr>
          <a:xfrm flipH="1" flipV="1">
            <a:off x="4499992" y="1484784"/>
            <a:ext cx="1286454" cy="43204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24128" y="1628800"/>
            <a:ext cx="2448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cs typeface="Times New Roman" pitchFamily="18" charset="0"/>
              </a:rPr>
              <a:t>Заполняется участником</a:t>
            </a:r>
            <a:endParaRPr lang="ru-RU" sz="1500" b="1" dirty="0"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1628800"/>
            <a:ext cx="2286016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2348880"/>
            <a:ext cx="24482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cs typeface="Times New Roman" pitchFamily="18" charset="0"/>
              </a:rPr>
              <a:t>Экзаменатор-собеседник контролирует внесение  участником регистрационных сведений  и подписи в бланк ИС</a:t>
            </a:r>
            <a:endParaRPr lang="ru-RU" sz="1500" b="1" dirty="0"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152" y="2348880"/>
            <a:ext cx="2448272" cy="17281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36096" y="5733256"/>
            <a:ext cx="3456384" cy="8640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05164" y="5877272"/>
            <a:ext cx="3546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Заполняется экзаменатором-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собеседником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, если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499992" y="6165304"/>
            <a:ext cx="936104" cy="21602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 descr="Z:\ГИА9-2019\ИС-9 13.02.2019\Устный русский-9\Русский язык устный_6v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993103" cy="56439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692696"/>
            <a:ext cx="4032448" cy="20882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5949280"/>
            <a:ext cx="39604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860032" y="4293096"/>
            <a:ext cx="201622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TextBox 19"/>
          <p:cNvSpPr txBox="1"/>
          <p:nvPr/>
        </p:nvSpPr>
        <p:spPr>
          <a:xfrm>
            <a:off x="5004048" y="4365104"/>
            <a:ext cx="165618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заполнять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20617" cy="27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588224" y="1052736"/>
            <a:ext cx="18722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72200" y="2564904"/>
            <a:ext cx="208823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9" idx="0"/>
          </p:cNvCxnSpPr>
          <p:nvPr/>
        </p:nvCxnSpPr>
        <p:spPr>
          <a:xfrm flipV="1">
            <a:off x="5868144" y="2996954"/>
            <a:ext cx="737863" cy="1296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0" y="3068960"/>
            <a:ext cx="1872208" cy="7200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8782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259632" y="2708920"/>
            <a:ext cx="216024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0" y="1556792"/>
            <a:ext cx="1547664" cy="115212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3" idx="6"/>
          </p:cNvCxnSpPr>
          <p:nvPr/>
        </p:nvCxnSpPr>
        <p:spPr>
          <a:xfrm flipV="1">
            <a:off x="1475656" y="2492896"/>
            <a:ext cx="576064" cy="3600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6296" y="2996952"/>
            <a:ext cx="1714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Заполняется 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экспертом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3068960"/>
            <a:ext cx="1872208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6552727" cy="54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0" y="620688"/>
            <a:ext cx="53285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980728"/>
            <a:ext cx="288032" cy="48245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805264"/>
            <a:ext cx="6120680" cy="43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6660232" y="2564904"/>
            <a:ext cx="1512168" cy="5040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660232" y="3645024"/>
            <a:ext cx="1656184" cy="129614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Упаковка Бланков ИС-9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один файл-пакет -  бланки ИС-9 первой аудитории.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один файл-пакет – бланки ИС-9 второй аудитории.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Штабе - один  возвратный доставочный пакет – все файлы-пакеты.</a:t>
            </a:r>
          </a:p>
          <a:p>
            <a:pPr marL="0" indent="0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339752" y="3212976"/>
          <a:ext cx="4514081" cy="328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Acrobat Document" r:id="rId3" imgW="8019943" imgH="5829216" progId="AcroExch.Document.DC">
                  <p:embed/>
                </p:oleObj>
              </mc:Choice>
              <mc:Fallback>
                <p:oleObj name="Acrobat Document" r:id="rId3" imgW="8019943" imgH="5829216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212976"/>
                        <a:ext cx="4514081" cy="3281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95288" y="1123950"/>
          <a:ext cx="7270750" cy="528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Acrobat Document" r:id="rId3" imgW="8019048" imgH="5830114" progId="AcroExch.Document.DC">
                  <p:embed/>
                </p:oleObj>
              </mc:Choice>
              <mc:Fallback>
                <p:oleObj name="Acrobat Document" r:id="rId3" imgW="8019048" imgH="5830114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3950"/>
                        <a:ext cx="7270750" cy="528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9952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1  0  1  0 0 1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2048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«ЭЛ»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0   8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0689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2   0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30689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О Б  Е С Е  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31409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1 3   0 2  2  0  1  9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843808" y="3429000"/>
            <a:ext cx="74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9  9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0   9  9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5877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58772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Ф.И.О.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Инструктивные и методические материалы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196975"/>
          <a:ext cx="868680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Сроки и продолжительность проведения итогового собеседования</a:t>
            </a:r>
            <a:br>
              <a:rPr lang="ru-RU" b="1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продолжительность итогового собеседования не включается время, отведенное на подготовительные мероприятия (приветствие участника итогового собеседования, внесение сведений в ведомость учета проведения итогового собеседования в аудитории, инструктаж участника собеседования экзаменатором-собеседником по выполнению заданий КИМ до начала процедуры и др.).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500" dirty="0" smtClean="0"/>
              <a:t>ГОРЯЧАЯ ЛИНИЯ БУ РК «ЦОКО»</a:t>
            </a:r>
          </a:p>
          <a:p>
            <a:pPr algn="ctr">
              <a:buNone/>
            </a:pPr>
            <a:r>
              <a:rPr lang="ru-RU" sz="2500" dirty="0" smtClean="0"/>
              <a:t>РЦОИ:</a:t>
            </a:r>
          </a:p>
          <a:p>
            <a:pPr algn="ctr">
              <a:buNone/>
            </a:pPr>
            <a:r>
              <a:rPr lang="ru-RU" sz="2500" dirty="0" smtClean="0"/>
              <a:t>Телефоны: 8 (847) 22  3 – 90 – 90</a:t>
            </a:r>
          </a:p>
          <a:p>
            <a:pPr algn="ctr">
              <a:buNone/>
            </a:pPr>
            <a:endParaRPr lang="en-US" sz="2500" dirty="0" smtClean="0"/>
          </a:p>
          <a:p>
            <a:pPr algn="ctr">
              <a:buNone/>
            </a:pPr>
            <a:r>
              <a:rPr lang="en-US" sz="2500" dirty="0" smtClean="0"/>
              <a:t>E-mail: </a:t>
            </a:r>
            <a:r>
              <a:rPr lang="en-US" sz="2500" dirty="0" smtClean="0">
                <a:hlinkClick r:id="rId2"/>
              </a:rPr>
              <a:t>coko08@mail.ru</a:t>
            </a:r>
            <a:endParaRPr lang="en-US" sz="25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Скачивание материалов с портала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6165304"/>
          </a:xfrm>
        </p:spPr>
        <p:txBody>
          <a:bodyPr>
            <a:normAutofit fontScale="62500" lnSpcReduction="20000"/>
          </a:bodyPr>
          <a:lstStyle/>
          <a:p>
            <a:endParaRPr lang="ru-RU" sz="4400" dirty="0" smtClean="0"/>
          </a:p>
          <a:p>
            <a:pPr algn="ctr">
              <a:buNone/>
            </a:pPr>
            <a:r>
              <a:rPr lang="ru-RU" sz="9800" b="1" dirty="0" smtClean="0">
                <a:solidFill>
                  <a:srgbClr val="002060"/>
                </a:solidFill>
              </a:rPr>
              <a:t>topic9.rustest.ru </a:t>
            </a: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1.Переход пользователя на уровне ОО на портал. 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2.Выбор федерального округа, для которого необходимо скачать файлы с темами. 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3.Выбор субъекта Российской Федерации, для которого необходимо скачать файлы с темами. 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4.Скачивание файлов с темами с портала. 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5.Скаченные файлы в формате *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сохраняются, распечатываются на том же компьютере или переносятся на съёмном носителе на другой компьютер с подключённым принтером.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365820"/>
            <a:ext cx="9144000" cy="200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51" tIns="304704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5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лан-график подготовки и проведения ИС-9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 БУ РК «ЦОКО», Республика Калмыкия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таблице приведен детальный План-график работ по подготовке и проведению итогового собеседования 13.02.2019г.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5900"/>
            <a:ext cx="76771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247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1428750"/>
            <a:ext cx="76771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247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989</TotalTime>
  <Words>936</Words>
  <Application>Microsoft Office PowerPoint</Application>
  <PresentationFormat>Экран (4:3)</PresentationFormat>
  <Paragraphs>183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Трек</vt:lpstr>
      <vt:lpstr>Acrobat Document</vt:lpstr>
      <vt:lpstr> Подготовка и проведение  итогового собеседования по русскому языку в 9-х классах </vt:lpstr>
      <vt:lpstr>Нормативная база</vt:lpstr>
      <vt:lpstr>Сроки и продолжительность проведения итогового собеседования   </vt:lpstr>
      <vt:lpstr>Сроки и продолжительность проведения итогового собеседования  </vt:lpstr>
      <vt:lpstr> Скачивание материалов с портала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Выдача материалов ис-9 в ОО </vt:lpstr>
      <vt:lpstr>Презентация PowerPoint</vt:lpstr>
      <vt:lpstr>Презентация PowerPoint</vt:lpstr>
      <vt:lpstr>Презентация PowerPoint</vt:lpstr>
      <vt:lpstr>ПО «Автономная станция записи»</vt:lpstr>
      <vt:lpstr>ПО «Автономная станция записи»</vt:lpstr>
      <vt:lpstr>Презентация PowerPoint</vt:lpstr>
      <vt:lpstr>Презентация PowerPoint</vt:lpstr>
      <vt:lpstr>Общие сведения о проведении иС-9 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сведения о проведении ИС-9 </vt:lpstr>
      <vt:lpstr>Критерии для экспертов по ис-9</vt:lpstr>
      <vt:lpstr>Общие сведения о проведении иС-9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Упаковка Бланков ИС-9</vt:lpstr>
      <vt:lpstr>Презентация PowerPoint</vt:lpstr>
      <vt:lpstr>Инструктивные и методические материалы</vt:lpstr>
      <vt:lpstr>контакты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Особенности проведения  ГИА-9 в 2018 году </dc:title>
  <dc:creator>shalbunoab</dc:creator>
  <cp:lastModifiedBy>Metod</cp:lastModifiedBy>
  <cp:revision>193</cp:revision>
  <dcterms:created xsi:type="dcterms:W3CDTF">2018-04-17T12:32:46Z</dcterms:created>
  <dcterms:modified xsi:type="dcterms:W3CDTF">2020-01-21T13:16:47Z</dcterms:modified>
</cp:coreProperties>
</file>