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256" r:id="rId2"/>
    <p:sldId id="336" r:id="rId3"/>
    <p:sldId id="298" r:id="rId4"/>
    <p:sldId id="300" r:id="rId5"/>
    <p:sldId id="302" r:id="rId6"/>
    <p:sldId id="303" r:id="rId7"/>
    <p:sldId id="314" r:id="rId8"/>
    <p:sldId id="304" r:id="rId9"/>
    <p:sldId id="332" r:id="rId10"/>
    <p:sldId id="305" r:id="rId11"/>
    <p:sldId id="315" r:id="rId12"/>
    <p:sldId id="306" r:id="rId13"/>
    <p:sldId id="313" r:id="rId14"/>
    <p:sldId id="307" r:id="rId15"/>
    <p:sldId id="308" r:id="rId16"/>
    <p:sldId id="316" r:id="rId17"/>
    <p:sldId id="317" r:id="rId18"/>
    <p:sldId id="344" r:id="rId19"/>
    <p:sldId id="318" r:id="rId20"/>
    <p:sldId id="319" r:id="rId21"/>
    <p:sldId id="320" r:id="rId22"/>
    <p:sldId id="321" r:id="rId23"/>
    <p:sldId id="328" r:id="rId24"/>
    <p:sldId id="338" r:id="rId25"/>
    <p:sldId id="342" r:id="rId26"/>
    <p:sldId id="343" r:id="rId27"/>
    <p:sldId id="340" r:id="rId28"/>
    <p:sldId id="341" r:id="rId29"/>
    <p:sldId id="322" r:id="rId30"/>
    <p:sldId id="323" r:id="rId31"/>
    <p:sldId id="309" r:id="rId32"/>
    <p:sldId id="337" r:id="rId33"/>
    <p:sldId id="330" r:id="rId34"/>
    <p:sldId id="310" r:id="rId35"/>
    <p:sldId id="311" r:id="rId36"/>
    <p:sldId id="324" r:id="rId37"/>
    <p:sldId id="325" r:id="rId38"/>
  </p:sldIdLst>
  <p:sldSz cx="9144000" cy="6858000" type="screen4x3"/>
  <p:notesSz cx="6670675" cy="9929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99"/>
    <a:srgbClr val="FF0000"/>
    <a:srgbClr val="1B3E77"/>
    <a:srgbClr val="99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>
        <p:scale>
          <a:sx n="86" d="100"/>
          <a:sy n="86" d="100"/>
        </p:scale>
        <p:origin x="-90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0" y="0"/>
            <a:ext cx="6670675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46650" cy="370998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6463"/>
            <a:ext cx="4876800" cy="445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3" tIns="47160" rIns="90693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34513"/>
            <a:ext cx="288925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44" tIns="46072" rIns="92144" bIns="46072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434513"/>
            <a:ext cx="2874962" cy="482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693" tIns="47160" rIns="90693" bIns="4716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122" algn="l"/>
                <a:tab pos="903844" algn="l"/>
                <a:tab pos="1356566" algn="l"/>
                <a:tab pos="1809288" algn="l"/>
                <a:tab pos="2262009" algn="l"/>
                <a:tab pos="2714732" algn="l"/>
                <a:tab pos="3167453" algn="l"/>
                <a:tab pos="3620175" algn="l"/>
                <a:tab pos="4072897" algn="l"/>
                <a:tab pos="4525619" algn="l"/>
                <a:tab pos="4978340" algn="l"/>
                <a:tab pos="5431063" algn="l"/>
                <a:tab pos="5883784" algn="l"/>
                <a:tab pos="6336506" algn="l"/>
                <a:tab pos="6789228" algn="l"/>
                <a:tab pos="7241950" algn="l"/>
                <a:tab pos="7694671" algn="l"/>
                <a:tab pos="8147394" algn="l"/>
                <a:tab pos="8600115" algn="l"/>
                <a:tab pos="905283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1</a:t>
            </a:fld>
            <a:endParaRPr lang="ru-RU" smtClean="0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779838" y="9434513"/>
            <a:ext cx="2876550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693" tIns="47160" rIns="90693" bIns="4716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78388" cy="4459287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0850" algn="l"/>
                <a:tab pos="903288" algn="l"/>
                <a:tab pos="1355725" algn="l"/>
                <a:tab pos="1808163" algn="l"/>
                <a:tab pos="2260600" algn="l"/>
                <a:tab pos="2714625" algn="l"/>
                <a:tab pos="3167063" algn="l"/>
                <a:tab pos="3619500" algn="l"/>
                <a:tab pos="4071938" algn="l"/>
                <a:tab pos="4524375" algn="l"/>
                <a:tab pos="4976813" algn="l"/>
                <a:tab pos="5430838" algn="l"/>
                <a:tab pos="5883275" algn="l"/>
                <a:tab pos="6335713" algn="l"/>
                <a:tab pos="6788150" algn="l"/>
                <a:tab pos="7240588" algn="l"/>
                <a:tab pos="7694613" algn="l"/>
                <a:tab pos="8147050" algn="l"/>
                <a:tab pos="8599488" algn="l"/>
                <a:tab pos="9051925" algn="l"/>
              </a:tabLst>
            </a:pPr>
            <a:fld id="{56BF5696-0881-4F90-B799-939B9F84C4BC}" type="slidenum">
              <a:rPr lang="ru-RU" smtClean="0"/>
              <a:pPr>
                <a:tabLst>
                  <a:tab pos="0" algn="l"/>
                  <a:tab pos="450850" algn="l"/>
                  <a:tab pos="903288" algn="l"/>
                  <a:tab pos="1355725" algn="l"/>
                  <a:tab pos="1808163" algn="l"/>
                  <a:tab pos="2260600" algn="l"/>
                  <a:tab pos="2714625" algn="l"/>
                  <a:tab pos="3167063" algn="l"/>
                  <a:tab pos="3619500" algn="l"/>
                  <a:tab pos="4071938" algn="l"/>
                  <a:tab pos="4524375" algn="l"/>
                  <a:tab pos="4976813" algn="l"/>
                  <a:tab pos="5430838" algn="l"/>
                  <a:tab pos="5883275" algn="l"/>
                  <a:tab pos="6335713" algn="l"/>
                  <a:tab pos="6788150" algn="l"/>
                  <a:tab pos="7240588" algn="l"/>
                  <a:tab pos="7694613" algn="l"/>
                  <a:tab pos="8147050" algn="l"/>
                  <a:tab pos="8599488" algn="l"/>
                  <a:tab pos="9051925" algn="l"/>
                </a:tabLst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073D-1142-4173-8B3B-B2F88CFF5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CF83-4203-49A7-B1D6-8A5A407AB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5575" y="425450"/>
            <a:ext cx="2014538" cy="5961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25450"/>
            <a:ext cx="5895975" cy="5961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D20B-3938-4DE9-A35C-D0D39283E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74BF9-D796-4270-843C-40B8DD4B2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C109E-C295-4842-85FF-93A8210AE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54463" cy="4481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4063" y="1905000"/>
            <a:ext cx="3956050" cy="4481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722A-CB3B-4EA8-8FFE-95A99B2E8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8ABC-F040-4716-AB46-3BFDA6F46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D0820-6EEE-4ADF-A3FA-B01E1C254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A405-EF4F-47B2-B4A4-B502A6BE3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099A8-EDA0-4E3A-BAF6-025840DA0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C7D1-331A-4354-AC83-B4437732E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62913" cy="448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5450"/>
            <a:ext cx="80629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629400"/>
            <a:ext cx="19050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629400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6629400"/>
            <a:ext cx="1890713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30F648B-F7C6-4D88-8F6B-DFFBC6C25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4C6A"/>
          </a:solidFill>
          <a:latin typeface="Trebuchet MS" pitchFamily="34" charset="0"/>
          <a:cs typeface="Arial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4C6A"/>
          </a:solidFill>
          <a:latin typeface="Trebuchet MS" pitchFamily="34" charset="0"/>
          <a:cs typeface="Arial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4C6A"/>
          </a:solidFill>
          <a:latin typeface="Trebuchet MS" pitchFamily="34" charset="0"/>
          <a:cs typeface="Arial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4C6A"/>
          </a:solidFill>
          <a:latin typeface="Trebuchet MS" pitchFamily="34" charset="0"/>
          <a:cs typeface="Arial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4C6A"/>
          </a:solidFill>
          <a:latin typeface="Trebuchet MS" pitchFamily="34" charset="0"/>
          <a:cs typeface="Arial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4C6A"/>
          </a:solidFill>
          <a:latin typeface="Trebuchet MS" pitchFamily="34" charset="0"/>
          <a:cs typeface="Arial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4C6A"/>
          </a:solidFill>
          <a:latin typeface="Trebuchet MS" pitchFamily="34" charset="0"/>
          <a:cs typeface="Arial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284C6A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12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23850" y="1916113"/>
            <a:ext cx="8315325" cy="402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20000"/>
              </a:spcBef>
              <a:buFont typeface="Times New Roman" pitchFamily="18" charset="0"/>
              <a:buNone/>
              <a:tabLst/>
              <a:defRPr/>
            </a:pPr>
            <a:endParaRPr lang="ru-RU" sz="2800" b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Times New Roman" pitchFamily="18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tabLst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ПРАВИЛА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tabLst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ЗАПОЛНЕНИЯ БЛАНКОВ 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tabLst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ИТОГОВОГО СОЧИНЕНИЯ (ИЗЛОЖЕНИЯ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Times New Roman" pitchFamily="18" charset="0"/>
              </a:rPr>
              <a:t>)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tabLst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Times New Roman" pitchFamily="18" charset="0"/>
              </a:rPr>
              <a:t>В 2017-2018 учебном году.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libri"/>
              <a:cs typeface="Times New Roman" pitchFamily="18" charset="0"/>
            </a:endParaRPr>
          </a:p>
        </p:txBody>
      </p:sp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2888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062913" cy="555625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регистрации</a:t>
            </a:r>
            <a:endParaRPr lang="ru-RU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118100"/>
          </a:xfrm>
        </p:spPr>
        <p:txBody>
          <a:bodyPr/>
          <a:lstStyle/>
          <a:p>
            <a:pPr algn="just">
              <a:buFont typeface="Times New Roman" pitchFamily="18" charset="0"/>
              <a:buNone/>
            </a:pPr>
            <a:r>
              <a:rPr lang="ru-RU" sz="2800" smtClean="0"/>
              <a:t>        </a:t>
            </a:r>
            <a:r>
              <a:rPr lang="ru-RU" sz="2800" smtClean="0">
                <a:solidFill>
                  <a:schemeClr val="tx1"/>
                </a:solidFill>
              </a:rPr>
              <a:t> </a:t>
            </a:r>
            <a:r>
              <a:rPr lang="ru-RU" sz="2400" smtClean="0"/>
              <a:t>В средней части бланка регистрации расположены поля для записи сведений об участнике.</a:t>
            </a:r>
          </a:p>
          <a:p>
            <a:pPr algn="just">
              <a:buFont typeface="Times New Roman" pitchFamily="18" charset="0"/>
              <a:buNone/>
            </a:pPr>
            <a:endParaRPr lang="ru-RU" sz="2800" smtClean="0"/>
          </a:p>
          <a:p>
            <a:pPr algn="just">
              <a:buFont typeface="Times New Roman" pitchFamily="18" charset="0"/>
              <a:buNone/>
            </a:pPr>
            <a:endParaRPr lang="ru-RU" sz="2800" smtClean="0"/>
          </a:p>
          <a:p>
            <a:pPr algn="just">
              <a:buFont typeface="Times New Roman" pitchFamily="18" charset="0"/>
              <a:buNone/>
            </a:pPr>
            <a:endParaRPr lang="ru-RU" sz="2800" smtClean="0"/>
          </a:p>
          <a:p>
            <a:pPr algn="just">
              <a:buFont typeface="Times New Roman" pitchFamily="18" charset="0"/>
              <a:buNone/>
            </a:pPr>
            <a:endParaRPr lang="ru-RU" sz="2800" smtClean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Times New Roman" pitchFamily="18" charset="0"/>
              <a:buNone/>
            </a:pPr>
            <a:r>
              <a:rPr lang="ru-RU" sz="2400" smtClean="0"/>
              <a:t>  	  Поля средней части бланка регистрации, заполняются участником итогового сочинения (изложения) самостоятельно.</a:t>
            </a:r>
          </a:p>
          <a:p>
            <a:pPr algn="just">
              <a:buFont typeface="Times New Roman" pitchFamily="18" charset="0"/>
              <a:buNone/>
            </a:pPr>
            <a:endParaRPr lang="ru-RU" sz="2800" smtClean="0"/>
          </a:p>
          <a:p>
            <a:pPr algn="just">
              <a:buFont typeface="Times New Roman" pitchFamily="18" charset="0"/>
              <a:buNone/>
            </a:pPr>
            <a:endParaRPr lang="ru-RU" sz="2800" smtClean="0"/>
          </a:p>
          <a:p>
            <a:pPr algn="just">
              <a:buFont typeface="Times New Roman" pitchFamily="18" charset="0"/>
              <a:buNone/>
            </a:pPr>
            <a:endParaRPr lang="ru-RU" sz="2800" smtClean="0"/>
          </a:p>
        </p:txBody>
      </p:sp>
      <p:pic>
        <p:nvPicPr>
          <p:cNvPr id="24579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349500"/>
            <a:ext cx="79200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62912" cy="863600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rPr>
              <a:t>Заполнение бланка регистрации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1188" y="1341438"/>
          <a:ext cx="8062912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684"/>
                <a:gridCol w="5254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Поля, самостоятельно заполняемые участником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Указания по заполнению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Фамилия</a:t>
                      </a:r>
                      <a:endParaRPr lang="ru-RU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вносится в </a:t>
                      </a:r>
                      <a:r>
                        <a:rPr lang="ru-RU" sz="18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соответствии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документом, удостоверяющим личность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Имя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Отчество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поле записываются арабские цифры серии без пробелов. Например: 0713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Записываются арабские цифры номера без пробелов. Например: 918762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260350"/>
            <a:ext cx="8062912" cy="720725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регистрации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288" y="1196975"/>
            <a:ext cx="84248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cs typeface="+mn-cs"/>
              </a:rPr>
              <a:t>       Вносится информация из документа, удостоверяющего личность участника</a:t>
            </a: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763713" y="5078413"/>
            <a:ext cx="5903912" cy="107156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cs typeface="+mn-cs"/>
              </a:rPr>
              <a:t>В поля записываются арабские цифры серии и номера без пробелов</a:t>
            </a:r>
          </a:p>
        </p:txBody>
      </p:sp>
      <p:cxnSp>
        <p:nvCxnSpPr>
          <p:cNvPr id="26628" name="Прямая со стрелкой 5"/>
          <p:cNvCxnSpPr>
            <a:cxnSpLocks noChangeShapeType="1"/>
          </p:cNvCxnSpPr>
          <p:nvPr/>
        </p:nvCxnSpPr>
        <p:spPr bwMode="auto">
          <a:xfrm flipV="1">
            <a:off x="4592638" y="4365625"/>
            <a:ext cx="700087" cy="696913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26629" name="Прямая со стрелкой 4"/>
          <p:cNvCxnSpPr>
            <a:cxnSpLocks noChangeShapeType="1"/>
          </p:cNvCxnSpPr>
          <p:nvPr/>
        </p:nvCxnSpPr>
        <p:spPr bwMode="auto">
          <a:xfrm flipV="1">
            <a:off x="2051050" y="4365625"/>
            <a:ext cx="792163" cy="712788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</p:spPr>
      </p:cxn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71675"/>
            <a:ext cx="777716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062913" cy="915987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регистрации</a:t>
            </a:r>
            <a:endParaRPr lang="ru-RU" sz="3600" dirty="0"/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1908175" y="1916113"/>
            <a:ext cx="5197475" cy="107156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cs typeface="+mn-cs"/>
              </a:rPr>
              <a:t>Если участник допустил ошибки при заполнении, их нужно исправить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068638"/>
            <a:ext cx="7416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062913" cy="842963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регистрации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650" y="4724400"/>
            <a:ext cx="7777163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cs typeface="+mn-cs"/>
              </a:rPr>
              <a:t>     В средней части бланка регистрации расположена краткая инструкция по заполнению бланков и  поле для подписи участника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276475"/>
            <a:ext cx="8062912" cy="1911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062913" cy="771525"/>
          </a:xfrm>
        </p:spPr>
        <p:txBody>
          <a:bodyPr/>
          <a:lstStyle/>
          <a:p>
            <a:pPr algn="ctr">
              <a:defRPr/>
            </a:pPr>
            <a:r>
              <a:rPr lang="ru-RU" sz="28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Правила заполнения </a:t>
            </a: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экспертом ПК</a:t>
            </a:r>
            <a:r>
              <a:rPr lang="en-US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/</a:t>
            </a: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ответственным лицом </a:t>
            </a:r>
            <a:r>
              <a:rPr lang="ru-RU" sz="28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нижней части </a:t>
            </a: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копии</a:t>
            </a:r>
            <a:r>
              <a:rPr lang="en-US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/</a:t>
            </a: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оригинала </a:t>
            </a:r>
            <a:r>
              <a:rPr lang="ru-RU" sz="28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бланка регистрации </a:t>
            </a:r>
          </a:p>
        </p:txBody>
      </p:sp>
      <p:cxnSp>
        <p:nvCxnSpPr>
          <p:cNvPr id="29698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3203575" y="2420938"/>
            <a:ext cx="2592388" cy="0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16113"/>
            <a:ext cx="80645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062912" cy="1433512"/>
          </a:xfrm>
        </p:spPr>
        <p:txBody>
          <a:bodyPr/>
          <a:lstStyle/>
          <a:p>
            <a:pPr algn="ctr">
              <a:defRPr/>
            </a:pP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Правила заполнения экспертом (ответственным лицом) нижней части копии (оригинала) бланка регистрации </a:t>
            </a:r>
            <a:endParaRPr lang="ru-RU" sz="2800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5040313"/>
          </a:xfrm>
        </p:spPr>
        <p:txBody>
          <a:bodyPr/>
          <a:lstStyle/>
          <a:p>
            <a:pPr algn="just"/>
            <a:r>
              <a:rPr lang="ru-RU" sz="1800" smtClean="0"/>
              <a:t>Нижняя часть копии бланка регистрации заполняется гелевой или капиллярной ручкой черного цвета. </a:t>
            </a:r>
          </a:p>
          <a:p>
            <a:pPr algn="just"/>
            <a:r>
              <a:rPr lang="ru-RU" sz="1800" smtClean="0"/>
              <a:t>Эксперт предметной комиссии заполняет копии бланков регистрации итогового сочинения (изложения).</a:t>
            </a:r>
          </a:p>
          <a:p>
            <a:pPr algn="just"/>
            <a:r>
              <a:rPr lang="ru-RU" sz="1800" smtClean="0"/>
              <a:t>Ответственное лицо, уполномоченное руководителем ОО (уполномоченное на муниципальном/региональном уровне) переносит результаты проверки из копий бланков регистрации в оригиналы бланков регистрации участников итогового сочинения (изложения).</a:t>
            </a:r>
          </a:p>
          <a:p>
            <a:pPr algn="just"/>
            <a:r>
              <a:rPr lang="ru-RU" sz="1800" smtClean="0"/>
              <a:t>Эксперт предметной комиссии</a:t>
            </a:r>
            <a:r>
              <a:rPr lang="en-US" sz="1800" smtClean="0"/>
              <a:t>/</a:t>
            </a:r>
            <a:r>
              <a:rPr lang="ru-RU" sz="1800" smtClean="0"/>
              <a:t>ответственное лицо должен пометить «крестиком» клетки, соответствующие результатам оценивания работы экспертом. «Крестик» должен быть проставлен четко внутри квадрата. Небрежное написание символов может привести к тому, что при компьютерной обработке символ может быть не распознан или распознан неправильно.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62912" cy="914400"/>
          </a:xfrm>
        </p:spPr>
        <p:txBody>
          <a:bodyPr/>
          <a:lstStyle/>
          <a:p>
            <a:pPr algn="ctr">
              <a:defRPr/>
            </a:pPr>
            <a:r>
              <a:rPr lang="ru-RU" sz="28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поля </a:t>
            </a: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</a:b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«</a:t>
            </a:r>
            <a:r>
              <a:rPr lang="ru-RU" sz="28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Требование к сочинению (изложения</a:t>
            </a: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)»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856662" cy="4829175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Требование № 1.	«Объем итогового сочинения (изложения</a:t>
            </a:r>
            <a:r>
              <a:rPr lang="ru-RU" sz="2400" dirty="0" smtClean="0"/>
              <a:t>)»</a:t>
            </a:r>
          </a:p>
          <a:p>
            <a:pPr>
              <a:defRPr/>
            </a:pPr>
            <a:r>
              <a:rPr lang="ru-RU" sz="2000" dirty="0" smtClean="0"/>
              <a:t>Если </a:t>
            </a:r>
            <a:r>
              <a:rPr lang="ru-RU" sz="2000" dirty="0"/>
              <a:t>в сочинении менее 250 слов, а в изложении менее 150 слов  (в подсчёт включаются все слова, в том числе и служебные), то сочинение (изложение) не проверяется по критериям № 1- № 5. </a:t>
            </a:r>
            <a:r>
              <a:rPr lang="ru-RU" sz="2000" dirty="0" smtClean="0"/>
              <a:t>Эксперт комиссии в </a:t>
            </a:r>
            <a:r>
              <a:rPr lang="ru-RU" sz="2000" u="sng" dirty="0" smtClean="0">
                <a:uFill>
                  <a:solidFill>
                    <a:srgbClr val="FF0000"/>
                  </a:solidFill>
                </a:uFill>
              </a:rPr>
              <a:t>копии</a:t>
            </a:r>
            <a:r>
              <a:rPr lang="ru-RU" sz="2000" u="sng" dirty="0" smtClean="0"/>
              <a:t> </a:t>
            </a:r>
            <a:r>
              <a:rPr lang="ru-RU" sz="2000" u="sng" dirty="0" smtClean="0">
                <a:uFill>
                  <a:solidFill>
                    <a:srgbClr val="FF0000"/>
                  </a:solidFill>
                </a:uFill>
              </a:rPr>
              <a:t>бланка</a:t>
            </a:r>
            <a:r>
              <a:rPr lang="ru-RU" sz="2000" u="sng" dirty="0" smtClean="0"/>
              <a:t> </a:t>
            </a:r>
            <a:r>
              <a:rPr lang="ru-RU" sz="2000" u="sng" dirty="0" smtClean="0">
                <a:uFill>
                  <a:solidFill>
                    <a:srgbClr val="FF0000"/>
                  </a:solidFill>
                </a:uFill>
              </a:rPr>
              <a:t>регистрации</a:t>
            </a:r>
            <a:r>
              <a:rPr lang="ru-RU" sz="2000" u="sng" dirty="0" smtClean="0"/>
              <a:t> </a:t>
            </a:r>
            <a:r>
              <a:rPr lang="ru-RU" sz="2000" dirty="0"/>
              <a:t>выставляет «незачет» за невыполнение требования № 1. В клетки по всем пяти критериям оценивания выставляется «незачет». В поле «Результат проверки сочинения (изложения) ставится «незачет»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22228B"/>
                </a:solidFill>
                <a:latin typeface="Cambria" pitchFamily="18" charset="0"/>
              </a:rPr>
              <a:t>   </a:t>
            </a:r>
            <a:r>
              <a:rPr lang="ru-RU" sz="2800" b="1" smtClean="0">
                <a:solidFill>
                  <a:srgbClr val="22228B"/>
                </a:solidFill>
                <a:latin typeface="Cambria" pitchFamily="18" charset="0"/>
              </a:rPr>
              <a:t>Заполнение поля </a:t>
            </a:r>
            <a:br>
              <a:rPr lang="ru-RU" sz="2800" b="1" smtClean="0">
                <a:solidFill>
                  <a:srgbClr val="22228B"/>
                </a:solidFill>
                <a:latin typeface="Cambria" pitchFamily="18" charset="0"/>
              </a:rPr>
            </a:br>
            <a:r>
              <a:rPr lang="ru-RU" sz="2800" b="1" smtClean="0">
                <a:solidFill>
                  <a:srgbClr val="22228B"/>
                </a:solidFill>
                <a:latin typeface="Cambria" pitchFamily="18" charset="0"/>
              </a:rPr>
              <a:t>«Требование к сочинению (изложения)»</a:t>
            </a:r>
          </a:p>
        </p:txBody>
      </p:sp>
      <p:pic>
        <p:nvPicPr>
          <p:cNvPr id="53252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70088"/>
            <a:ext cx="8062913" cy="4349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62912" cy="1079500"/>
          </a:xfrm>
        </p:spPr>
        <p:txBody>
          <a:bodyPr/>
          <a:lstStyle/>
          <a:p>
            <a:pPr algn="ctr">
              <a:defRPr/>
            </a:pP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поля </a:t>
            </a:r>
            <a:b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</a:b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«Требование к сочинению (изложения)»</a:t>
            </a:r>
            <a:endParaRPr lang="ru-RU" sz="2800" dirty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8856663" cy="4481513"/>
          </a:xfrm>
        </p:spPr>
        <p:txBody>
          <a:bodyPr/>
          <a:lstStyle/>
          <a:p>
            <a:pPr algn="just">
              <a:buFont typeface="Times New Roman" pitchFamily="18" charset="0"/>
              <a:buNone/>
            </a:pPr>
            <a:r>
              <a:rPr lang="ru-RU" sz="2000" smtClean="0"/>
              <a:t>	</a:t>
            </a:r>
            <a:r>
              <a:rPr lang="ru-RU" sz="2400" b="1" smtClean="0"/>
              <a:t>Требование № 2.	«Самостоятельность написания итогового сочинения (изложения)»</a:t>
            </a:r>
          </a:p>
          <a:p>
            <a:pPr algn="just"/>
            <a:r>
              <a:rPr lang="ru-RU" sz="2000" smtClean="0"/>
              <a:t>Итоговое сочинение (изложение) выполняется самостоятельно. </a:t>
            </a:r>
          </a:p>
          <a:p>
            <a:pPr algn="just"/>
            <a:r>
              <a:rPr lang="ru-RU" sz="2000" smtClean="0"/>
              <a:t>Итоговое сочинение - не допускается списывание сочинения (фрагментов сочинения) из какого-либо источника (работа другого участника, чужой текст, опубликованный в бумажном и (или) электронном виде и др.). 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собственный текст участника. </a:t>
            </a:r>
          </a:p>
          <a:p>
            <a:pPr algn="just"/>
            <a:r>
              <a:rPr lang="ru-RU" sz="2000" smtClean="0"/>
              <a:t>Если сочинение признано экспертом несамостоятельным, то  сочинение не проверяется по критериям № 1- № 5.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775" y="1412875"/>
            <a:ext cx="30210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30241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62912" cy="1079500"/>
          </a:xfrm>
        </p:spPr>
        <p:txBody>
          <a:bodyPr/>
          <a:lstStyle/>
          <a:p>
            <a:pPr algn="ctr">
              <a:defRPr/>
            </a:pPr>
            <a:r>
              <a:rPr lang="ru-RU" sz="24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Комплект бланков участника итогового сочинения (изложения)</a:t>
            </a:r>
            <a:endParaRPr lang="ru-RU" sz="2400" dirty="0"/>
          </a:p>
        </p:txBody>
      </p:sp>
      <p:sp>
        <p:nvSpPr>
          <p:cNvPr id="16388" name="Прямоугольник 6"/>
          <p:cNvSpPr>
            <a:spLocks noChangeArrowheads="1"/>
          </p:cNvSpPr>
          <p:nvPr/>
        </p:nvSpPr>
        <p:spPr bwMode="auto">
          <a:xfrm>
            <a:off x="6300788" y="1916113"/>
            <a:ext cx="284321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>
                <a:solidFill>
                  <a:schemeClr val="tx1"/>
                </a:solidFill>
              </a:rPr>
              <a:t>Участники выполняют сочинение(изложение) на черно-белых бланках регистрации и бланках записи (в том числе дополнительных бланках записи) формата А4</a:t>
            </a:r>
          </a:p>
        </p:txBody>
      </p:sp>
      <p:sp>
        <p:nvSpPr>
          <p:cNvPr id="16389" name="Овал 11"/>
          <p:cNvSpPr>
            <a:spLocks noChangeArrowheads="1"/>
          </p:cNvSpPr>
          <p:nvPr/>
        </p:nvSpPr>
        <p:spPr bwMode="auto">
          <a:xfrm>
            <a:off x="2195513" y="2133600"/>
            <a:ext cx="863600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6390" name="Овал 12"/>
          <p:cNvSpPr>
            <a:spLocks noChangeArrowheads="1"/>
          </p:cNvSpPr>
          <p:nvPr/>
        </p:nvSpPr>
        <p:spPr bwMode="auto">
          <a:xfrm>
            <a:off x="5148263" y="2060575"/>
            <a:ext cx="863600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62912" cy="1079500"/>
          </a:xfrm>
        </p:spPr>
        <p:txBody>
          <a:bodyPr/>
          <a:lstStyle/>
          <a:p>
            <a:pPr algn="ctr">
              <a:defRPr/>
            </a:pP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поля </a:t>
            </a:r>
            <a:b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</a:b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«Требование к  итоговому изложению»</a:t>
            </a:r>
            <a:endParaRPr lang="ru-RU" sz="2800" dirty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179388" y="1700213"/>
            <a:ext cx="8640762" cy="4481512"/>
          </a:xfrm>
        </p:spPr>
        <p:txBody>
          <a:bodyPr/>
          <a:lstStyle/>
          <a:p>
            <a:pPr algn="just"/>
            <a:r>
              <a:rPr lang="ru-RU" sz="2000" smtClean="0"/>
              <a:t>Итоговое изложение -  не допускается списывание изложения из какого-либо источника (работа другого участника, исходный текст и др.).</a:t>
            </a:r>
          </a:p>
          <a:p>
            <a:pPr algn="just"/>
            <a:r>
              <a:rPr lang="ru-RU" sz="2000" smtClean="0"/>
              <a:t>Эксперт комиссии в копии бланка регистрации выставляет «незачет» за невыполнение требования № 2. В клетки по всем пяти критериям оценивания выставляется «незачет». В поле «Результат проверки изложения ставится «незачет». 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1223963"/>
          </a:xfrm>
        </p:spPr>
        <p:txBody>
          <a:bodyPr/>
          <a:lstStyle/>
          <a:p>
            <a:pPr algn="ctr">
              <a:defRPr/>
            </a:pPr>
            <a:r>
              <a:rPr lang="ru-RU" sz="28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поля </a:t>
            </a: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</a:b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«</a:t>
            </a:r>
            <a:r>
              <a:rPr lang="ru-RU" sz="28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Результаты оценивания сочинения (изложения</a:t>
            </a: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)»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557338"/>
            <a:ext cx="8928100" cy="5111750"/>
          </a:xfrm>
        </p:spPr>
        <p:txBody>
          <a:bodyPr/>
          <a:lstStyle/>
          <a:p>
            <a:pPr marL="0" indent="0" algn="just">
              <a:buFont typeface="Times New Roman" pitchFamily="18" charset="0"/>
              <a:buNone/>
              <a:defRPr/>
            </a:pPr>
            <a:r>
              <a:rPr lang="ru-RU" sz="1800" dirty="0" smtClean="0"/>
              <a:t>       Для </a:t>
            </a:r>
            <a:r>
              <a:rPr lang="ru-RU" sz="1800" dirty="0"/>
              <a:t>каждого критерия должно быть помечено только одно поле: либо «зачет», либо «незачет». </a:t>
            </a:r>
            <a:endParaRPr lang="ru-RU" sz="1800" dirty="0" smtClean="0"/>
          </a:p>
          <a:p>
            <a:pPr marL="0" indent="0" algn="just">
              <a:buFont typeface="Times New Roman" pitchFamily="18" charset="0"/>
              <a:buNone/>
              <a:defRPr/>
            </a:pPr>
            <a:r>
              <a:rPr lang="ru-RU" sz="1800" dirty="0"/>
              <a:t>1.	Если за сочинение (изложение) по критерию № 1 выставлен «незачет», то сочинение (изложение) по критериям № 2- № 5 не проверяется. В клетки по всем критериям оценивания выставляется «незачет».</a:t>
            </a:r>
            <a:endParaRPr lang="ru-RU" sz="1800" dirty="0" smtClean="0"/>
          </a:p>
          <a:p>
            <a:pPr marL="0" indent="0" algn="just">
              <a:buFont typeface="Times New Roman" pitchFamily="18" charset="0"/>
              <a:buNone/>
              <a:defRPr/>
            </a:pPr>
            <a:r>
              <a:rPr lang="ru-RU" sz="1800" dirty="0" smtClean="0"/>
              <a:t>2.	Если </a:t>
            </a:r>
            <a:r>
              <a:rPr lang="ru-RU" sz="1800" dirty="0"/>
              <a:t>за сочинение (изложение) </a:t>
            </a:r>
            <a:r>
              <a:rPr lang="ru-RU" sz="1800" dirty="0" smtClean="0"/>
              <a:t> </a:t>
            </a:r>
            <a:r>
              <a:rPr lang="ru-RU" sz="1800" dirty="0"/>
              <a:t>по критерию № 1 выставлен «зачет», а по критерию № 2 выставлен «незачет», то сочинение по критериям </a:t>
            </a:r>
            <a:r>
              <a:rPr lang="ru-RU" sz="1800" dirty="0" smtClean="0"/>
              <a:t>№ </a:t>
            </a:r>
            <a:r>
              <a:rPr lang="ru-RU" sz="1800" dirty="0"/>
              <a:t>3- № 5 не проверяется. В клетки по критериям оценивания № 3- № 5 выставляется «незачет».</a:t>
            </a:r>
            <a:endParaRPr lang="ru-RU" sz="1800" dirty="0" smtClean="0"/>
          </a:p>
          <a:p>
            <a:pPr marL="0" indent="0" algn="just">
              <a:buFont typeface="Times New Roman" pitchFamily="18" charset="0"/>
              <a:buNone/>
              <a:defRPr/>
            </a:pPr>
            <a:r>
              <a:rPr lang="ru-RU" sz="1800" dirty="0" smtClean="0"/>
              <a:t>3</a:t>
            </a:r>
            <a:r>
              <a:rPr lang="ru-RU" sz="1800" dirty="0"/>
              <a:t>.	Во всех остальных случаях сочинение (изложение) проверяется по всем пяти критериям и оценивается по системе «зачет»/«незачет» (например, недопустимо не проверять работу по критериям К4 и К5, если выпускник получил зачет на основании зачетов по критериям К1, К2, К3).</a:t>
            </a:r>
            <a:endParaRPr lang="ru-RU" sz="18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062912" cy="1433513"/>
          </a:xfrm>
        </p:spPr>
        <p:txBody>
          <a:bodyPr/>
          <a:lstStyle/>
          <a:p>
            <a:pPr algn="ctr">
              <a:defRPr/>
            </a:pP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поля </a:t>
            </a:r>
            <a:b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</a:br>
            <a:r>
              <a:rPr lang="ru-RU" sz="28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«Результаты оценивания сочинения (изложения)»</a:t>
            </a:r>
            <a:endParaRPr lang="ru-RU" sz="2800" dirty="0"/>
          </a:p>
        </p:txBody>
      </p:sp>
      <p:pic>
        <p:nvPicPr>
          <p:cNvPr id="3584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7632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4625975"/>
          </a:xfrm>
        </p:spPr>
        <p:txBody>
          <a:bodyPr/>
          <a:lstStyle/>
          <a:p>
            <a:pPr algn="just"/>
            <a:r>
              <a:rPr lang="ru-RU" sz="1800" smtClean="0"/>
              <a:t>Итоговое сочинение (изложение) для лиц с ограниченными возможностями здоровья, детей-инвалидов и инвалидов может по их желанию проводиться в устной форме. </a:t>
            </a:r>
          </a:p>
          <a:p>
            <a:pPr algn="just"/>
            <a:r>
              <a:rPr lang="ru-RU" sz="1800" smtClean="0"/>
              <a:t>К эксперту комиссии поступают копии бланков итогового сочинения (изложения) от участников итогового сочинения (изложения) с внесенной в бланк регистрации отметкой «Х» в поле «В устной форме», подтвержденной подписью члена комиссии ОО (члена экспертной комиссии). </a:t>
            </a:r>
          </a:p>
          <a:p>
            <a:pPr algn="just"/>
            <a:r>
              <a:rPr lang="ru-RU" sz="1800" smtClean="0"/>
              <a:t>Такое итоговое сочинение (изложение) по критерию № 5 не проверяется и отметки в соответствующие поля «Критерия 5» не вносятся (остаются пустыми)</a:t>
            </a:r>
          </a:p>
          <a:p>
            <a:endParaRPr lang="ru-RU" sz="1800" smtClean="0"/>
          </a:p>
        </p:txBody>
      </p:sp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2411413" y="333375"/>
            <a:ext cx="50847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solidFill>
                  <a:srgbClr val="22228B"/>
                </a:solidFill>
                <a:latin typeface="Cambria" pitchFamily="18" charset="0"/>
              </a:rPr>
              <a:t>Заполнение бланка регистрации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619250" y="404813"/>
            <a:ext cx="7524750" cy="1490662"/>
          </a:xfrm>
        </p:spPr>
        <p:txBody>
          <a:bodyPr/>
          <a:lstStyle/>
          <a:p>
            <a:r>
              <a:rPr lang="ru-RU" sz="2800" b="1" smtClean="0">
                <a:solidFill>
                  <a:srgbClr val="22228B"/>
                </a:solidFill>
                <a:latin typeface="Cambria" pitchFamily="18" charset="0"/>
              </a:rPr>
              <a:t>Заполнение бланка регистрации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7890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412875"/>
            <a:ext cx="8062913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Содержимое 2"/>
          <p:cNvSpPr>
            <a:spLocks noGrp="1"/>
          </p:cNvSpPr>
          <p:nvPr>
            <p:ph idx="1"/>
          </p:nvPr>
        </p:nvSpPr>
        <p:spPr>
          <a:xfrm>
            <a:off x="611188" y="2316163"/>
            <a:ext cx="8220075" cy="4541837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ru-RU" sz="1800" smtClean="0"/>
              <a:t>В случае если участник по состоянию здоровья не может завершить итоговое сочинение (изложение), он может покинуть место проведения. </a:t>
            </a:r>
          </a:p>
          <a:p>
            <a:pPr algn="just">
              <a:buFont typeface="Arial" charset="0"/>
              <a:buChar char="•"/>
            </a:pPr>
            <a:r>
              <a:rPr lang="ru-RU" sz="1800" smtClean="0"/>
              <a:t>Члены комиссии составляют «Акт о досрочном завершении написания итогового сочинения (изложения) (форма ИС-08).</a:t>
            </a:r>
          </a:p>
          <a:p>
            <a:pPr>
              <a:buFont typeface="Arial" charset="0"/>
              <a:buChar char="•"/>
            </a:pPr>
            <a:r>
              <a:rPr lang="ru-RU" sz="1800" smtClean="0"/>
              <a:t>В бланке регистрации указанного участника итогового сочинения (изложения) необходимо внести отметку «Х» в поле «Не закончил».</a:t>
            </a:r>
          </a:p>
          <a:p>
            <a:pPr>
              <a:buFont typeface="Arial" charset="0"/>
              <a:buChar char="•"/>
            </a:pPr>
            <a:r>
              <a:rPr lang="ru-RU" sz="1800" smtClean="0"/>
              <a:t> Внесение отметки в поле «Не закончил» подтверждается подписью члена комиссии образовательной организации по проведению итогового сочинения (изложения).</a:t>
            </a:r>
          </a:p>
          <a:p>
            <a:endParaRPr lang="ru-RU" smtClean="0"/>
          </a:p>
        </p:txBody>
      </p:sp>
      <p:sp>
        <p:nvSpPr>
          <p:cNvPr id="389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smtClean="0">
                <a:solidFill>
                  <a:srgbClr val="003399"/>
                </a:solidFill>
              </a:rPr>
              <a:t>Заполнение полей бланка регистрации в случае если участник по состоянию здоровья не может завершить итогового сочинения (изложения)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062913" cy="5478463"/>
          </a:xfrm>
        </p:spPr>
        <p:txBody>
          <a:bodyPr/>
          <a:lstStyle/>
          <a:p>
            <a:pPr lvl="3" algn="just"/>
            <a:endParaRPr lang="ru-RU" sz="400" smtClean="0"/>
          </a:p>
        </p:txBody>
      </p:sp>
      <p:pic>
        <p:nvPicPr>
          <p:cNvPr id="39938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113"/>
            <a:ext cx="7993063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2913" cy="43180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22228B"/>
                </a:solidFill>
                <a:latin typeface="Cambria" pitchFamily="18" charset="0"/>
              </a:rPr>
              <a:t>Заполнение бланка регистрации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8" name="Овал 7"/>
          <p:cNvSpPr/>
          <p:nvPr/>
        </p:nvSpPr>
        <p:spPr>
          <a:xfrm>
            <a:off x="1979613" y="4076700"/>
            <a:ext cx="792162" cy="43180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404100" cy="1079500"/>
          </a:xfrm>
        </p:spPr>
        <p:txBody>
          <a:bodyPr/>
          <a:lstStyle/>
          <a:p>
            <a:pPr algn="ctr"/>
            <a:r>
              <a:rPr lang="ru-RU" sz="2500" smtClean="0"/>
              <a:t> </a:t>
            </a:r>
            <a:r>
              <a:rPr lang="ru-RU" sz="2500" smtClean="0">
                <a:solidFill>
                  <a:srgbClr val="003399"/>
                </a:solidFill>
              </a:rPr>
              <a:t>Заполнение полей бланка регистрации в случае если участник удален с итогового сочинения (изложения)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611188" y="1628775"/>
            <a:ext cx="8064500" cy="4032250"/>
          </a:xfrm>
        </p:spPr>
        <p:txBody>
          <a:bodyPr/>
          <a:lstStyle/>
          <a:p>
            <a:pPr algn="just">
              <a:buFont typeface="Arial" charset="0"/>
              <a:buChar char="•"/>
            </a:pPr>
            <a:r>
              <a:rPr lang="ru-RU" sz="1600" smtClean="0"/>
              <a:t>В случае если участник нарушил установленные требования п. 7.16, он удаляется. </a:t>
            </a:r>
          </a:p>
          <a:p>
            <a:pPr algn="just"/>
            <a:r>
              <a:rPr lang="ru-RU" sz="1600" smtClean="0"/>
              <a:t>	Член комиссии составляет «Акт об удалении участника итогового сочинения (изложения)» (форма ИС-09)</a:t>
            </a:r>
          </a:p>
          <a:p>
            <a:pPr algn="just">
              <a:buFont typeface="Arial" charset="0"/>
              <a:buChar char="•"/>
            </a:pPr>
            <a:r>
              <a:rPr lang="ru-RU" sz="1600" smtClean="0"/>
              <a:t>Вносит отметку в форму ИС-05 «Ведомость проведения итогового сочинения (изложения) в учебном кабинете ОО (месте проведения)» </a:t>
            </a:r>
          </a:p>
          <a:p>
            <a:pPr algn="just">
              <a:buFont typeface="Arial" charset="0"/>
              <a:buChar char="•"/>
            </a:pPr>
            <a:r>
              <a:rPr lang="ru-RU" sz="1600" smtClean="0"/>
              <a:t>Участник итогового сочинения (изложения) должен поставить свою подпись в указанной форме. </a:t>
            </a:r>
          </a:p>
          <a:p>
            <a:pPr>
              <a:buFont typeface="Arial" charset="0"/>
              <a:buChar char="•"/>
            </a:pPr>
            <a:r>
              <a:rPr lang="ru-RU" sz="1600" smtClean="0"/>
              <a:t> В бланке регистрации необходимо внести отметку «Х» в поле «Удален».</a:t>
            </a:r>
          </a:p>
          <a:p>
            <a:pPr>
              <a:buFont typeface="Arial" charset="0"/>
              <a:buChar char="•"/>
            </a:pPr>
            <a:r>
              <a:rPr lang="ru-RU" sz="1600" smtClean="0"/>
              <a:t> Отметка в поле «Удален» подтверждается подписью членом комиссии.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Заполнение бланка регистрации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062912" cy="4481512"/>
          </a:xfrm>
        </p:spPr>
        <p:txBody>
          <a:bodyPr/>
          <a:lstStyle/>
          <a:p>
            <a:pPr algn="just">
              <a:buFont typeface="Times New Roman" pitchFamily="18" charset="0"/>
              <a:buNone/>
            </a:pPr>
            <a:r>
              <a:rPr lang="ru-RU" sz="1600" smtClean="0"/>
              <a:t>	</a:t>
            </a:r>
          </a:p>
        </p:txBody>
      </p:sp>
      <p:sp>
        <p:nvSpPr>
          <p:cNvPr id="41987" name="Содержимое 7"/>
          <p:cNvSpPr>
            <a:spLocks noGrp="1"/>
          </p:cNvSpPr>
          <p:nvPr/>
        </p:nvSpPr>
        <p:spPr bwMode="auto">
          <a:xfrm flipV="1">
            <a:off x="3851275" y="3105150"/>
            <a:ext cx="1441450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lnSpc>
                <a:spcPct val="125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endParaRPr lang="ru-RU" sz="2800">
              <a:solidFill>
                <a:srgbClr val="284C6A"/>
              </a:solidFill>
              <a:latin typeface="Trebuchet MS" pitchFamily="34" charset="0"/>
            </a:endParaRPr>
          </a:p>
        </p:txBody>
      </p:sp>
      <p:pic>
        <p:nvPicPr>
          <p:cNvPr id="41988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79200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979613" y="3500438"/>
            <a:ext cx="792162" cy="360362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237648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2852936"/>
            <a:ext cx="2484437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492896"/>
            <a:ext cx="262731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270033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062912" cy="863600"/>
          </a:xfrm>
        </p:spPr>
        <p:txBody>
          <a:bodyPr/>
          <a:lstStyle/>
          <a:p>
            <a:pPr algn="ctr">
              <a:defRPr/>
            </a:pPr>
            <a:r>
              <a:rPr lang="ru-RU" sz="40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бланков записи</a:t>
            </a:r>
          </a:p>
        </p:txBody>
      </p:sp>
      <p:sp>
        <p:nvSpPr>
          <p:cNvPr id="43014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856662" cy="4481512"/>
          </a:xfrm>
        </p:spPr>
        <p:txBody>
          <a:bodyPr/>
          <a:lstStyle/>
          <a:p>
            <a:pPr marL="0" indent="0" algn="just">
              <a:buFont typeface="Times New Roman" pitchFamily="18" charset="0"/>
              <a:buNone/>
            </a:pPr>
            <a:r>
              <a:rPr lang="ru-RU" sz="2000" smtClean="0"/>
              <a:t>Бланки записи предназначены для оформления сочинения (изложения). </a:t>
            </a:r>
          </a:p>
          <a:p>
            <a:pPr marL="0" indent="0" algn="just">
              <a:buFont typeface="Times New Roman" pitchFamily="18" charset="0"/>
              <a:buNone/>
            </a:pPr>
            <a:r>
              <a:rPr lang="ru-RU" sz="2000" smtClean="0"/>
              <a:t>Комплект участника содержит четыре односторонних бланка записи.</a:t>
            </a:r>
          </a:p>
          <a:p>
            <a:pPr marL="0" indent="0">
              <a:buFont typeface="Times New Roman" pitchFamily="18" charset="0"/>
              <a:buNone/>
            </a:pPr>
            <a:endParaRPr lang="ru-RU" smtClean="0"/>
          </a:p>
        </p:txBody>
      </p:sp>
      <p:sp>
        <p:nvSpPr>
          <p:cNvPr id="9" name="Овал 8"/>
          <p:cNvSpPr/>
          <p:nvPr/>
        </p:nvSpPr>
        <p:spPr>
          <a:xfrm>
            <a:off x="1692275" y="2924944"/>
            <a:ext cx="792163" cy="36004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51275" y="2996952"/>
            <a:ext cx="792163" cy="36004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00392" y="3284984"/>
            <a:ext cx="936625" cy="358775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68144" y="3140968"/>
            <a:ext cx="936625" cy="36004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062912" cy="1150938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Правила заполнения бланков итогового сочинения (изложения)</a:t>
            </a:r>
            <a:endParaRPr lang="ru-RU" sz="3200" dirty="0" smtClean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700213"/>
            <a:ext cx="8785225" cy="4470400"/>
          </a:xfrm>
        </p:spPr>
        <p:txBody>
          <a:bodyPr/>
          <a:lstStyle/>
          <a:p>
            <a:pPr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400" kern="1200" dirty="0" smtClean="0">
                <a:solidFill>
                  <a:prstClr val="black"/>
                </a:solidFill>
                <a:latin typeface="Calibri"/>
              </a:rPr>
              <a:t>Бланки сочинения (изложения) заполняются ручками с чернилами черного цвета. </a:t>
            </a:r>
          </a:p>
          <a:p>
            <a:pPr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400" kern="1200" dirty="0" smtClean="0">
                <a:solidFill>
                  <a:prstClr val="black"/>
                </a:solidFill>
                <a:latin typeface="Calibri"/>
              </a:rPr>
              <a:t>Каждая цифра и буква во всех заполняемых полях бланка регистрации и верхней части бланка записи, тщательно копируется с  образца ее написания из строки с образцами написания символов, расположенной в верхней части бланка регистрации.  </a:t>
            </a:r>
          </a:p>
          <a:p>
            <a:pPr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400" kern="1200" dirty="0" smtClean="0">
                <a:solidFill>
                  <a:prstClr val="black"/>
                </a:solidFill>
                <a:latin typeface="Calibri"/>
              </a:rPr>
              <a:t>Каждое поле в бланках заполняется, начиная с первой позиции (в том числе и поля для занесения фамилии, имени и отчества участника)</a:t>
            </a:r>
          </a:p>
          <a:p>
            <a:pPr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400" kern="1200" dirty="0" smtClean="0">
                <a:solidFill>
                  <a:prstClr val="black"/>
                </a:solidFill>
                <a:latin typeface="Calibri"/>
              </a:rPr>
              <a:t>Если участник не имеет информации для заполнения поля, он должен оставить это поле пустым (не делать прочерков).</a:t>
            </a:r>
          </a:p>
          <a:p>
            <a:pPr>
              <a:buFont typeface="Times New Roman" pitchFamily="18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115888"/>
            <a:ext cx="8062912" cy="936625"/>
          </a:xfrm>
        </p:spPr>
        <p:txBody>
          <a:bodyPr/>
          <a:lstStyle/>
          <a:p>
            <a:pPr algn="ctr">
              <a:defRPr/>
            </a:pPr>
            <a:r>
              <a:rPr lang="ru-RU" sz="36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бланков записи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088" y="2708275"/>
            <a:ext cx="8856662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     </a:t>
            </a:r>
            <a:r>
              <a:rPr lang="ru-RU" sz="2000" b="1" dirty="0">
                <a:solidFill>
                  <a:srgbClr val="284C6A"/>
                </a:solidFill>
                <a:latin typeface="+mn-lt"/>
                <a:cs typeface="+mn-cs"/>
              </a:rPr>
              <a:t>В верхней части бланка записи расположены: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вертикальный и горизонтальный </a:t>
            </a:r>
            <a:r>
              <a:rPr lang="ru-RU" sz="2000" dirty="0" err="1">
                <a:solidFill>
                  <a:srgbClr val="284C6A"/>
                </a:solidFill>
                <a:latin typeface="+mn-lt"/>
                <a:cs typeface="+mn-cs"/>
              </a:rPr>
              <a:t>штрихкоды</a:t>
            </a: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;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поля для заполнения участником;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поле «Лист №» заполняется организатором в аудитории в случае выдачи участнику дополнительного бланка записи;</a:t>
            </a:r>
          </a:p>
          <a:p>
            <a:pPr marL="342900" indent="-342900" algn="just"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поле «код работы» заполняется автоматизировано при печати бланков.</a:t>
            </a:r>
          </a:p>
          <a:p>
            <a:pPr algn="just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>
                <a:solidFill>
                  <a:srgbClr val="284C6A"/>
                </a:solidFill>
                <a:latin typeface="+mn-lt"/>
                <a:cs typeface="+mn-cs"/>
              </a:rPr>
              <a:t>      Информация для заполнения полей о коде региона, коде и названии работы, а также номере темы должна быть продублирована с бланка регистрации. «ФИО» участника заполняется прописью. При нехватке места в поле «ФИО участника» участник может внести только фамилию и инициалы.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80645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848600" cy="22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062913" cy="792163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записи </a:t>
            </a:r>
            <a:r>
              <a:rPr lang="ru-RU" sz="36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ответов</a:t>
            </a:r>
            <a:endParaRPr lang="ru-RU" dirty="0"/>
          </a:p>
        </p:txBody>
      </p:sp>
      <p:cxnSp>
        <p:nvCxnSpPr>
          <p:cNvPr id="45062" name="Прямая со стрелкой 10"/>
          <p:cNvCxnSpPr>
            <a:cxnSpLocks noChangeShapeType="1"/>
            <a:endCxn id="11" idx="5"/>
          </p:cNvCxnSpPr>
          <p:nvPr/>
        </p:nvCxnSpPr>
        <p:spPr bwMode="auto">
          <a:xfrm flipH="1" flipV="1">
            <a:off x="7813859" y="3776685"/>
            <a:ext cx="358541" cy="804443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0" name="Овал 10"/>
          <p:cNvSpPr>
            <a:spLocks noChangeArrowheads="1"/>
          </p:cNvSpPr>
          <p:nvPr/>
        </p:nvSpPr>
        <p:spPr bwMode="auto">
          <a:xfrm>
            <a:off x="5436096" y="2420888"/>
            <a:ext cx="576064" cy="432047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24128" y="3284984"/>
            <a:ext cx="2448272" cy="576063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cxnSp>
        <p:nvCxnSpPr>
          <p:cNvPr id="12" name="Прямая со стрелкой 10"/>
          <p:cNvCxnSpPr>
            <a:cxnSpLocks noChangeShapeType="1"/>
          </p:cNvCxnSpPr>
          <p:nvPr/>
        </p:nvCxnSpPr>
        <p:spPr bwMode="auto">
          <a:xfrm flipV="1">
            <a:off x="5076056" y="2996952"/>
            <a:ext cx="504056" cy="1296144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283968" y="4221088"/>
            <a:ext cx="4236145" cy="216542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5E9E"/>
                </a:solidFill>
                <a:latin typeface="Cambria" pitchFamily="18" charset="0"/>
              </a:rPr>
              <a:t>        Поле </a:t>
            </a:r>
            <a:r>
              <a:rPr lang="ru-RU" sz="1600" b="1" dirty="0" smtClean="0">
                <a:solidFill>
                  <a:srgbClr val="005E9E"/>
                </a:solidFill>
                <a:latin typeface="Cambria" pitchFamily="18" charset="0"/>
              </a:rPr>
              <a:t>«Лист №» и «Код работы» заполняется организатором в аудитории в случае выдачи участнику дополнительного бланка записи</a:t>
            </a:r>
            <a:endParaRPr lang="ru-RU" sz="1600" dirty="0" smtClean="0">
              <a:solidFill>
                <a:sysClr val="windowText" lastClr="000000"/>
              </a:solidFill>
            </a:endParaRPr>
          </a:p>
          <a:p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98072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Font typeface="Times New Roman" pitchFamily="18" charset="0"/>
              <a:buNone/>
            </a:pPr>
            <a:r>
              <a:rPr lang="ru-RU" b="1" dirty="0" smtClean="0">
                <a:solidFill>
                  <a:srgbClr val="005E9E"/>
                </a:solidFill>
                <a:latin typeface="Cambria" pitchFamily="18" charset="0"/>
              </a:rPr>
              <a:t>Код региона, код вида работы ( 20 – СОЧИНЕНИЕ, 21 ИЗЛОЖЕНИЕ), номер темы  и код работы дублируются с бланка регистрации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3568" y="2204864"/>
            <a:ext cx="7777163" cy="295232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062913" cy="1347788"/>
          </a:xfrm>
        </p:spPr>
        <p:txBody>
          <a:bodyPr/>
          <a:lstStyle/>
          <a:p>
            <a:pPr algn="ctr">
              <a:defRPr/>
            </a:pPr>
            <a:r>
              <a:rPr lang="ru-RU" sz="24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дополнительного бланка записи ответов</a:t>
            </a:r>
            <a:endParaRPr lang="ru-RU" sz="2400" dirty="0"/>
          </a:p>
        </p:txBody>
      </p:sp>
      <p:sp>
        <p:nvSpPr>
          <p:cNvPr id="46085" name="Овал 11"/>
          <p:cNvSpPr>
            <a:spLocks noChangeArrowheads="1"/>
          </p:cNvSpPr>
          <p:nvPr/>
        </p:nvSpPr>
        <p:spPr bwMode="auto">
          <a:xfrm>
            <a:off x="1619672" y="2996953"/>
            <a:ext cx="3744417" cy="64807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46086" name="Прямая со стрелкой 9"/>
          <p:cNvCxnSpPr>
            <a:cxnSpLocks noChangeShapeType="1"/>
          </p:cNvCxnSpPr>
          <p:nvPr/>
        </p:nvCxnSpPr>
        <p:spPr bwMode="auto">
          <a:xfrm>
            <a:off x="7380312" y="2492896"/>
            <a:ext cx="576064" cy="115212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6087" name="Прямая со стрелкой 7"/>
          <p:cNvCxnSpPr>
            <a:cxnSpLocks noChangeShapeType="1"/>
          </p:cNvCxnSpPr>
          <p:nvPr/>
        </p:nvCxnSpPr>
        <p:spPr bwMode="auto">
          <a:xfrm flipV="1">
            <a:off x="2267744" y="4077072"/>
            <a:ext cx="1152128" cy="115212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0" name="Прямая со стрелкой 6"/>
          <p:cNvCxnSpPr>
            <a:cxnSpLocks noChangeShapeType="1"/>
          </p:cNvCxnSpPr>
          <p:nvPr/>
        </p:nvCxnSpPr>
        <p:spPr bwMode="auto">
          <a:xfrm flipH="1">
            <a:off x="3419872" y="1773238"/>
            <a:ext cx="444104" cy="100769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1" name="Прямоугольник 20"/>
          <p:cNvSpPr/>
          <p:nvPr/>
        </p:nvSpPr>
        <p:spPr>
          <a:xfrm>
            <a:off x="683568" y="544522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005E9E"/>
                </a:solidFill>
                <a:latin typeface="Cambria" pitchFamily="18" charset="0"/>
              </a:rPr>
              <a:t>Фамилия, имя, отчество заполняется участником прописью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374491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062913" cy="1008062"/>
          </a:xfrm>
        </p:spPr>
        <p:txBody>
          <a:bodyPr/>
          <a:lstStyle/>
          <a:p>
            <a:pPr algn="ctr">
              <a:defRPr/>
            </a:pPr>
            <a:r>
              <a:rPr lang="ru-RU" sz="2400" b="1" kern="1200" dirty="0" smtClean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записи ответов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92725" y="2349500"/>
            <a:ext cx="3023691" cy="30008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Участники итогового сочинения (изложения) </a:t>
            </a:r>
            <a:r>
              <a:rPr lang="ru-RU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обязательно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переписывают выбранные им темы сочинения (текста изложения) в бланк записи</a:t>
            </a:r>
          </a:p>
        </p:txBody>
      </p:sp>
      <p:sp>
        <p:nvSpPr>
          <p:cNvPr id="48132" name="Овал 5"/>
          <p:cNvSpPr>
            <a:spLocks noChangeArrowheads="1"/>
          </p:cNvSpPr>
          <p:nvPr/>
        </p:nvSpPr>
        <p:spPr bwMode="auto">
          <a:xfrm>
            <a:off x="1187450" y="2133600"/>
            <a:ext cx="2736850" cy="7191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48133" name="Прямая со стрелкой 6"/>
          <p:cNvCxnSpPr>
            <a:cxnSpLocks noChangeShapeType="1"/>
          </p:cNvCxnSpPr>
          <p:nvPr/>
        </p:nvCxnSpPr>
        <p:spPr bwMode="auto">
          <a:xfrm flipH="1" flipV="1">
            <a:off x="3348038" y="2852738"/>
            <a:ext cx="1800225" cy="6477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062912" cy="771525"/>
          </a:xfrm>
        </p:spPr>
        <p:txBody>
          <a:bodyPr/>
          <a:lstStyle/>
          <a:p>
            <a:pPr>
              <a:defRPr/>
            </a:pPr>
            <a:r>
              <a:rPr lang="ru-RU" sz="36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Заполнение бланка записи ответов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4663" y="1268413"/>
            <a:ext cx="4608512" cy="5400675"/>
          </a:xfrm>
        </p:spPr>
        <p:txBody>
          <a:bodyPr/>
          <a:lstStyle/>
          <a:p>
            <a:pPr marL="0" indent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000" b="1" kern="1200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 Для удобства все страницы бланка записи  разлинованы пунктирными линиями.</a:t>
            </a:r>
          </a:p>
          <a:p>
            <a:pPr marL="0" indent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000" b="1" kern="1200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   Бланк записи не имеет оборотной стороны. </a:t>
            </a:r>
            <a:r>
              <a:rPr lang="ru-RU" sz="2000" b="1" kern="1200" dirty="0" smtClean="0">
                <a:solidFill>
                  <a:srgbClr val="FF0000"/>
                </a:solidFill>
                <a:latin typeface="Cambria" pitchFamily="18" charset="0"/>
              </a:rPr>
              <a:t>При недостатке места для</a:t>
            </a:r>
            <a:r>
              <a:rPr lang="ru-RU" sz="2000" b="1" kern="1200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 ответа участник может запросить у организатора в аудитории еще один бланк и продолжить записи на нем. </a:t>
            </a:r>
          </a:p>
          <a:p>
            <a:pPr marL="0" indent="0" algn="just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000" b="1" kern="1200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   </a:t>
            </a:r>
            <a:r>
              <a:rPr lang="ru-RU" sz="2000" b="1" kern="1200" dirty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В случае заполнения дополнительного бланка записи при незаполненном основном бланке записи, ответы, внесенные в дополнительный бланк записи, оцениваться не будут.</a:t>
            </a:r>
          </a:p>
        </p:txBody>
      </p:sp>
      <p:cxnSp>
        <p:nvCxnSpPr>
          <p:cNvPr id="4915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8101013" y="2852738"/>
            <a:ext cx="708025" cy="1587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915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4356100" y="3141663"/>
            <a:ext cx="3240088" cy="1587"/>
          </a:xfrm>
          <a:prstGeom prst="lin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3743325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62912" cy="1152525"/>
          </a:xfrm>
        </p:spPr>
        <p:txBody>
          <a:bodyPr/>
          <a:lstStyle/>
          <a:p>
            <a:pPr algn="ctr">
              <a:defRPr/>
            </a:pPr>
            <a:r>
              <a:rPr lang="ru-RU" sz="2400" b="1" kern="1200" dirty="0">
                <a:solidFill>
                  <a:srgbClr val="2D2DB9">
                    <a:lumMod val="75000"/>
                  </a:srgbClr>
                </a:solidFill>
                <a:latin typeface="Cambria" pitchFamily="18" charset="0"/>
              </a:rPr>
              <a:t>Оформление материалов сочинения (изложения</a:t>
            </a:r>
            <a:r>
              <a:rPr lang="ru-RU" sz="2400" b="1" kern="1200" dirty="0" smtClean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552950"/>
            <a:ext cx="44291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kern="0" dirty="0">
              <a:solidFill>
                <a:srgbClr val="005E9E"/>
              </a:solidFill>
              <a:latin typeface="Cambria" pitchFamily="18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kern="0" dirty="0">
              <a:solidFill>
                <a:srgbClr val="005E9E"/>
              </a:solidFill>
              <a:latin typeface="Cambria" pitchFamily="18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975"/>
            <a:ext cx="37449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196975"/>
            <a:ext cx="3486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Организатор в аудитории собирает бланки </a:t>
            </a:r>
            <a:r>
              <a:rPr lang="ru-RU" sz="2400" b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 pitchFamily="18" charset="0"/>
              </a:rPr>
              <a:t>строго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 по аудиториям!!!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1916113"/>
            <a:ext cx="74168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Font typeface="Times New Roman" pitchFamily="18" charset="0"/>
              <a:buNone/>
            </a:pPr>
            <a:r>
              <a:rPr lang="ru-RU" sz="2000" b="1">
                <a:solidFill>
                  <a:srgbClr val="005E9E"/>
                </a:solidFill>
                <a:latin typeface="Cambria" pitchFamily="18" charset="0"/>
              </a:rPr>
              <a:t>Бланки в аудитории собираются  строго по порядку:</a:t>
            </a:r>
          </a:p>
          <a:p>
            <a:pPr defTabSz="914400">
              <a:buFont typeface="Times New Roman" pitchFamily="18" charset="0"/>
              <a:buNone/>
            </a:pPr>
            <a:r>
              <a:rPr lang="ru-RU" sz="2000" b="1">
                <a:solidFill>
                  <a:srgbClr val="005E9E"/>
                </a:solidFill>
                <a:latin typeface="Cambria" pitchFamily="18" charset="0"/>
              </a:rPr>
              <a:t>1. Бланк регистрации первого участника</a:t>
            </a:r>
          </a:p>
          <a:p>
            <a:pPr defTabSz="914400">
              <a:buFont typeface="Times New Roman" pitchFamily="18" charset="0"/>
              <a:buNone/>
            </a:pPr>
            <a:r>
              <a:rPr lang="ru-RU" sz="2000" b="1">
                <a:solidFill>
                  <a:srgbClr val="005E9E"/>
                </a:solidFill>
                <a:latin typeface="Cambria" pitchFamily="18" charset="0"/>
              </a:rPr>
              <a:t>2. Бланк записи № 1 первого участника</a:t>
            </a:r>
          </a:p>
          <a:p>
            <a:pPr defTabSz="914400">
              <a:buFont typeface="Times New Roman" pitchFamily="18" charset="0"/>
              <a:buNone/>
            </a:pPr>
            <a:r>
              <a:rPr lang="ru-RU" sz="2000" b="1">
                <a:solidFill>
                  <a:srgbClr val="005E9E"/>
                </a:solidFill>
                <a:latin typeface="Cambria" pitchFamily="18" charset="0"/>
              </a:rPr>
              <a:t>3. Бланк записи № 2 первого участника</a:t>
            </a:r>
          </a:p>
          <a:p>
            <a:pPr defTabSz="914400">
              <a:buFont typeface="Times New Roman" pitchFamily="18" charset="0"/>
              <a:buNone/>
            </a:pPr>
            <a:r>
              <a:rPr lang="ru-RU" sz="2000" b="1">
                <a:solidFill>
                  <a:srgbClr val="005E9E"/>
                </a:solidFill>
                <a:latin typeface="Cambria" pitchFamily="18" charset="0"/>
              </a:rPr>
              <a:t>4. Бланк записи №.... первого участника и т.д.</a:t>
            </a:r>
          </a:p>
          <a:p>
            <a:pPr defTabSz="914400">
              <a:buFont typeface="Times New Roman" pitchFamily="18" charset="0"/>
              <a:buNone/>
            </a:pPr>
            <a:endParaRPr lang="ru-RU" sz="2000" b="1">
              <a:solidFill>
                <a:srgbClr val="005E9E"/>
              </a:solidFill>
              <a:latin typeface="Cambria" pitchFamily="18" charset="0"/>
            </a:endParaRPr>
          </a:p>
          <a:p>
            <a:pPr defTabSz="914400">
              <a:buFont typeface="Times New Roman" pitchFamily="18" charset="0"/>
              <a:buNone/>
            </a:pPr>
            <a:endParaRPr lang="ru-RU" b="1">
              <a:solidFill>
                <a:srgbClr val="005E9E"/>
              </a:solidFill>
              <a:latin typeface="Cambria" pitchFamily="18" charset="0"/>
            </a:endParaRPr>
          </a:p>
          <a:p>
            <a:pPr defTabSz="914400">
              <a:buFont typeface="Times New Roman" pitchFamily="18" charset="0"/>
              <a:buNone/>
            </a:pPr>
            <a:r>
              <a:rPr lang="ru-RU" sz="2400" b="1">
                <a:solidFill>
                  <a:srgbClr val="FF0000"/>
                </a:solidFill>
                <a:latin typeface="Cambria" pitchFamily="18" charset="0"/>
              </a:rPr>
              <a:t>Работа каждого участника  вкладывается в отдельный файл и все файлы с работами упаковываются в пакет</a:t>
            </a:r>
          </a:p>
          <a:p>
            <a:pPr defTabSz="914400">
              <a:buFont typeface="Times New Roman" pitchFamily="18" charset="0"/>
              <a:buNone/>
            </a:pPr>
            <a:endParaRPr lang="ru-RU" sz="2400" b="1">
              <a:solidFill>
                <a:srgbClr val="FF0000"/>
              </a:solidFill>
              <a:latin typeface="Cambria" pitchFamily="18" charset="0"/>
            </a:endParaRPr>
          </a:p>
          <a:p>
            <a:pPr defTabSz="914400">
              <a:buFont typeface="Times New Roman" pitchFamily="18" charset="0"/>
              <a:buNone/>
            </a:pPr>
            <a:r>
              <a:rPr lang="ru-RU" sz="2400" b="1">
                <a:solidFill>
                  <a:srgbClr val="FF0000"/>
                </a:solidFill>
                <a:latin typeface="Cambria" pitchFamily="18" charset="0"/>
              </a:rPr>
              <a:t>Муниципальный координатор ответственен за передачу  материалов ИС (ИЗ) в РЦОИ. </a:t>
            </a:r>
          </a:p>
          <a:p>
            <a:pPr defTabSz="914400">
              <a:buFont typeface="Times New Roman" pitchFamily="18" charset="0"/>
              <a:buNone/>
            </a:pPr>
            <a:endParaRPr lang="ru-RU" b="1">
              <a:solidFill>
                <a:srgbClr val="005E9E"/>
              </a:solidFill>
              <a:latin typeface="Cambria" pitchFamily="18" charset="0"/>
            </a:endParaRPr>
          </a:p>
          <a:p>
            <a:pPr defTabSz="914400">
              <a:buFont typeface="Times New Roman" pitchFamily="18" charset="0"/>
              <a:buNone/>
            </a:pPr>
            <a:endParaRPr lang="ru-RU" b="1">
              <a:solidFill>
                <a:srgbClr val="005E9E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3" y="2967335"/>
            <a:ext cx="8734313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5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за внимание</a:t>
            </a:r>
            <a:r>
              <a:rPr lang="ru-RU" sz="5400" b="1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062913" cy="627063"/>
          </a:xfrm>
        </p:spPr>
        <p:txBody>
          <a:bodyPr/>
          <a:lstStyle/>
          <a:p>
            <a:pPr algn="ctr">
              <a:defRPr/>
            </a:pPr>
            <a:r>
              <a:rPr lang="ru-RU" sz="3200" b="1" u="sng" kern="1200" dirty="0" smtClean="0">
                <a:solidFill>
                  <a:srgbClr val="FF0000"/>
                </a:solidFill>
                <a:latin typeface="Cambria" pitchFamily="18" charset="0"/>
                <a:ea typeface="+mn-ea"/>
                <a:cs typeface="+mn-cs"/>
              </a:rPr>
              <a:t>Категорически запрещается:</a:t>
            </a:r>
            <a:endParaRPr lang="ru-RU" sz="3200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9138"/>
            <a:ext cx="8062913" cy="4397375"/>
          </a:xfrm>
        </p:spPr>
        <p:txBody>
          <a:bodyPr/>
          <a:lstStyle/>
          <a:p>
            <a:pPr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400" b="1" kern="1200" dirty="0" smtClean="0">
                <a:solidFill>
                  <a:srgbClr val="C00000"/>
                </a:solidFill>
                <a:latin typeface="Calibri"/>
              </a:rPr>
  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бланков; </a:t>
            </a:r>
          </a:p>
          <a:p>
            <a:pPr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defRPr/>
            </a:pPr>
            <a:endParaRPr lang="ru-RU" sz="2400" b="1" kern="1200" dirty="0" smtClean="0">
              <a:solidFill>
                <a:srgbClr val="C00000"/>
              </a:solidFill>
              <a:latin typeface="Calibri"/>
            </a:endParaRPr>
          </a:p>
          <a:p>
            <a:pPr algn="just" defTabSz="91440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2400" b="1" kern="1200" dirty="0" smtClean="0">
                <a:solidFill>
                  <a:srgbClr val="C00000"/>
                </a:solidFill>
                <a:latin typeface="Calibri"/>
              </a:rPr>
              <a:t>Использовать для заполнения бланков цветные ручки вместо черной,  карандаш (даже для черновых записей на бланках), средства для исправления внесенной в бланки информации («замазку», «ластик» и др.). </a:t>
            </a:r>
          </a:p>
          <a:p>
            <a:pPr>
              <a:buFont typeface="Times New Roman" pitchFamily="18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8062913" cy="719138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Заполнение бланка регистрации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825" y="2133600"/>
            <a:ext cx="3455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Верхняя часть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825" y="3141663"/>
            <a:ext cx="34559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Средняя часть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76825" y="5157788"/>
            <a:ext cx="34559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Нижняя часть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924300" y="2349500"/>
            <a:ext cx="1079500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3213100"/>
            <a:ext cx="1274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5300663"/>
            <a:ext cx="1274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412875"/>
            <a:ext cx="3384550" cy="50355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062912" cy="4826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Заполнение бланка регистрации</a:t>
            </a:r>
            <a:endParaRPr lang="ru-RU" sz="3200" dirty="0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323850" y="3832225"/>
            <a:ext cx="8351838" cy="3025775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sz="2000" smtClean="0"/>
              <a:t>        В верхней части бланка регистрации расположены:</a:t>
            </a:r>
          </a:p>
          <a:p>
            <a:pPr>
              <a:buFont typeface="Arial" charset="0"/>
              <a:buChar char="•"/>
            </a:pPr>
            <a:r>
              <a:rPr lang="ru-RU" sz="2000" smtClean="0"/>
              <a:t>вертикальный и горизонтальный штрих-коды;</a:t>
            </a:r>
          </a:p>
          <a:p>
            <a:pPr>
              <a:buFont typeface="Arial" charset="0"/>
              <a:buChar char="•"/>
            </a:pPr>
            <a:r>
              <a:rPr lang="ru-RU" sz="2000" smtClean="0"/>
              <a:t>поля для рукописного занесения информации;</a:t>
            </a:r>
          </a:p>
          <a:p>
            <a:pPr>
              <a:buFont typeface="Arial" charset="0"/>
              <a:buChar char="•"/>
            </a:pPr>
            <a:r>
              <a:rPr lang="ru-RU" sz="2000" smtClean="0"/>
              <a:t>строка с образцами написания символов;</a:t>
            </a:r>
          </a:p>
          <a:p>
            <a:pPr>
              <a:buFont typeface="Arial" charset="0"/>
              <a:buChar char="•"/>
            </a:pPr>
            <a:r>
              <a:rPr lang="ru-RU" sz="2000" smtClean="0"/>
              <a:t>поле «код работы» формируется автоматически при печати бланков.</a:t>
            </a:r>
          </a:p>
          <a:p>
            <a:pPr>
              <a:buFont typeface="Arial" charset="0"/>
              <a:buChar char="•"/>
            </a:pPr>
            <a:endParaRPr lang="ru-RU" sz="2400" smtClean="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81375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5538"/>
            <a:ext cx="81375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062912" cy="696913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Заполнение бланка регистрации</a:t>
            </a:r>
            <a:endParaRPr lang="ru-RU" sz="3200" dirty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539750" y="4365625"/>
            <a:ext cx="8062913" cy="2232025"/>
          </a:xfrm>
        </p:spPr>
        <p:txBody>
          <a:bodyPr/>
          <a:lstStyle/>
          <a:p>
            <a:pPr algn="just"/>
            <a:r>
              <a:rPr lang="ru-RU" sz="1800" b="1" dirty="0" smtClean="0"/>
              <a:t>Поле «Количество </a:t>
            </a:r>
            <a:r>
              <a:rPr lang="ru-RU" sz="1800" b="1" dirty="0" smtClean="0"/>
              <a:t>бланков записи»</a:t>
            </a:r>
            <a:r>
              <a:rPr lang="ru-RU" sz="1800" dirty="0" smtClean="0"/>
              <a:t> </a:t>
            </a:r>
            <a:r>
              <a:rPr lang="ru-RU" sz="1800" dirty="0" smtClean="0"/>
              <a:t>заполняется организатором в аудитории по завершении итогового сочинения (изложения) в присутствии участника (в указанное поле вписывается то количество бланков записи, включая дополнительные бланки записи (в случае если такие выдавались по запросу участника), которое было использовано участником).</a:t>
            </a:r>
          </a:p>
          <a:p>
            <a:endParaRPr lang="ru-RU" dirty="0" smtClean="0"/>
          </a:p>
        </p:txBody>
      </p:sp>
      <p:sp>
        <p:nvSpPr>
          <p:cNvPr id="21508" name="Овал 4"/>
          <p:cNvSpPr>
            <a:spLocks noChangeArrowheads="1"/>
          </p:cNvSpPr>
          <p:nvPr/>
        </p:nvSpPr>
        <p:spPr bwMode="auto">
          <a:xfrm>
            <a:off x="5003800" y="2997200"/>
            <a:ext cx="863600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21509" name="Прямая со стрелкой 7"/>
          <p:cNvCxnSpPr>
            <a:cxnSpLocks noChangeShapeType="1"/>
          </p:cNvCxnSpPr>
          <p:nvPr/>
        </p:nvCxnSpPr>
        <p:spPr bwMode="auto">
          <a:xfrm flipV="1">
            <a:off x="4067175" y="3573463"/>
            <a:ext cx="1009650" cy="9350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062913" cy="627062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Заполнение бланка регистрации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43013"/>
          <a:ext cx="9144000" cy="557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254"/>
                <a:gridCol w="689674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Поля, заполняемые участником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Указания по заполнению</a:t>
                      </a:r>
                      <a:endParaRPr lang="ru-RU" sz="1400" dirty="0"/>
                    </a:p>
                  </a:txBody>
                  <a:tcPr anchor="ctr"/>
                </a:tc>
              </a:tr>
              <a:tr h="5620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 региона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 субъекта РФ в соответствии с кодировкой федерального справочника субъектов РФ (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код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РК-08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</a:tr>
              <a:tr h="11198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Код образовательной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образовательной организации, в которой обучается участник, в соответствии с кодировкой, принятой в Республике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Калмыкия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(участники итогового сочинения, участвующие в сочинении по желанию, вписывают код образовательной организации, в которой они пишут сочинение)</a:t>
                      </a:r>
                      <a:endParaRPr lang="ru-RU" sz="1400" dirty="0"/>
                    </a:p>
                  </a:txBody>
                  <a:tcPr/>
                </a:tc>
              </a:tr>
              <a:tr h="40226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Класс: номер, буква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классе, в котором обучается выпускник (участники итогового сочинения, участвующие в сочинении по желанию, вписывают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поле «номер» -ПВ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26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проведения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образовательной организации, в которой участник пишет сочинение (изложение)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26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кабинета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учебного кабинета, в котором проходит сочинение (изложение)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26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проведения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проведения сочинения (изложения)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26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вида работы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– сочинение, 21 – изложение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26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вида работы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Указывается вид работы (сочинение или изложение)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226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Номер темы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Указывается в соответствии с выбранной темой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1628775"/>
            <a:ext cx="86407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062913" cy="865188"/>
          </a:xfrm>
        </p:spPr>
        <p:txBody>
          <a:bodyPr/>
          <a:lstStyle/>
          <a:p>
            <a:pPr algn="ctr">
              <a:defRPr/>
            </a:pPr>
            <a:r>
              <a:rPr lang="ru-RU" sz="2400" b="1" kern="1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Заполнение бланка регистрации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300663"/>
            <a:ext cx="219551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6">
                    <a:lumMod val="75000"/>
                  </a:schemeClr>
                </a:solidFill>
              </a:rPr>
              <a:t>На доске оформляется образец заполнения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613" y="5589588"/>
            <a:ext cx="22320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6">
                    <a:lumMod val="75000"/>
                  </a:schemeClr>
                </a:solidFill>
              </a:rPr>
              <a:t>20 -  СОЧИНЕНИЕ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6">
                    <a:lumMod val="75000"/>
                  </a:schemeClr>
                </a:solidFill>
              </a:rPr>
              <a:t>21 -  ИЗЛОЖЕНИЕ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1638" y="5657850"/>
            <a:ext cx="42116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1600" u="sng" dirty="0">
                <a:solidFill>
                  <a:srgbClr val="FF0000"/>
                </a:solidFill>
              </a:rPr>
              <a:t>Заполняется организатором в аудитории </a:t>
            </a:r>
            <a:r>
              <a:rPr lang="ru-RU" sz="1600" dirty="0">
                <a:solidFill>
                  <a:srgbClr val="FF0000"/>
                </a:solidFill>
              </a:rPr>
              <a:t>по завершении итогового сочинения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(изложения) в присутствии участника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0538" y="4941888"/>
            <a:ext cx="23034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Заполняется автоматизировано</a:t>
            </a:r>
          </a:p>
        </p:txBody>
      </p:sp>
      <p:sp>
        <p:nvSpPr>
          <p:cNvPr id="23559" name="Овал 9"/>
          <p:cNvSpPr>
            <a:spLocks noChangeArrowheads="1"/>
          </p:cNvSpPr>
          <p:nvPr/>
        </p:nvSpPr>
        <p:spPr bwMode="auto">
          <a:xfrm>
            <a:off x="611188" y="2349500"/>
            <a:ext cx="8532812" cy="1871663"/>
          </a:xfrm>
          <a:prstGeom prst="ellipse">
            <a:avLst/>
          </a:prstGeom>
          <a:noFill/>
          <a:ln w="317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3560" name="Овал 14"/>
          <p:cNvSpPr>
            <a:spLocks noChangeArrowheads="1"/>
          </p:cNvSpPr>
          <p:nvPr/>
        </p:nvSpPr>
        <p:spPr bwMode="auto">
          <a:xfrm>
            <a:off x="5435600" y="3500438"/>
            <a:ext cx="576263" cy="4333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3561" name="Овал 22"/>
          <p:cNvSpPr>
            <a:spLocks noChangeArrowheads="1"/>
          </p:cNvSpPr>
          <p:nvPr/>
        </p:nvSpPr>
        <p:spPr bwMode="auto">
          <a:xfrm>
            <a:off x="6084888" y="2852738"/>
            <a:ext cx="503237" cy="36036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23562" name="Прямая со стрелкой 13"/>
          <p:cNvCxnSpPr>
            <a:cxnSpLocks noChangeShapeType="1"/>
          </p:cNvCxnSpPr>
          <p:nvPr/>
        </p:nvCxnSpPr>
        <p:spPr bwMode="auto">
          <a:xfrm flipH="1" flipV="1">
            <a:off x="2555875" y="3860800"/>
            <a:ext cx="360363" cy="16557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63" name="Прямая со стрелкой 11"/>
          <p:cNvCxnSpPr>
            <a:cxnSpLocks noChangeShapeType="1"/>
          </p:cNvCxnSpPr>
          <p:nvPr/>
        </p:nvCxnSpPr>
        <p:spPr bwMode="auto">
          <a:xfrm flipH="1" flipV="1">
            <a:off x="1979613" y="3933825"/>
            <a:ext cx="215900" cy="1582738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64" name="Прямая со стрелкой 16"/>
          <p:cNvCxnSpPr>
            <a:cxnSpLocks noChangeShapeType="1"/>
          </p:cNvCxnSpPr>
          <p:nvPr/>
        </p:nvCxnSpPr>
        <p:spPr bwMode="auto">
          <a:xfrm flipH="1" flipV="1">
            <a:off x="5724525" y="4005263"/>
            <a:ext cx="142875" cy="15113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565" name="Прямая со стрелкой 19"/>
          <p:cNvCxnSpPr>
            <a:cxnSpLocks noChangeShapeType="1"/>
          </p:cNvCxnSpPr>
          <p:nvPr/>
        </p:nvCxnSpPr>
        <p:spPr bwMode="auto">
          <a:xfrm flipH="1" flipV="1">
            <a:off x="7380288" y="3789363"/>
            <a:ext cx="287337" cy="122396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11273</TotalTime>
  <Words>1431</Words>
  <Application>Microsoft Office PowerPoint</Application>
  <PresentationFormat>Экран (4:3)</PresentationFormat>
  <Paragraphs>164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Оформление по умолчанию</vt:lpstr>
      <vt:lpstr>Слайд 1</vt:lpstr>
      <vt:lpstr>Комплект бланков участника итогового сочинения (изложения)</vt:lpstr>
      <vt:lpstr>Правила заполнения бланков итогового сочинения (изложения)</vt:lpstr>
      <vt:lpstr>Категорически запрещается: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Заполнение бланка регистрации</vt:lpstr>
      <vt:lpstr>Правила заполнения экспертом ПК/ответственным лицом нижней части копии/оригинала бланка регистрации </vt:lpstr>
      <vt:lpstr>Правила заполнения экспертом (ответственным лицом) нижней части копии (оригинала) бланка регистрации </vt:lpstr>
      <vt:lpstr>Заполнение поля  «Требование к сочинению (изложения)»</vt:lpstr>
      <vt:lpstr>   Заполнение поля  «Требование к сочинению (изложения)»</vt:lpstr>
      <vt:lpstr>Заполнение поля  «Требование к сочинению (изложения)»</vt:lpstr>
      <vt:lpstr>Заполнение поля  «Требование к  итоговому изложению»</vt:lpstr>
      <vt:lpstr>Заполнение поля  «Результаты оценивания сочинения (изложения)»</vt:lpstr>
      <vt:lpstr>Заполнение поля  «Результаты оценивания сочинения (изложения)»</vt:lpstr>
      <vt:lpstr>Слайд 23</vt:lpstr>
      <vt:lpstr>Заполнение бланка регистрации </vt:lpstr>
      <vt:lpstr>Заполнение полей бланка регистрации в случае если участник по состоянию здоровья не может завершить итогового сочинения (изложения)</vt:lpstr>
      <vt:lpstr>Заполнение бланка регистрации </vt:lpstr>
      <vt:lpstr> Заполнение полей бланка регистрации в случае если участник удален с итогового сочинения (изложения)</vt:lpstr>
      <vt:lpstr>Заполнение бланка регистрации</vt:lpstr>
      <vt:lpstr>Заполнение бланков записи</vt:lpstr>
      <vt:lpstr>Заполнение бланков записи</vt:lpstr>
      <vt:lpstr>Заполнение бланка записи ответов</vt:lpstr>
      <vt:lpstr>Заполнение дополнительного бланка записи ответов</vt:lpstr>
      <vt:lpstr>Заполнение бланка записи ответов</vt:lpstr>
      <vt:lpstr>Заполнение бланка записи ответов</vt:lpstr>
      <vt:lpstr>Оформление материалов сочинения (изложения)</vt:lpstr>
      <vt:lpstr>Организатор в аудитории собирает бланки строго по аудиториям!!! 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Berta</dc:creator>
  <cp:lastModifiedBy>ubushieva_rp</cp:lastModifiedBy>
  <cp:revision>696</cp:revision>
  <cp:lastPrinted>2014-10-21T12:47:31Z</cp:lastPrinted>
  <dcterms:created xsi:type="dcterms:W3CDTF">2009-03-12T11:49:47Z</dcterms:created>
  <dcterms:modified xsi:type="dcterms:W3CDTF">2017-11-30T11:11:14Z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