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6" r:id="rId2"/>
    <p:sldId id="258" r:id="rId3"/>
    <p:sldId id="261" r:id="rId4"/>
    <p:sldId id="262" r:id="rId5"/>
    <p:sldId id="263" r:id="rId6"/>
    <p:sldId id="264" r:id="rId7"/>
    <p:sldId id="269" r:id="rId8"/>
    <p:sldId id="270" r:id="rId9"/>
    <p:sldId id="272" r:id="rId10"/>
    <p:sldId id="273" r:id="rId11"/>
    <p:sldId id="274" r:id="rId12"/>
    <p:sldId id="275" r:id="rId13"/>
    <p:sldId id="276" r:id="rId14"/>
    <p:sldId id="277" r:id="rId15"/>
    <p:sldId id="266" r:id="rId16"/>
    <p:sldId id="282" r:id="rId17"/>
    <p:sldId id="283" r:id="rId18"/>
    <p:sldId id="293" r:id="rId19"/>
    <p:sldId id="294" r:id="rId20"/>
    <p:sldId id="295" r:id="rId21"/>
    <p:sldId id="296" r:id="rId22"/>
    <p:sldId id="297" r:id="rId23"/>
    <p:sldId id="298" r:id="rId24"/>
    <p:sldId id="299" r:id="rId25"/>
    <p:sldId id="300" r:id="rId26"/>
    <p:sldId id="301" r:id="rId27"/>
    <p:sldId id="303" r:id="rId28"/>
    <p:sldId id="304" r:id="rId29"/>
    <p:sldId id="305" r:id="rId30"/>
    <p:sldId id="306" r:id="rId31"/>
    <p:sldId id="307" r:id="rId32"/>
    <p:sldId id="308" r:id="rId33"/>
    <p:sldId id="309" r:id="rId34"/>
    <p:sldId id="310" r:id="rId35"/>
    <p:sldId id="311" r:id="rId36"/>
    <p:sldId id="312" r:id="rId37"/>
    <p:sldId id="313" r:id="rId38"/>
    <p:sldId id="314" r:id="rId39"/>
    <p:sldId id="315" r:id="rId40"/>
    <p:sldId id="316" r:id="rId4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B4C71EC6-210F-42DE-9C53-41977AD35B3D}" type="datetimeFigureOut">
              <a:rPr lang="ru-RU" smtClean="0"/>
              <a:t>07.02.2020</a:t>
            </a:fld>
            <a:endParaRPr lang="ru-RU"/>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ru-RU"/>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t>07.02.2020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t>07.02.2020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t>07.02.2020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t>‹#›</a:t>
            </a:fld>
            <a:endParaRPr lang="ru-RU"/>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B4C71EC6-210F-42DE-9C53-41977AD35B3D}" type="datetimeFigureOut">
              <a:rPr lang="ru-RU" smtClean="0"/>
              <a:t>07.02.2020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t>‹#›</a:t>
            </a:fld>
            <a:endParaRPr lang="ru-RU"/>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Объект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B4C71EC6-210F-42DE-9C53-41977AD35B3D}" type="datetimeFigureOut">
              <a:rPr lang="ru-RU" smtClean="0"/>
              <a:t>07.02.2020</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t>‹#›</a:t>
            </a:fld>
            <a:endParaRPr lang="ru-RU"/>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B4C71EC6-210F-42DE-9C53-41977AD35B3D}" type="datetimeFigureOut">
              <a:rPr lang="ru-RU" smtClean="0"/>
              <a:t>07.02.2020</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fld id="{B4C71EC6-210F-42DE-9C53-41977AD35B3D}" type="datetimeFigureOut">
              <a:rPr lang="ru-RU" smtClean="0"/>
              <a:t>07.02.2020</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B19B0651-EE4F-4900-A07F-96A6BFA9D0F0}" type="slidenum">
              <a:rPr lang="ru-RU" smtClean="0"/>
              <a:t>‹#›</a:t>
            </a:fld>
            <a:endParaRPr lang="ru-RU"/>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B4C71EC6-210F-42DE-9C53-41977AD35B3D}" type="datetimeFigureOut">
              <a:rPr lang="ru-RU" smtClean="0"/>
              <a:t>07.02.2020</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extLst/>
          </a:lstStyle>
          <a:p>
            <a:fld id="{B4C71EC6-210F-42DE-9C53-41977AD35B3D}" type="datetimeFigureOut">
              <a:rPr lang="ru-RU" smtClean="0"/>
              <a:t>07.02.2020</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B4C71EC6-210F-42DE-9C53-41977AD35B3D}" type="datetimeFigureOut">
              <a:rPr lang="ru-RU" smtClean="0"/>
              <a:t>07.02.2020</a:t>
            </a:fld>
            <a:endParaRPr lang="ru-RU"/>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ru-RU"/>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B19B0651-EE4F-4900-A07F-96A6BFA9D0F0}" type="slidenum">
              <a:rPr lang="ru-RU" smtClean="0"/>
              <a:t>‹#›</a:t>
            </a:fld>
            <a:endParaRPr lang="ru-RU"/>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илиния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илиния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B4C71EC6-210F-42DE-9C53-41977AD35B3D}" type="datetimeFigureOut">
              <a:rPr lang="ru-RU" smtClean="0"/>
              <a:t>07.02.2020</a:t>
            </a:fld>
            <a:endParaRPr lang="ru-RU"/>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ru-RU"/>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b="1" dirty="0" smtClean="0">
                <a:latin typeface="Times New Roman" panose="02020603050405020304" pitchFamily="18" charset="0"/>
                <a:cs typeface="Times New Roman" panose="02020603050405020304" pitchFamily="18" charset="0"/>
              </a:rPr>
              <a:t>Итоговое собеседование-2020</a:t>
            </a:r>
            <a:endParaRPr lang="ru-RU" b="1"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p:txBody>
          <a:bodyPr/>
          <a:lstStyle/>
          <a:p>
            <a:r>
              <a:rPr lang="ru-RU" dirty="0" smtClean="0">
                <a:solidFill>
                  <a:schemeClr val="tx1"/>
                </a:solidFill>
                <a:latin typeface="Times New Roman" panose="02020603050405020304" pitchFamily="18" charset="0"/>
                <a:cs typeface="Times New Roman" panose="02020603050405020304" pitchFamily="18" charset="0"/>
              </a:rPr>
              <a:t>Инструкция для экзаменатора-собеседника, экзаменатора</a:t>
            </a:r>
            <a:endParaRPr lang="ru-RU"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736033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nvPr>
        </p:nvGraphicFramePr>
        <p:xfrm>
          <a:off x="457200" y="3786981"/>
          <a:ext cx="8229601" cy="152400"/>
        </p:xfrm>
        <a:graphic>
          <a:graphicData uri="http://schemas.openxmlformats.org/drawingml/2006/table">
            <a:tbl>
              <a:tblPr firstRow="1" firstCol="1" bandRow="1">
                <a:tableStyleId>{5C22544A-7EE6-4342-B048-85BDC9FD1C3A}</a:tableStyleId>
              </a:tblPr>
              <a:tblGrid>
                <a:gridCol w="1010595"/>
                <a:gridCol w="1010595"/>
                <a:gridCol w="1010595"/>
                <a:gridCol w="1012241"/>
                <a:gridCol w="1012241"/>
                <a:gridCol w="1010595"/>
                <a:gridCol w="1152144"/>
                <a:gridCol w="1010595"/>
              </a:tblGrid>
              <a:tr h="151853">
                <a:tc>
                  <a:txBody>
                    <a:bodyPr/>
                    <a:lstStyle/>
                    <a:p>
                      <a:pPr algn="r">
                        <a:spcAft>
                          <a:spcPts val="600"/>
                        </a:spcAft>
                      </a:pPr>
                      <a:r>
                        <a:rPr lang="ru-RU" sz="1000">
                          <a:effectLst/>
                        </a:rPr>
                        <a:t>Субъект РФ:</a:t>
                      </a:r>
                      <a:endParaRPr lang="ru-RU" sz="1000">
                        <a:effectLst/>
                        <a:latin typeface="Times New Roman"/>
                        <a:ea typeface="Calibri"/>
                        <a:cs typeface="Times New Roman"/>
                      </a:endParaRPr>
                    </a:p>
                  </a:txBody>
                  <a:tcPr marL="68334" marR="68334" marT="0" marB="0" anchor="ctr"/>
                </a:tc>
                <a:tc>
                  <a:txBody>
                    <a:bodyPr/>
                    <a:lstStyle/>
                    <a:p>
                      <a:pPr algn="r">
                        <a:spcAft>
                          <a:spcPts val="600"/>
                        </a:spcAft>
                      </a:pPr>
                      <a:r>
                        <a:rPr lang="ru-RU" sz="1000">
                          <a:effectLst/>
                        </a:rPr>
                        <a:t> </a:t>
                      </a:r>
                      <a:endParaRPr lang="ru-RU" sz="1000">
                        <a:effectLst/>
                        <a:latin typeface="Times New Roman"/>
                        <a:ea typeface="Calibri"/>
                        <a:cs typeface="Times New Roman"/>
                      </a:endParaRPr>
                    </a:p>
                  </a:txBody>
                  <a:tcPr marL="68334" marR="68334" marT="0" marB="0" anchor="ctr"/>
                </a:tc>
                <a:tc>
                  <a:txBody>
                    <a:bodyPr/>
                    <a:lstStyle/>
                    <a:p>
                      <a:pPr algn="r">
                        <a:spcAft>
                          <a:spcPts val="600"/>
                        </a:spcAft>
                      </a:pPr>
                      <a:r>
                        <a:rPr lang="ru-RU" sz="1000">
                          <a:effectLst/>
                        </a:rPr>
                        <a:t>Код МСУ</a:t>
                      </a:r>
                      <a:endParaRPr lang="ru-RU" sz="1000">
                        <a:effectLst/>
                        <a:latin typeface="Times New Roman"/>
                        <a:ea typeface="Calibri"/>
                        <a:cs typeface="Times New Roman"/>
                      </a:endParaRPr>
                    </a:p>
                  </a:txBody>
                  <a:tcPr marL="68334" marR="68334" marT="0" marB="0" anchor="ctr"/>
                </a:tc>
                <a:tc>
                  <a:txBody>
                    <a:bodyPr/>
                    <a:lstStyle/>
                    <a:p>
                      <a:pPr algn="r">
                        <a:spcAft>
                          <a:spcPts val="600"/>
                        </a:spcAft>
                      </a:pPr>
                      <a:r>
                        <a:rPr lang="ru-RU" sz="1000">
                          <a:effectLst/>
                        </a:rPr>
                        <a:t> </a:t>
                      </a:r>
                      <a:endParaRPr lang="ru-RU" sz="1000">
                        <a:effectLst/>
                        <a:latin typeface="Times New Roman"/>
                        <a:ea typeface="Calibri"/>
                        <a:cs typeface="Times New Roman"/>
                      </a:endParaRPr>
                    </a:p>
                  </a:txBody>
                  <a:tcPr marL="68334" marR="68334" marT="0" marB="0" anchor="ctr"/>
                </a:tc>
                <a:tc>
                  <a:txBody>
                    <a:bodyPr/>
                    <a:lstStyle/>
                    <a:p>
                      <a:pPr algn="r">
                        <a:spcAft>
                          <a:spcPts val="600"/>
                        </a:spcAft>
                      </a:pPr>
                      <a:r>
                        <a:rPr lang="ru-RU" sz="1000">
                          <a:effectLst/>
                        </a:rPr>
                        <a:t>Код ОО</a:t>
                      </a:r>
                      <a:endParaRPr lang="ru-RU" sz="1000">
                        <a:effectLst/>
                        <a:latin typeface="Times New Roman"/>
                        <a:ea typeface="Calibri"/>
                        <a:cs typeface="Times New Roman"/>
                      </a:endParaRPr>
                    </a:p>
                  </a:txBody>
                  <a:tcPr marL="68334" marR="68334" marT="0" marB="0" anchor="ctr"/>
                </a:tc>
                <a:tc>
                  <a:txBody>
                    <a:bodyPr/>
                    <a:lstStyle/>
                    <a:p>
                      <a:pPr algn="r">
                        <a:spcAft>
                          <a:spcPts val="600"/>
                        </a:spcAft>
                      </a:pPr>
                      <a:r>
                        <a:rPr lang="ru-RU" sz="1000">
                          <a:effectLst/>
                        </a:rPr>
                        <a:t> </a:t>
                      </a:r>
                      <a:endParaRPr lang="ru-RU" sz="1000">
                        <a:effectLst/>
                        <a:latin typeface="Times New Roman"/>
                        <a:ea typeface="Calibri"/>
                        <a:cs typeface="Times New Roman"/>
                      </a:endParaRPr>
                    </a:p>
                  </a:txBody>
                  <a:tcPr marL="68334" marR="68334" marT="0" marB="0" anchor="ctr"/>
                </a:tc>
                <a:tc>
                  <a:txBody>
                    <a:bodyPr/>
                    <a:lstStyle/>
                    <a:p>
                      <a:pPr algn="r">
                        <a:spcAft>
                          <a:spcPts val="600"/>
                        </a:spcAft>
                      </a:pPr>
                      <a:r>
                        <a:rPr lang="ru-RU" sz="1000">
                          <a:effectLst/>
                        </a:rPr>
                        <a:t>Аудитория</a:t>
                      </a:r>
                      <a:endParaRPr lang="ru-RU" sz="1000">
                        <a:effectLst/>
                        <a:latin typeface="Times New Roman"/>
                        <a:ea typeface="Calibri"/>
                        <a:cs typeface="Times New Roman"/>
                      </a:endParaRPr>
                    </a:p>
                  </a:txBody>
                  <a:tcPr marL="68334" marR="68334" marT="0" marB="0" anchor="ctr"/>
                </a:tc>
                <a:tc>
                  <a:txBody>
                    <a:bodyPr/>
                    <a:lstStyle/>
                    <a:p>
                      <a:pPr algn="r">
                        <a:spcAft>
                          <a:spcPts val="600"/>
                        </a:spcAft>
                      </a:pPr>
                      <a:r>
                        <a:rPr lang="ru-RU" sz="1000">
                          <a:effectLst/>
                        </a:rPr>
                        <a:t> </a:t>
                      </a:r>
                      <a:endParaRPr lang="ru-RU" sz="1000">
                        <a:effectLst/>
                        <a:latin typeface="Times New Roman"/>
                        <a:ea typeface="Calibri"/>
                        <a:cs typeface="Times New Roman"/>
                      </a:endParaRPr>
                    </a:p>
                  </a:txBody>
                  <a:tcPr marL="68334" marR="68334" marT="0" marB="0"/>
                </a:tc>
              </a:tr>
            </a:tbl>
          </a:graphicData>
        </a:graphic>
      </p:graphicFrame>
      <p:sp>
        <p:nvSpPr>
          <p:cNvPr id="2" name="Заголовок 1"/>
          <p:cNvSpPr>
            <a:spLocks noGrp="1"/>
          </p:cNvSpPr>
          <p:nvPr>
            <p:ph type="title"/>
          </p:nvPr>
        </p:nvSpPr>
        <p:spPr>
          <a:xfrm>
            <a:off x="457200" y="274638"/>
            <a:ext cx="8229600" cy="922114"/>
          </a:xfrm>
        </p:spPr>
        <p:txBody>
          <a:bodyPr>
            <a:noAutofit/>
          </a:bodyPr>
          <a:lstStyle/>
          <a:p>
            <a:pPr lvl="0" fontAlgn="base">
              <a:spcAft>
                <a:spcPct val="0"/>
              </a:spcAft>
            </a:pPr>
            <a:r>
              <a:rPr lang="ru-RU" altLang="ru-RU" sz="2800" b="1" dirty="0" smtClean="0">
                <a:solidFill>
                  <a:srgbClr val="000000"/>
                </a:solidFill>
                <a:latin typeface="Times New Roman" pitchFamily="18" charset="0"/>
                <a:ea typeface="Times New Roman" pitchFamily="18" charset="0"/>
                <a:cs typeface="Times New Roman" pitchFamily="18" charset="0"/>
              </a:rPr>
              <a:t/>
            </a:r>
            <a:br>
              <a:rPr lang="ru-RU" altLang="ru-RU" sz="2800" b="1" dirty="0" smtClean="0">
                <a:solidFill>
                  <a:srgbClr val="000000"/>
                </a:solidFill>
                <a:latin typeface="Times New Roman" pitchFamily="18" charset="0"/>
                <a:ea typeface="Times New Roman" pitchFamily="18" charset="0"/>
                <a:cs typeface="Times New Roman" pitchFamily="18" charset="0"/>
              </a:rPr>
            </a:br>
            <a:r>
              <a:rPr lang="ru-RU" altLang="ru-RU" sz="2800" b="1" dirty="0" smtClean="0">
                <a:solidFill>
                  <a:srgbClr val="000000"/>
                </a:solidFill>
                <a:latin typeface="Times New Roman" pitchFamily="18" charset="0"/>
                <a:ea typeface="Times New Roman" pitchFamily="18" charset="0"/>
                <a:cs typeface="Times New Roman" pitchFamily="18" charset="0"/>
              </a:rPr>
              <a:t>ИС-02</a:t>
            </a:r>
            <a:r>
              <a:rPr lang="ru-RU" altLang="ru-RU" sz="2800" b="1" dirty="0">
                <a:solidFill>
                  <a:srgbClr val="000000"/>
                </a:solidFill>
                <a:latin typeface="Times New Roman" pitchFamily="18" charset="0"/>
                <a:ea typeface="Times New Roman" pitchFamily="18" charset="0"/>
                <a:cs typeface="Times New Roman" pitchFamily="18" charset="0"/>
              </a:rPr>
              <a:t>. Ведомость учета проведения итогового собеседования в аудитории</a:t>
            </a:r>
            <a:r>
              <a:rPr lang="ru-RU" altLang="ru-RU" sz="2800" dirty="0">
                <a:latin typeface="Times New Roman" panose="02020603050405020304" pitchFamily="18" charset="0"/>
                <a:cs typeface="Times New Roman" panose="02020603050405020304" pitchFamily="18" charset="0"/>
              </a:rPr>
              <a:t/>
            </a:r>
            <a:br>
              <a:rPr lang="ru-RU" altLang="ru-RU" sz="2800" dirty="0">
                <a:latin typeface="Times New Roman" panose="02020603050405020304" pitchFamily="18" charset="0"/>
                <a:cs typeface="Times New Roman" panose="02020603050405020304" pitchFamily="18" charset="0"/>
              </a:rPr>
            </a:br>
            <a:endParaRPr lang="ru-RU" sz="2800" dirty="0">
              <a:latin typeface="Times New Roman" panose="02020603050405020304" pitchFamily="18" charset="0"/>
              <a:cs typeface="Times New Roman" panose="02020603050405020304" pitchFamily="18" charset="0"/>
            </a:endParaRPr>
          </a:p>
        </p:txBody>
      </p:sp>
      <p:graphicFrame>
        <p:nvGraphicFramePr>
          <p:cNvPr id="5" name="Таблица 4"/>
          <p:cNvGraphicFramePr>
            <a:graphicFrameLocks noGrp="1"/>
          </p:cNvGraphicFramePr>
          <p:nvPr>
            <p:extLst>
              <p:ext uri="{D42A27DB-BD31-4B8C-83A1-F6EECF244321}">
                <p14:modId xmlns:p14="http://schemas.microsoft.com/office/powerpoint/2010/main" val="818343157"/>
              </p:ext>
            </p:extLst>
          </p:nvPr>
        </p:nvGraphicFramePr>
        <p:xfrm>
          <a:off x="457200" y="1916832"/>
          <a:ext cx="8229600" cy="3149010"/>
        </p:xfrm>
        <a:graphic>
          <a:graphicData uri="http://schemas.openxmlformats.org/drawingml/2006/table">
            <a:tbl>
              <a:tblPr firstRow="1" firstCol="1" bandRow="1">
                <a:tableStyleId>{5C22544A-7EE6-4342-B048-85BDC9FD1C3A}</a:tableStyleId>
              </a:tblPr>
              <a:tblGrid>
                <a:gridCol w="487192"/>
                <a:gridCol w="1833555"/>
                <a:gridCol w="867400"/>
                <a:gridCol w="806501"/>
                <a:gridCol w="608990"/>
                <a:gridCol w="664952"/>
                <a:gridCol w="918423"/>
                <a:gridCol w="1005657"/>
                <a:gridCol w="1036930"/>
              </a:tblGrid>
              <a:tr h="961419">
                <a:tc>
                  <a:txBody>
                    <a:bodyPr/>
                    <a:lstStyle/>
                    <a:p>
                      <a:pPr algn="ctr">
                        <a:spcAft>
                          <a:spcPts val="600"/>
                        </a:spcAft>
                      </a:pPr>
                      <a:r>
                        <a:rPr lang="ru-RU" sz="1600" dirty="0">
                          <a:effectLst/>
                          <a:latin typeface="Times New Roman" panose="02020603050405020304" pitchFamily="18" charset="0"/>
                          <a:cs typeface="Times New Roman" panose="02020603050405020304" pitchFamily="18" charset="0"/>
                        </a:rPr>
                        <a:t>№ </a:t>
                      </a:r>
                      <a:r>
                        <a:rPr lang="ru-RU" sz="1600" dirty="0" err="1">
                          <a:effectLst/>
                          <a:latin typeface="Times New Roman" panose="02020603050405020304" pitchFamily="18" charset="0"/>
                          <a:cs typeface="Times New Roman" panose="02020603050405020304" pitchFamily="18" charset="0"/>
                        </a:rPr>
                        <a:t>п.п</a:t>
                      </a:r>
                      <a:r>
                        <a:rPr lang="ru-RU" sz="1600" dirty="0">
                          <a:effectLst/>
                          <a:latin typeface="Times New Roman" panose="02020603050405020304" pitchFamily="18" charset="0"/>
                          <a:cs typeface="Times New Roman" panose="02020603050405020304" pitchFamily="18" charset="0"/>
                        </a:rPr>
                        <a:t>.</a:t>
                      </a:r>
                      <a:endParaRPr lang="ru-RU" sz="1600" dirty="0">
                        <a:effectLst/>
                        <a:latin typeface="Times New Roman" panose="02020603050405020304" pitchFamily="18" charset="0"/>
                        <a:ea typeface="Calibri"/>
                        <a:cs typeface="Times New Roman" panose="02020603050405020304" pitchFamily="18" charset="0"/>
                      </a:endParaRPr>
                    </a:p>
                  </a:txBody>
                  <a:tcPr marL="68580" marR="68580" marT="0" marB="0" anchor="ctr"/>
                </a:tc>
                <a:tc>
                  <a:txBody>
                    <a:bodyPr/>
                    <a:lstStyle/>
                    <a:p>
                      <a:pPr algn="ctr">
                        <a:spcAft>
                          <a:spcPts val="600"/>
                        </a:spcAft>
                      </a:pPr>
                      <a:r>
                        <a:rPr lang="ru-RU" sz="1600" dirty="0">
                          <a:effectLst/>
                          <a:latin typeface="Times New Roman" panose="02020603050405020304" pitchFamily="18" charset="0"/>
                          <a:cs typeface="Times New Roman" panose="02020603050405020304" pitchFamily="18" charset="0"/>
                        </a:rPr>
                        <a:t>ФИО участника</a:t>
                      </a:r>
                      <a:endParaRPr lang="ru-RU" sz="1600" dirty="0">
                        <a:effectLst/>
                        <a:latin typeface="Times New Roman" panose="02020603050405020304" pitchFamily="18" charset="0"/>
                        <a:ea typeface="Calibri"/>
                        <a:cs typeface="Times New Roman" panose="02020603050405020304" pitchFamily="18" charset="0"/>
                      </a:endParaRPr>
                    </a:p>
                  </a:txBody>
                  <a:tcPr marL="68580" marR="68580" marT="0" marB="0" anchor="ctr"/>
                </a:tc>
                <a:tc>
                  <a:txBody>
                    <a:bodyPr/>
                    <a:lstStyle/>
                    <a:p>
                      <a:pPr algn="ctr">
                        <a:spcAft>
                          <a:spcPts val="600"/>
                        </a:spcAft>
                      </a:pPr>
                      <a:r>
                        <a:rPr lang="ru-RU" sz="1600" dirty="0">
                          <a:effectLst/>
                          <a:latin typeface="Times New Roman" panose="02020603050405020304" pitchFamily="18" charset="0"/>
                          <a:cs typeface="Times New Roman" panose="02020603050405020304" pitchFamily="18" charset="0"/>
                        </a:rPr>
                        <a:t>Серия документа</a:t>
                      </a:r>
                      <a:endParaRPr lang="ru-RU" sz="1600" dirty="0">
                        <a:effectLst/>
                        <a:latin typeface="Times New Roman" panose="02020603050405020304" pitchFamily="18" charset="0"/>
                        <a:ea typeface="Calibri"/>
                        <a:cs typeface="Times New Roman" panose="02020603050405020304" pitchFamily="18" charset="0"/>
                      </a:endParaRPr>
                    </a:p>
                  </a:txBody>
                  <a:tcPr marL="68580" marR="68580" marT="0" marB="0" anchor="ctr"/>
                </a:tc>
                <a:tc>
                  <a:txBody>
                    <a:bodyPr/>
                    <a:lstStyle/>
                    <a:p>
                      <a:pPr algn="ctr">
                        <a:spcAft>
                          <a:spcPts val="600"/>
                        </a:spcAft>
                      </a:pPr>
                      <a:r>
                        <a:rPr lang="ru-RU" sz="1600" dirty="0">
                          <a:effectLst/>
                          <a:latin typeface="Times New Roman" panose="02020603050405020304" pitchFamily="18" charset="0"/>
                          <a:cs typeface="Times New Roman" panose="02020603050405020304" pitchFamily="18" charset="0"/>
                        </a:rPr>
                        <a:t>Номер документа</a:t>
                      </a:r>
                      <a:endParaRPr lang="ru-RU" sz="1600" dirty="0">
                        <a:effectLst/>
                        <a:latin typeface="Times New Roman" panose="02020603050405020304" pitchFamily="18" charset="0"/>
                        <a:ea typeface="Calibri"/>
                        <a:cs typeface="Times New Roman" panose="02020603050405020304" pitchFamily="18" charset="0"/>
                      </a:endParaRPr>
                    </a:p>
                  </a:txBody>
                  <a:tcPr marL="68580" marR="68580" marT="0" marB="0" anchor="ctr"/>
                </a:tc>
                <a:tc>
                  <a:txBody>
                    <a:bodyPr/>
                    <a:lstStyle/>
                    <a:p>
                      <a:pPr algn="ctr">
                        <a:spcAft>
                          <a:spcPts val="600"/>
                        </a:spcAft>
                      </a:pPr>
                      <a:r>
                        <a:rPr lang="ru-RU" sz="1600" dirty="0">
                          <a:effectLst/>
                          <a:latin typeface="Times New Roman" panose="02020603050405020304" pitchFamily="18" charset="0"/>
                          <a:cs typeface="Times New Roman" panose="02020603050405020304" pitchFamily="18" charset="0"/>
                        </a:rPr>
                        <a:t>Класс</a:t>
                      </a:r>
                      <a:endParaRPr lang="ru-RU" sz="1600" dirty="0">
                        <a:effectLst/>
                        <a:latin typeface="Times New Roman" panose="02020603050405020304" pitchFamily="18" charset="0"/>
                        <a:ea typeface="Calibri"/>
                        <a:cs typeface="Times New Roman" panose="02020603050405020304" pitchFamily="18" charset="0"/>
                      </a:endParaRPr>
                    </a:p>
                  </a:txBody>
                  <a:tcPr marL="68580" marR="68580" marT="0" marB="0" anchor="ctr"/>
                </a:tc>
                <a:tc>
                  <a:txBody>
                    <a:bodyPr/>
                    <a:lstStyle/>
                    <a:p>
                      <a:pPr algn="ctr">
                        <a:spcAft>
                          <a:spcPts val="0"/>
                        </a:spcAft>
                      </a:pPr>
                      <a:r>
                        <a:rPr lang="ru-RU" sz="1600" dirty="0">
                          <a:effectLst/>
                          <a:latin typeface="Times New Roman" panose="02020603050405020304" pitchFamily="18" charset="0"/>
                          <a:cs typeface="Times New Roman" panose="02020603050405020304" pitchFamily="18" charset="0"/>
                        </a:rPr>
                        <a:t>Время начала</a:t>
                      </a:r>
                      <a:endParaRPr lang="ru-RU" sz="1600" dirty="0">
                        <a:effectLst/>
                        <a:latin typeface="Times New Roman" panose="02020603050405020304" pitchFamily="18" charset="0"/>
                        <a:ea typeface="Calibri"/>
                        <a:cs typeface="Times New Roman" panose="02020603050405020304" pitchFamily="18" charset="0"/>
                      </a:endParaRPr>
                    </a:p>
                  </a:txBody>
                  <a:tcPr marL="68580" marR="68580" marT="0" marB="0" anchor="ctr"/>
                </a:tc>
                <a:tc>
                  <a:txBody>
                    <a:bodyPr/>
                    <a:lstStyle/>
                    <a:p>
                      <a:pPr algn="ctr">
                        <a:spcAft>
                          <a:spcPts val="0"/>
                        </a:spcAft>
                      </a:pPr>
                      <a:r>
                        <a:rPr lang="ru-RU" sz="1600" dirty="0">
                          <a:effectLst/>
                          <a:latin typeface="Times New Roman" panose="02020603050405020304" pitchFamily="18" charset="0"/>
                          <a:cs typeface="Times New Roman" panose="02020603050405020304" pitchFamily="18" charset="0"/>
                        </a:rPr>
                        <a:t>Время завершения</a:t>
                      </a:r>
                      <a:endParaRPr lang="ru-RU" sz="1600" dirty="0">
                        <a:effectLst/>
                        <a:latin typeface="Times New Roman" panose="02020603050405020304" pitchFamily="18" charset="0"/>
                        <a:ea typeface="Calibri"/>
                        <a:cs typeface="Times New Roman" panose="02020603050405020304" pitchFamily="18" charset="0"/>
                      </a:endParaRPr>
                    </a:p>
                  </a:txBody>
                  <a:tcPr marL="68580" marR="68580" marT="0" marB="0" anchor="ctr"/>
                </a:tc>
                <a:tc>
                  <a:txBody>
                    <a:bodyPr/>
                    <a:lstStyle/>
                    <a:p>
                      <a:pPr algn="ctr">
                        <a:spcAft>
                          <a:spcPts val="600"/>
                        </a:spcAft>
                      </a:pPr>
                      <a:r>
                        <a:rPr lang="ru-RU" sz="1600" dirty="0">
                          <a:effectLst/>
                          <a:latin typeface="Times New Roman" panose="02020603050405020304" pitchFamily="18" charset="0"/>
                          <a:cs typeface="Times New Roman" panose="02020603050405020304" pitchFamily="18" charset="0"/>
                        </a:rPr>
                        <a:t>Не завершил по объективным причинам</a:t>
                      </a:r>
                      <a:endParaRPr lang="ru-RU" sz="1600" dirty="0">
                        <a:effectLst/>
                        <a:latin typeface="Times New Roman" panose="02020603050405020304" pitchFamily="18" charset="0"/>
                        <a:ea typeface="Calibri"/>
                        <a:cs typeface="Times New Roman" panose="02020603050405020304" pitchFamily="18" charset="0"/>
                      </a:endParaRPr>
                    </a:p>
                  </a:txBody>
                  <a:tcPr marL="68580" marR="68580" marT="0" marB="0" anchor="ctr"/>
                </a:tc>
                <a:tc>
                  <a:txBody>
                    <a:bodyPr/>
                    <a:lstStyle/>
                    <a:p>
                      <a:pPr algn="ctr">
                        <a:spcAft>
                          <a:spcPts val="600"/>
                        </a:spcAft>
                      </a:pPr>
                      <a:r>
                        <a:rPr lang="ru-RU" sz="1600" dirty="0">
                          <a:effectLst/>
                          <a:latin typeface="Times New Roman" panose="02020603050405020304" pitchFamily="18" charset="0"/>
                          <a:cs typeface="Times New Roman" panose="02020603050405020304" pitchFamily="18" charset="0"/>
                        </a:rPr>
                        <a:t>Подпись участника</a:t>
                      </a:r>
                      <a:endParaRPr lang="ru-RU" sz="1600" dirty="0">
                        <a:effectLst/>
                        <a:latin typeface="Times New Roman" panose="02020603050405020304" pitchFamily="18" charset="0"/>
                        <a:ea typeface="Calibri"/>
                        <a:cs typeface="Times New Roman" panose="02020603050405020304" pitchFamily="18" charset="0"/>
                      </a:endParaRPr>
                    </a:p>
                  </a:txBody>
                  <a:tcPr marL="68580" marR="68580" marT="0" marB="0" anchor="ctr"/>
                </a:tc>
              </a:tr>
              <a:tr h="480710">
                <a:tc>
                  <a:txBody>
                    <a:bodyPr/>
                    <a:lstStyle/>
                    <a:p>
                      <a:pPr algn="just">
                        <a:spcAft>
                          <a:spcPts val="600"/>
                        </a:spcAft>
                      </a:pPr>
                      <a:r>
                        <a:rPr lang="ru-RU" sz="1200">
                          <a:effectLst/>
                        </a:rPr>
                        <a:t> </a:t>
                      </a:r>
                      <a:endParaRPr lang="ru-RU" sz="1000">
                        <a:effectLst/>
                        <a:latin typeface="Times New Roman"/>
                        <a:ea typeface="Calibri"/>
                        <a:cs typeface="Times New Roman"/>
                      </a:endParaRPr>
                    </a:p>
                  </a:txBody>
                  <a:tcPr marL="68580" marR="68580" marT="0" marB="0"/>
                </a:tc>
                <a:tc>
                  <a:txBody>
                    <a:bodyPr/>
                    <a:lstStyle/>
                    <a:p>
                      <a:pPr algn="just">
                        <a:spcAft>
                          <a:spcPts val="600"/>
                        </a:spcAft>
                      </a:pPr>
                      <a:r>
                        <a:rPr lang="ru-RU" sz="1200">
                          <a:effectLst/>
                        </a:rPr>
                        <a:t> </a:t>
                      </a:r>
                      <a:endParaRPr lang="ru-RU" sz="1000">
                        <a:effectLst/>
                        <a:latin typeface="Times New Roman"/>
                        <a:ea typeface="Calibri"/>
                        <a:cs typeface="Times New Roman"/>
                      </a:endParaRPr>
                    </a:p>
                  </a:txBody>
                  <a:tcPr marL="68580" marR="68580" marT="0" marB="0"/>
                </a:tc>
                <a:tc>
                  <a:txBody>
                    <a:bodyPr/>
                    <a:lstStyle/>
                    <a:p>
                      <a:pPr algn="just">
                        <a:spcAft>
                          <a:spcPts val="600"/>
                        </a:spcAft>
                      </a:pPr>
                      <a:r>
                        <a:rPr lang="ru-RU" sz="1200">
                          <a:effectLst/>
                        </a:rPr>
                        <a:t> </a:t>
                      </a:r>
                      <a:endParaRPr lang="ru-RU" sz="1000">
                        <a:effectLst/>
                        <a:latin typeface="Times New Roman"/>
                        <a:ea typeface="Calibri"/>
                        <a:cs typeface="Times New Roman"/>
                      </a:endParaRPr>
                    </a:p>
                  </a:txBody>
                  <a:tcPr marL="68580" marR="68580" marT="0" marB="0"/>
                </a:tc>
                <a:tc>
                  <a:txBody>
                    <a:bodyPr/>
                    <a:lstStyle/>
                    <a:p>
                      <a:pPr algn="just">
                        <a:spcAft>
                          <a:spcPts val="600"/>
                        </a:spcAft>
                      </a:pPr>
                      <a:r>
                        <a:rPr lang="ru-RU" sz="1200">
                          <a:effectLst/>
                        </a:rPr>
                        <a:t> </a:t>
                      </a:r>
                      <a:endParaRPr lang="ru-RU" sz="1000">
                        <a:effectLst/>
                        <a:latin typeface="Times New Roman"/>
                        <a:ea typeface="Calibri"/>
                        <a:cs typeface="Times New Roman"/>
                      </a:endParaRPr>
                    </a:p>
                  </a:txBody>
                  <a:tcPr marL="68580" marR="68580" marT="0" marB="0"/>
                </a:tc>
                <a:tc>
                  <a:txBody>
                    <a:bodyPr/>
                    <a:lstStyle/>
                    <a:p>
                      <a:pPr algn="just">
                        <a:spcAft>
                          <a:spcPts val="600"/>
                        </a:spcAft>
                      </a:pPr>
                      <a:r>
                        <a:rPr lang="ru-RU" sz="1200">
                          <a:effectLst/>
                        </a:rPr>
                        <a:t> </a:t>
                      </a:r>
                      <a:endParaRPr lang="ru-RU" sz="1000">
                        <a:effectLst/>
                        <a:latin typeface="Times New Roman"/>
                        <a:ea typeface="Calibri"/>
                        <a:cs typeface="Times New Roman"/>
                      </a:endParaRPr>
                    </a:p>
                  </a:txBody>
                  <a:tcPr marL="68580" marR="68580" marT="0" marB="0"/>
                </a:tc>
                <a:tc>
                  <a:txBody>
                    <a:bodyPr/>
                    <a:lstStyle/>
                    <a:p>
                      <a:pPr algn="just">
                        <a:spcAft>
                          <a:spcPts val="600"/>
                        </a:spcAft>
                      </a:pPr>
                      <a:r>
                        <a:rPr lang="ru-RU" sz="1200">
                          <a:effectLst/>
                        </a:rPr>
                        <a:t> </a:t>
                      </a:r>
                      <a:endParaRPr lang="ru-RU" sz="1000">
                        <a:effectLst/>
                        <a:latin typeface="Times New Roman"/>
                        <a:ea typeface="Calibri"/>
                        <a:cs typeface="Times New Roman"/>
                      </a:endParaRPr>
                    </a:p>
                  </a:txBody>
                  <a:tcPr marL="68580" marR="68580" marT="0" marB="0"/>
                </a:tc>
                <a:tc>
                  <a:txBody>
                    <a:bodyPr/>
                    <a:lstStyle/>
                    <a:p>
                      <a:pPr algn="just">
                        <a:spcAft>
                          <a:spcPts val="600"/>
                        </a:spcAft>
                      </a:pPr>
                      <a:r>
                        <a:rPr lang="ru-RU" sz="1200">
                          <a:effectLst/>
                        </a:rPr>
                        <a:t> </a:t>
                      </a:r>
                      <a:endParaRPr lang="ru-RU" sz="1000">
                        <a:effectLst/>
                        <a:latin typeface="Times New Roman"/>
                        <a:ea typeface="Calibri"/>
                        <a:cs typeface="Times New Roman"/>
                      </a:endParaRPr>
                    </a:p>
                  </a:txBody>
                  <a:tcPr marL="68580" marR="68580" marT="0" marB="0"/>
                </a:tc>
                <a:tc>
                  <a:txBody>
                    <a:bodyPr/>
                    <a:lstStyle/>
                    <a:p>
                      <a:pPr algn="just">
                        <a:spcAft>
                          <a:spcPts val="600"/>
                        </a:spcAft>
                      </a:pPr>
                      <a:r>
                        <a:rPr lang="ru-RU" sz="1200">
                          <a:effectLst/>
                        </a:rPr>
                        <a:t> </a:t>
                      </a:r>
                      <a:endParaRPr lang="ru-RU" sz="1000">
                        <a:effectLst/>
                        <a:latin typeface="Times New Roman"/>
                        <a:ea typeface="Calibri"/>
                        <a:cs typeface="Times New Roman"/>
                      </a:endParaRPr>
                    </a:p>
                  </a:txBody>
                  <a:tcPr marL="68580" marR="68580" marT="0" marB="0"/>
                </a:tc>
                <a:tc>
                  <a:txBody>
                    <a:bodyPr/>
                    <a:lstStyle/>
                    <a:p>
                      <a:pPr algn="just">
                        <a:spcAft>
                          <a:spcPts val="600"/>
                        </a:spcAft>
                      </a:pPr>
                      <a:r>
                        <a:rPr lang="ru-RU" sz="1200">
                          <a:effectLst/>
                        </a:rPr>
                        <a:t> </a:t>
                      </a:r>
                      <a:endParaRPr lang="ru-RU" sz="1000">
                        <a:effectLst/>
                        <a:latin typeface="Times New Roman"/>
                        <a:ea typeface="Calibri"/>
                        <a:cs typeface="Times New Roman"/>
                      </a:endParaRPr>
                    </a:p>
                  </a:txBody>
                  <a:tcPr marL="68580" marR="68580" marT="0" marB="0"/>
                </a:tc>
              </a:tr>
              <a:tr h="480710">
                <a:tc>
                  <a:txBody>
                    <a:bodyPr/>
                    <a:lstStyle/>
                    <a:p>
                      <a:pPr algn="just">
                        <a:spcAft>
                          <a:spcPts val="600"/>
                        </a:spcAft>
                      </a:pPr>
                      <a:r>
                        <a:rPr lang="ru-RU" sz="1200">
                          <a:effectLst/>
                        </a:rPr>
                        <a:t> </a:t>
                      </a:r>
                      <a:endParaRPr lang="ru-RU" sz="1000">
                        <a:effectLst/>
                        <a:latin typeface="Times New Roman"/>
                        <a:ea typeface="Calibri"/>
                        <a:cs typeface="Times New Roman"/>
                      </a:endParaRPr>
                    </a:p>
                  </a:txBody>
                  <a:tcPr marL="68580" marR="68580" marT="0" marB="0"/>
                </a:tc>
                <a:tc>
                  <a:txBody>
                    <a:bodyPr/>
                    <a:lstStyle/>
                    <a:p>
                      <a:pPr algn="just">
                        <a:spcAft>
                          <a:spcPts val="600"/>
                        </a:spcAft>
                      </a:pPr>
                      <a:r>
                        <a:rPr lang="ru-RU" sz="1200">
                          <a:effectLst/>
                        </a:rPr>
                        <a:t> </a:t>
                      </a:r>
                      <a:endParaRPr lang="ru-RU" sz="1000">
                        <a:effectLst/>
                        <a:latin typeface="Times New Roman"/>
                        <a:ea typeface="Calibri"/>
                        <a:cs typeface="Times New Roman"/>
                      </a:endParaRPr>
                    </a:p>
                  </a:txBody>
                  <a:tcPr marL="68580" marR="68580" marT="0" marB="0"/>
                </a:tc>
                <a:tc>
                  <a:txBody>
                    <a:bodyPr/>
                    <a:lstStyle/>
                    <a:p>
                      <a:pPr algn="just">
                        <a:spcAft>
                          <a:spcPts val="600"/>
                        </a:spcAft>
                      </a:pPr>
                      <a:r>
                        <a:rPr lang="ru-RU" sz="1200">
                          <a:effectLst/>
                        </a:rPr>
                        <a:t> </a:t>
                      </a:r>
                      <a:endParaRPr lang="ru-RU" sz="1000">
                        <a:effectLst/>
                        <a:latin typeface="Times New Roman"/>
                        <a:ea typeface="Calibri"/>
                        <a:cs typeface="Times New Roman"/>
                      </a:endParaRPr>
                    </a:p>
                  </a:txBody>
                  <a:tcPr marL="68580" marR="68580" marT="0" marB="0"/>
                </a:tc>
                <a:tc>
                  <a:txBody>
                    <a:bodyPr/>
                    <a:lstStyle/>
                    <a:p>
                      <a:pPr algn="just">
                        <a:spcAft>
                          <a:spcPts val="600"/>
                        </a:spcAft>
                      </a:pPr>
                      <a:r>
                        <a:rPr lang="ru-RU" sz="1200">
                          <a:effectLst/>
                        </a:rPr>
                        <a:t> </a:t>
                      </a:r>
                      <a:endParaRPr lang="ru-RU" sz="1000">
                        <a:effectLst/>
                        <a:latin typeface="Times New Roman"/>
                        <a:ea typeface="Calibri"/>
                        <a:cs typeface="Times New Roman"/>
                      </a:endParaRPr>
                    </a:p>
                  </a:txBody>
                  <a:tcPr marL="68580" marR="68580" marT="0" marB="0"/>
                </a:tc>
                <a:tc>
                  <a:txBody>
                    <a:bodyPr/>
                    <a:lstStyle/>
                    <a:p>
                      <a:pPr algn="just">
                        <a:spcAft>
                          <a:spcPts val="600"/>
                        </a:spcAft>
                      </a:pPr>
                      <a:r>
                        <a:rPr lang="ru-RU" sz="1200">
                          <a:effectLst/>
                        </a:rPr>
                        <a:t> </a:t>
                      </a:r>
                      <a:endParaRPr lang="ru-RU" sz="1000">
                        <a:effectLst/>
                        <a:latin typeface="Times New Roman"/>
                        <a:ea typeface="Calibri"/>
                        <a:cs typeface="Times New Roman"/>
                      </a:endParaRPr>
                    </a:p>
                  </a:txBody>
                  <a:tcPr marL="68580" marR="68580" marT="0" marB="0"/>
                </a:tc>
                <a:tc>
                  <a:txBody>
                    <a:bodyPr/>
                    <a:lstStyle/>
                    <a:p>
                      <a:pPr algn="just">
                        <a:spcAft>
                          <a:spcPts val="600"/>
                        </a:spcAft>
                      </a:pPr>
                      <a:r>
                        <a:rPr lang="ru-RU" sz="1200">
                          <a:effectLst/>
                        </a:rPr>
                        <a:t> </a:t>
                      </a:r>
                      <a:endParaRPr lang="ru-RU" sz="1000">
                        <a:effectLst/>
                        <a:latin typeface="Times New Roman"/>
                        <a:ea typeface="Calibri"/>
                        <a:cs typeface="Times New Roman"/>
                      </a:endParaRPr>
                    </a:p>
                  </a:txBody>
                  <a:tcPr marL="68580" marR="68580" marT="0" marB="0"/>
                </a:tc>
                <a:tc>
                  <a:txBody>
                    <a:bodyPr/>
                    <a:lstStyle/>
                    <a:p>
                      <a:pPr algn="just">
                        <a:spcAft>
                          <a:spcPts val="600"/>
                        </a:spcAft>
                      </a:pPr>
                      <a:r>
                        <a:rPr lang="ru-RU" sz="1200">
                          <a:effectLst/>
                        </a:rPr>
                        <a:t> </a:t>
                      </a:r>
                      <a:endParaRPr lang="ru-RU" sz="1000">
                        <a:effectLst/>
                        <a:latin typeface="Times New Roman"/>
                        <a:ea typeface="Calibri"/>
                        <a:cs typeface="Times New Roman"/>
                      </a:endParaRPr>
                    </a:p>
                  </a:txBody>
                  <a:tcPr marL="68580" marR="68580" marT="0" marB="0"/>
                </a:tc>
                <a:tc>
                  <a:txBody>
                    <a:bodyPr/>
                    <a:lstStyle/>
                    <a:p>
                      <a:pPr algn="just">
                        <a:spcAft>
                          <a:spcPts val="600"/>
                        </a:spcAft>
                      </a:pPr>
                      <a:r>
                        <a:rPr lang="ru-RU" sz="1200">
                          <a:effectLst/>
                        </a:rPr>
                        <a:t> </a:t>
                      </a:r>
                      <a:endParaRPr lang="ru-RU" sz="1000">
                        <a:effectLst/>
                        <a:latin typeface="Times New Roman"/>
                        <a:ea typeface="Calibri"/>
                        <a:cs typeface="Times New Roman"/>
                      </a:endParaRPr>
                    </a:p>
                  </a:txBody>
                  <a:tcPr marL="68580" marR="68580" marT="0" marB="0"/>
                </a:tc>
                <a:tc>
                  <a:txBody>
                    <a:bodyPr/>
                    <a:lstStyle/>
                    <a:p>
                      <a:pPr algn="just">
                        <a:spcAft>
                          <a:spcPts val="600"/>
                        </a:spcAft>
                      </a:pPr>
                      <a:r>
                        <a:rPr lang="ru-RU" sz="1200">
                          <a:effectLst/>
                        </a:rPr>
                        <a:t> </a:t>
                      </a:r>
                      <a:endParaRPr lang="ru-RU" sz="1000">
                        <a:effectLst/>
                        <a:latin typeface="Times New Roman"/>
                        <a:ea typeface="Calibri"/>
                        <a:cs typeface="Times New Roman"/>
                      </a:endParaRPr>
                    </a:p>
                  </a:txBody>
                  <a:tcPr marL="68580" marR="68580" marT="0" marB="0"/>
                </a:tc>
              </a:tr>
              <a:tr h="480710">
                <a:tc>
                  <a:txBody>
                    <a:bodyPr/>
                    <a:lstStyle/>
                    <a:p>
                      <a:pPr algn="just">
                        <a:spcAft>
                          <a:spcPts val="600"/>
                        </a:spcAft>
                      </a:pPr>
                      <a:r>
                        <a:rPr lang="ru-RU" sz="1200">
                          <a:effectLst/>
                        </a:rPr>
                        <a:t> </a:t>
                      </a:r>
                      <a:endParaRPr lang="ru-RU" sz="1000">
                        <a:effectLst/>
                        <a:latin typeface="Times New Roman"/>
                        <a:ea typeface="Calibri"/>
                        <a:cs typeface="Times New Roman"/>
                      </a:endParaRPr>
                    </a:p>
                  </a:txBody>
                  <a:tcPr marL="68580" marR="68580" marT="0" marB="0"/>
                </a:tc>
                <a:tc>
                  <a:txBody>
                    <a:bodyPr/>
                    <a:lstStyle/>
                    <a:p>
                      <a:pPr algn="just">
                        <a:spcAft>
                          <a:spcPts val="600"/>
                        </a:spcAft>
                      </a:pPr>
                      <a:r>
                        <a:rPr lang="ru-RU" sz="1200">
                          <a:effectLst/>
                        </a:rPr>
                        <a:t> </a:t>
                      </a:r>
                      <a:endParaRPr lang="ru-RU" sz="1000">
                        <a:effectLst/>
                        <a:latin typeface="Times New Roman"/>
                        <a:ea typeface="Calibri"/>
                        <a:cs typeface="Times New Roman"/>
                      </a:endParaRPr>
                    </a:p>
                  </a:txBody>
                  <a:tcPr marL="68580" marR="68580" marT="0" marB="0"/>
                </a:tc>
                <a:tc>
                  <a:txBody>
                    <a:bodyPr/>
                    <a:lstStyle/>
                    <a:p>
                      <a:pPr algn="just">
                        <a:spcAft>
                          <a:spcPts val="600"/>
                        </a:spcAft>
                      </a:pPr>
                      <a:r>
                        <a:rPr lang="ru-RU" sz="1200">
                          <a:effectLst/>
                        </a:rPr>
                        <a:t> </a:t>
                      </a:r>
                      <a:endParaRPr lang="ru-RU" sz="1000">
                        <a:effectLst/>
                        <a:latin typeface="Times New Roman"/>
                        <a:ea typeface="Calibri"/>
                        <a:cs typeface="Times New Roman"/>
                      </a:endParaRPr>
                    </a:p>
                  </a:txBody>
                  <a:tcPr marL="68580" marR="68580" marT="0" marB="0"/>
                </a:tc>
                <a:tc>
                  <a:txBody>
                    <a:bodyPr/>
                    <a:lstStyle/>
                    <a:p>
                      <a:pPr algn="just">
                        <a:spcAft>
                          <a:spcPts val="600"/>
                        </a:spcAft>
                      </a:pPr>
                      <a:r>
                        <a:rPr lang="ru-RU" sz="1200">
                          <a:effectLst/>
                        </a:rPr>
                        <a:t> </a:t>
                      </a:r>
                      <a:endParaRPr lang="ru-RU" sz="1000">
                        <a:effectLst/>
                        <a:latin typeface="Times New Roman"/>
                        <a:ea typeface="Calibri"/>
                        <a:cs typeface="Times New Roman"/>
                      </a:endParaRPr>
                    </a:p>
                  </a:txBody>
                  <a:tcPr marL="68580" marR="68580" marT="0" marB="0"/>
                </a:tc>
                <a:tc>
                  <a:txBody>
                    <a:bodyPr/>
                    <a:lstStyle/>
                    <a:p>
                      <a:pPr algn="just">
                        <a:spcAft>
                          <a:spcPts val="600"/>
                        </a:spcAft>
                      </a:pPr>
                      <a:r>
                        <a:rPr lang="ru-RU" sz="1200">
                          <a:effectLst/>
                        </a:rPr>
                        <a:t> </a:t>
                      </a:r>
                      <a:endParaRPr lang="ru-RU" sz="1000">
                        <a:effectLst/>
                        <a:latin typeface="Times New Roman"/>
                        <a:ea typeface="Calibri"/>
                        <a:cs typeface="Times New Roman"/>
                      </a:endParaRPr>
                    </a:p>
                  </a:txBody>
                  <a:tcPr marL="68580" marR="68580" marT="0" marB="0"/>
                </a:tc>
                <a:tc>
                  <a:txBody>
                    <a:bodyPr/>
                    <a:lstStyle/>
                    <a:p>
                      <a:pPr algn="just">
                        <a:spcAft>
                          <a:spcPts val="600"/>
                        </a:spcAft>
                      </a:pPr>
                      <a:r>
                        <a:rPr lang="ru-RU" sz="1200">
                          <a:effectLst/>
                        </a:rPr>
                        <a:t> </a:t>
                      </a:r>
                      <a:endParaRPr lang="ru-RU" sz="1000">
                        <a:effectLst/>
                        <a:latin typeface="Times New Roman"/>
                        <a:ea typeface="Calibri"/>
                        <a:cs typeface="Times New Roman"/>
                      </a:endParaRPr>
                    </a:p>
                  </a:txBody>
                  <a:tcPr marL="68580" marR="68580" marT="0" marB="0"/>
                </a:tc>
                <a:tc>
                  <a:txBody>
                    <a:bodyPr/>
                    <a:lstStyle/>
                    <a:p>
                      <a:pPr algn="just">
                        <a:spcAft>
                          <a:spcPts val="600"/>
                        </a:spcAft>
                      </a:pPr>
                      <a:r>
                        <a:rPr lang="ru-RU" sz="1200">
                          <a:effectLst/>
                        </a:rPr>
                        <a:t> </a:t>
                      </a:r>
                      <a:endParaRPr lang="ru-RU" sz="1000">
                        <a:effectLst/>
                        <a:latin typeface="Times New Roman"/>
                        <a:ea typeface="Calibri"/>
                        <a:cs typeface="Times New Roman"/>
                      </a:endParaRPr>
                    </a:p>
                  </a:txBody>
                  <a:tcPr marL="68580" marR="68580" marT="0" marB="0"/>
                </a:tc>
                <a:tc>
                  <a:txBody>
                    <a:bodyPr/>
                    <a:lstStyle/>
                    <a:p>
                      <a:pPr algn="just">
                        <a:spcAft>
                          <a:spcPts val="600"/>
                        </a:spcAft>
                      </a:pPr>
                      <a:r>
                        <a:rPr lang="ru-RU" sz="1200">
                          <a:effectLst/>
                        </a:rPr>
                        <a:t> </a:t>
                      </a:r>
                      <a:endParaRPr lang="ru-RU" sz="1000">
                        <a:effectLst/>
                        <a:latin typeface="Times New Roman"/>
                        <a:ea typeface="Calibri"/>
                        <a:cs typeface="Times New Roman"/>
                      </a:endParaRPr>
                    </a:p>
                  </a:txBody>
                  <a:tcPr marL="68580" marR="68580" marT="0" marB="0"/>
                </a:tc>
                <a:tc>
                  <a:txBody>
                    <a:bodyPr/>
                    <a:lstStyle/>
                    <a:p>
                      <a:pPr algn="just">
                        <a:spcAft>
                          <a:spcPts val="600"/>
                        </a:spcAft>
                      </a:pPr>
                      <a:r>
                        <a:rPr lang="ru-RU" sz="1200" dirty="0">
                          <a:effectLst/>
                        </a:rPr>
                        <a:t> </a:t>
                      </a:r>
                      <a:endParaRPr lang="ru-RU" sz="1000" dirty="0">
                        <a:effectLst/>
                        <a:latin typeface="Times New Roman"/>
                        <a:ea typeface="Calibri"/>
                        <a:cs typeface="Times New Roman"/>
                      </a:endParaRPr>
                    </a:p>
                  </a:txBody>
                  <a:tcPr marL="68580" marR="68580" marT="0" marB="0"/>
                </a:tc>
              </a:tr>
            </a:tbl>
          </a:graphicData>
        </a:graphic>
      </p:graphicFrame>
      <p:sp>
        <p:nvSpPr>
          <p:cNvPr id="6" name="Rectangle 1"/>
          <p:cNvSpPr>
            <a:spLocks noChangeArrowheads="1"/>
          </p:cNvSpPr>
          <p:nvPr/>
        </p:nvSpPr>
        <p:spPr bwMode="auto">
          <a:xfrm>
            <a:off x="1115616" y="4723934"/>
            <a:ext cx="3934712" cy="11386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304704" rIns="9144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r>
            <a:br>
              <a:rPr kumimoji="0" lang="ru-RU" altLang="ru-RU"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br>
            <a:r>
              <a:rPr kumimoji="0" lang="ru-RU" altLang="ru-RU"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Предмет __________________________     Дата  _______________</a:t>
            </a:r>
            <a:endParaRPr kumimoji="0" lang="ru-RU" alt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5246488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268760"/>
            <a:ext cx="8229600" cy="4857403"/>
          </a:xfrm>
        </p:spPr>
        <p:txBody>
          <a:bodyPr>
            <a:noAutofit/>
          </a:bodyPr>
          <a:lstStyle/>
          <a:p>
            <a:r>
              <a:rPr lang="ru-RU" sz="2000" dirty="0" smtClean="0">
                <a:latin typeface="Times New Roman" panose="02020603050405020304" pitchFamily="18" charset="0"/>
                <a:cs typeface="Times New Roman" panose="02020603050405020304" pitchFamily="18" charset="0"/>
              </a:rPr>
              <a:t>выдает </a:t>
            </a:r>
            <a:r>
              <a:rPr lang="ru-RU" sz="2000" dirty="0">
                <a:latin typeface="Times New Roman" panose="02020603050405020304" pitchFamily="18" charset="0"/>
                <a:cs typeface="Times New Roman" panose="02020603050405020304" pitchFamily="18" charset="0"/>
              </a:rPr>
              <a:t>КИМ итогового собеседования;</a:t>
            </a:r>
          </a:p>
          <a:p>
            <a:r>
              <a:rPr lang="ru-RU" sz="2000" dirty="0">
                <a:latin typeface="Times New Roman" panose="02020603050405020304" pitchFamily="18" charset="0"/>
                <a:cs typeface="Times New Roman" panose="02020603050405020304" pitchFamily="18" charset="0"/>
              </a:rPr>
              <a:t>фиксирует время начала ответа и время окончания ответа каждого задания КИМ итогового собеседования;</a:t>
            </a:r>
          </a:p>
          <a:p>
            <a:r>
              <a:rPr lang="ru-RU" sz="2000" dirty="0">
                <a:latin typeface="Times New Roman" panose="02020603050405020304" pitchFamily="18" charset="0"/>
                <a:cs typeface="Times New Roman" panose="02020603050405020304" pitchFamily="18" charset="0"/>
              </a:rPr>
              <a:t>следит за тем, чтобы участник итогового собеседования произнес под аудиозапись свою фамилию, имя, отчество, номер варианта прежде, чем приступить к ответу                            (в продолжительность проведения итогового собеседования не включается);</a:t>
            </a:r>
          </a:p>
          <a:p>
            <a:r>
              <a:rPr lang="ru-RU" sz="2000" dirty="0">
                <a:latin typeface="Times New Roman" panose="02020603050405020304" pitchFamily="18" charset="0"/>
                <a:cs typeface="Times New Roman" panose="02020603050405020304" pitchFamily="18" charset="0"/>
              </a:rPr>
              <a:t>следит за тем, чтобы участник итогового собеседования произносил номер задания перед ответом на каждое из заданий;</a:t>
            </a:r>
          </a:p>
          <a:p>
            <a:r>
              <a:rPr lang="ru-RU" sz="2000" dirty="0">
                <a:latin typeface="Times New Roman" panose="02020603050405020304" pitchFamily="18" charset="0"/>
                <a:cs typeface="Times New Roman" panose="02020603050405020304" pitchFamily="18" charset="0"/>
              </a:rPr>
              <a:t> следит за соблюдением времени, отведенного на подготовку ответа, ответ участника итогового собеседования, общее время, отведенное на проведение итогового собеседования для каждого участника (для участников итогового собеседования с ОВЗ, участников итогового собеседования – детей-инвалидов и инвалидов время может быть скорректировано с учетом индивидуальных особенностей участников итогового собеседования).</a:t>
            </a:r>
          </a:p>
          <a:p>
            <a:endParaRPr lang="ru-RU" sz="2200" dirty="0"/>
          </a:p>
        </p:txBody>
      </p:sp>
      <p:sp>
        <p:nvSpPr>
          <p:cNvPr id="2" name="Заголовок 1"/>
          <p:cNvSpPr>
            <a:spLocks noGrp="1"/>
          </p:cNvSpPr>
          <p:nvPr>
            <p:ph type="title"/>
          </p:nvPr>
        </p:nvSpPr>
        <p:spPr>
          <a:xfrm>
            <a:off x="457200" y="274638"/>
            <a:ext cx="8229600" cy="1282154"/>
          </a:xfrm>
        </p:spPr>
        <p:txBody>
          <a:bodyPr>
            <a:noAutofit/>
          </a:bodyPr>
          <a:lstStyle/>
          <a:p>
            <a:pPr algn="just"/>
            <a:r>
              <a:rPr lang="ru-RU" sz="2800" b="1" dirty="0" smtClean="0">
                <a:latin typeface="Times New Roman" panose="02020603050405020304" pitchFamily="18" charset="0"/>
                <a:cs typeface="Times New Roman" panose="02020603050405020304" pitchFamily="18" charset="0"/>
              </a:rPr>
              <a:t/>
            </a:r>
            <a:br>
              <a:rPr lang="ru-RU" sz="2800" b="1" dirty="0" smtClean="0">
                <a:latin typeface="Times New Roman" panose="02020603050405020304" pitchFamily="18" charset="0"/>
                <a:cs typeface="Times New Roman" panose="02020603050405020304" pitchFamily="18" charset="0"/>
              </a:rPr>
            </a:br>
            <a:r>
              <a:rPr lang="ru-RU" sz="2400" b="1" dirty="0" smtClean="0">
                <a:latin typeface="Times New Roman" panose="02020603050405020304" pitchFamily="18" charset="0"/>
                <a:cs typeface="Times New Roman" panose="02020603050405020304" pitchFamily="18" charset="0"/>
              </a:rPr>
              <a:t>Экзаменатор-собеседник </a:t>
            </a:r>
            <a:r>
              <a:rPr lang="ru-RU" sz="2400" b="1" dirty="0">
                <a:latin typeface="Times New Roman" panose="02020603050405020304" pitchFamily="18" charset="0"/>
                <a:cs typeface="Times New Roman" panose="02020603050405020304" pitchFamily="18" charset="0"/>
              </a:rPr>
              <a:t>организует деятельность участника итогового собеседования:</a:t>
            </a:r>
            <a:r>
              <a:rPr lang="ru-RU" sz="2400" dirty="0">
                <a:latin typeface="Times New Roman" panose="02020603050405020304" pitchFamily="18" charset="0"/>
                <a:cs typeface="Times New Roman" panose="02020603050405020304" pitchFamily="18" charset="0"/>
              </a:rPr>
              <a:t/>
            </a:r>
            <a:br>
              <a:rPr lang="ru-RU" sz="2400" dirty="0">
                <a:latin typeface="Times New Roman" panose="02020603050405020304" pitchFamily="18" charset="0"/>
                <a:cs typeface="Times New Roman" panose="02020603050405020304" pitchFamily="18" charset="0"/>
              </a:rPr>
            </a:br>
            <a:endParaRPr lang="ru-RU"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02574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lnSpcReduction="10000"/>
          </a:bodyPr>
          <a:lstStyle/>
          <a:p>
            <a:pPr algn="just"/>
            <a:r>
              <a:rPr lang="ru-RU" dirty="0" smtClean="0">
                <a:latin typeface="Times New Roman" panose="02020603050405020304" pitchFamily="18" charset="0"/>
                <a:cs typeface="Times New Roman" panose="02020603050405020304" pitchFamily="18" charset="0"/>
              </a:rPr>
              <a:t>задает </a:t>
            </a:r>
            <a:r>
              <a:rPr lang="ru-RU" dirty="0">
                <a:latin typeface="Times New Roman" panose="02020603050405020304" pitchFamily="18" charset="0"/>
                <a:cs typeface="Times New Roman" panose="02020603050405020304" pitchFamily="18" charset="0"/>
              </a:rPr>
              <a:t>вопросы (на основе карточки экзаменатора-собеседника или иные вопросы в контексте ответа участника итогового собеседования);</a:t>
            </a:r>
          </a:p>
          <a:p>
            <a:pPr algn="just"/>
            <a:r>
              <a:rPr lang="ru-RU" dirty="0">
                <a:latin typeface="Times New Roman" panose="02020603050405020304" pitchFamily="18" charset="0"/>
                <a:cs typeface="Times New Roman" panose="02020603050405020304" pitchFamily="18" charset="0"/>
              </a:rPr>
              <a:t>переспрашивает, уточняет ответы участника, чтобы избежать односложных ответов;</a:t>
            </a:r>
          </a:p>
          <a:p>
            <a:pPr algn="just"/>
            <a:r>
              <a:rPr lang="ru-RU" dirty="0">
                <a:latin typeface="Times New Roman" panose="02020603050405020304" pitchFamily="18" charset="0"/>
                <a:cs typeface="Times New Roman" panose="02020603050405020304" pitchFamily="18" charset="0"/>
              </a:rPr>
              <a:t>не допускает использование участником итогового собеседования черновиков (кроме участников итогового собеседования с ОВЗ, участников итогового собеседования – детей-инвалидов и инвалидов, которые проходят итоговое собеседование в письменной форме). </a:t>
            </a:r>
          </a:p>
          <a:p>
            <a:endParaRPr lang="ru-RU" dirty="0"/>
          </a:p>
        </p:txBody>
      </p:sp>
      <p:sp>
        <p:nvSpPr>
          <p:cNvPr id="2" name="Заголовок 1"/>
          <p:cNvSpPr>
            <a:spLocks noGrp="1"/>
          </p:cNvSpPr>
          <p:nvPr>
            <p:ph type="title"/>
          </p:nvPr>
        </p:nvSpPr>
        <p:spPr/>
        <p:txBody>
          <a:bodyPr>
            <a:normAutofit fontScale="90000"/>
          </a:bodyPr>
          <a:lstStyle/>
          <a:p>
            <a:r>
              <a:rPr lang="ru-RU" sz="3600" dirty="0" smtClean="0">
                <a:latin typeface="Times New Roman" panose="02020603050405020304" pitchFamily="18" charset="0"/>
                <a:cs typeface="Times New Roman" panose="02020603050405020304" pitchFamily="18" charset="0"/>
              </a:rPr>
              <a:t/>
            </a:r>
            <a:br>
              <a:rPr lang="ru-RU" sz="3600" dirty="0" smtClean="0">
                <a:latin typeface="Times New Roman" panose="02020603050405020304" pitchFamily="18" charset="0"/>
                <a:cs typeface="Times New Roman" panose="02020603050405020304" pitchFamily="18" charset="0"/>
              </a:rPr>
            </a:br>
            <a:r>
              <a:rPr lang="ru-RU" sz="3600" dirty="0" smtClean="0">
                <a:latin typeface="Times New Roman" panose="02020603050405020304" pitchFamily="18" charset="0"/>
                <a:cs typeface="Times New Roman" panose="02020603050405020304" pitchFamily="18" charset="0"/>
              </a:rPr>
              <a:t>Экзаменатор-собеседник </a:t>
            </a:r>
            <a:r>
              <a:rPr lang="ru-RU" sz="3600" b="1" dirty="0" smtClean="0">
                <a:latin typeface="Times New Roman" panose="02020603050405020304" pitchFamily="18" charset="0"/>
                <a:cs typeface="Times New Roman" panose="02020603050405020304" pitchFamily="18" charset="0"/>
              </a:rPr>
              <a:t>выполняет </a:t>
            </a:r>
            <a:r>
              <a:rPr lang="ru-RU" sz="3600" b="1" dirty="0">
                <a:latin typeface="Times New Roman" panose="02020603050405020304" pitchFamily="18" charset="0"/>
                <a:cs typeface="Times New Roman" panose="02020603050405020304" pitchFamily="18" charset="0"/>
              </a:rPr>
              <a:t>роль собеседника:</a:t>
            </a:r>
            <a:r>
              <a:rPr lang="ru-RU" dirty="0"/>
              <a:t/>
            </a:r>
            <a:br>
              <a:rPr lang="ru-RU" dirty="0"/>
            </a:br>
            <a:endParaRPr lang="ru-RU" dirty="0"/>
          </a:p>
        </p:txBody>
      </p:sp>
    </p:spTree>
    <p:extLst>
      <p:ext uri="{BB962C8B-B14F-4D97-AF65-F5344CB8AC3E}">
        <p14:creationId xmlns:p14="http://schemas.microsoft.com/office/powerpoint/2010/main" val="37973733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683568" y="908719"/>
            <a:ext cx="7920880" cy="5217443"/>
          </a:xfrm>
        </p:spPr>
        <p:txBody>
          <a:bodyPr>
            <a:normAutofit fontScale="92500" lnSpcReduction="20000"/>
          </a:bodyPr>
          <a:lstStyle/>
          <a:p>
            <a:pPr marL="0" indent="0" algn="just">
              <a:buNone/>
            </a:pPr>
            <a:r>
              <a:rPr lang="ru-RU" sz="3300" dirty="0">
                <a:latin typeface="Times New Roman" panose="02020603050405020304" pitchFamily="18" charset="0"/>
                <a:cs typeface="Times New Roman" panose="02020603050405020304" pitchFamily="18" charset="0"/>
              </a:rPr>
              <a:t>При выполнении заданий КИМ итогового собеседования (задание № 2 «Пересказ текста») участник итогового собеседования может пользоваться «Полем для заметок», предусмотренным КИМ итогового собеседования. При выполнении других заданий КИМ итогового собеседования делать письменные заметки не разрешается.</a:t>
            </a:r>
          </a:p>
          <a:p>
            <a:pPr marL="0" indent="0" algn="just">
              <a:buNone/>
            </a:pPr>
            <a:r>
              <a:rPr lang="ru-RU" sz="3300" dirty="0">
                <a:latin typeface="Times New Roman" panose="02020603050405020304" pitchFamily="18" charset="0"/>
                <a:cs typeface="Times New Roman" panose="02020603050405020304" pitchFamily="18" charset="0"/>
              </a:rPr>
              <a:t>Участники итогового собеседования с ОВЗ, </a:t>
            </a:r>
            <a:r>
              <a:rPr lang="ru-RU" sz="3300" dirty="0" smtClean="0">
                <a:latin typeface="Times New Roman" panose="02020603050405020304" pitchFamily="18" charset="0"/>
                <a:cs typeface="Times New Roman" panose="02020603050405020304" pitchFamily="18" charset="0"/>
              </a:rPr>
              <a:t>дети-инвалиды </a:t>
            </a:r>
            <a:r>
              <a:rPr lang="ru-RU" sz="3300" dirty="0">
                <a:latin typeface="Times New Roman" panose="02020603050405020304" pitchFamily="18" charset="0"/>
                <a:cs typeface="Times New Roman" panose="02020603050405020304" pitchFamily="18" charset="0"/>
              </a:rPr>
              <a:t>и инвалиды, которые проходят итоговое собеседование в письменной форме, вправе пользоваться листами бумаги для черновиков.</a:t>
            </a:r>
          </a:p>
          <a:p>
            <a:endParaRPr lang="ru-RU" dirty="0"/>
          </a:p>
        </p:txBody>
      </p:sp>
    </p:spTree>
    <p:extLst>
      <p:ext uri="{BB962C8B-B14F-4D97-AF65-F5344CB8AC3E}">
        <p14:creationId xmlns:p14="http://schemas.microsoft.com/office/powerpoint/2010/main" val="30060379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196752"/>
            <a:ext cx="8229600" cy="4929411"/>
          </a:xfrm>
        </p:spPr>
        <p:txBody>
          <a:bodyPr>
            <a:normAutofit fontScale="85000" lnSpcReduction="20000"/>
          </a:bodyPr>
          <a:lstStyle/>
          <a:p>
            <a:pPr algn="just"/>
            <a:r>
              <a:rPr lang="ru-RU" dirty="0">
                <a:latin typeface="Times New Roman" panose="02020603050405020304" pitchFamily="18" charset="0"/>
                <a:cs typeface="Times New Roman" panose="02020603050405020304" pitchFamily="18" charset="0"/>
              </a:rPr>
              <a:t>принимает от эксперта запечатанные протоколы эксперта по оцениванию ответов участников итогового собеседования (в случае если оценивание ведется во время ответа участника итогового собеседования (схема первая); </a:t>
            </a:r>
          </a:p>
          <a:p>
            <a:pPr algn="just"/>
            <a:r>
              <a:rPr lang="ru-RU" dirty="0">
                <a:latin typeface="Times New Roman" panose="02020603050405020304" pitchFamily="18" charset="0"/>
                <a:cs typeface="Times New Roman" panose="02020603050405020304" pitchFamily="18" charset="0"/>
              </a:rPr>
              <a:t>передает ответственному организатору образовательной организации в Штабе следующие материалы:</a:t>
            </a:r>
          </a:p>
          <a:p>
            <a:pPr algn="just"/>
            <a:r>
              <a:rPr lang="ru-RU" dirty="0">
                <a:latin typeface="Times New Roman" panose="02020603050405020304" pitchFamily="18" charset="0"/>
                <a:cs typeface="Times New Roman" panose="02020603050405020304" pitchFamily="18" charset="0"/>
              </a:rPr>
              <a:t>КИМ итогового собеседования;</a:t>
            </a:r>
          </a:p>
          <a:p>
            <a:pPr algn="just"/>
            <a:r>
              <a:rPr lang="ru-RU" dirty="0">
                <a:latin typeface="Times New Roman" panose="02020603050405020304" pitchFamily="18" charset="0"/>
                <a:cs typeface="Times New Roman" panose="02020603050405020304" pitchFamily="18" charset="0"/>
              </a:rPr>
              <a:t>запечатанные протоколы эксперта по оцениванию ответов участников итогового собеседования;</a:t>
            </a:r>
          </a:p>
          <a:p>
            <a:pPr algn="just"/>
            <a:r>
              <a:rPr lang="ru-RU" dirty="0">
                <a:latin typeface="Times New Roman" panose="02020603050405020304" pitchFamily="18" charset="0"/>
                <a:cs typeface="Times New Roman" panose="02020603050405020304" pitchFamily="18" charset="0"/>
              </a:rPr>
              <a:t>заполненную ведомость учета проведения итогового собеседования в аудитории;</a:t>
            </a:r>
          </a:p>
          <a:p>
            <a:pPr algn="just"/>
            <a:r>
              <a:rPr lang="ru-RU" dirty="0">
                <a:latin typeface="Times New Roman" panose="02020603050405020304" pitchFamily="18" charset="0"/>
                <a:cs typeface="Times New Roman" panose="02020603050405020304" pitchFamily="18" charset="0"/>
              </a:rPr>
              <a:t>листы бумаги для черновиков, использованные участниками итогового собеседования </a:t>
            </a:r>
            <a:r>
              <a:rPr lang="ru-RU" dirty="0" smtClean="0">
                <a:latin typeface="Times New Roman" panose="02020603050405020304" pitchFamily="18" charset="0"/>
                <a:cs typeface="Times New Roman" panose="02020603050405020304" pitchFamily="18" charset="0"/>
              </a:rPr>
              <a:t>детей с ОВЗ</a:t>
            </a: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детьми-инвалидами </a:t>
            </a:r>
            <a:r>
              <a:rPr lang="ru-RU" dirty="0">
                <a:latin typeface="Times New Roman" panose="02020603050405020304" pitchFamily="18" charset="0"/>
                <a:cs typeface="Times New Roman" panose="02020603050405020304" pitchFamily="18" charset="0"/>
              </a:rPr>
              <a:t>и инвалидами, которые проходят итоговое собеседование в письменной форме (при наличии).</a:t>
            </a:r>
          </a:p>
          <a:p>
            <a:endParaRPr lang="ru-RU" dirty="0"/>
          </a:p>
        </p:txBody>
      </p:sp>
      <p:sp>
        <p:nvSpPr>
          <p:cNvPr id="2" name="Заголовок 1"/>
          <p:cNvSpPr>
            <a:spLocks noGrp="1"/>
          </p:cNvSpPr>
          <p:nvPr>
            <p:ph type="title"/>
          </p:nvPr>
        </p:nvSpPr>
        <p:spPr>
          <a:xfrm>
            <a:off x="457200" y="274638"/>
            <a:ext cx="8229600" cy="994122"/>
          </a:xfrm>
        </p:spPr>
        <p:txBody>
          <a:bodyPr>
            <a:noAutofit/>
          </a:bodyPr>
          <a:lstStyle/>
          <a:p>
            <a:r>
              <a:rPr lang="ru-RU" sz="2400" dirty="0" smtClean="0">
                <a:latin typeface="Times New Roman" panose="02020603050405020304" pitchFamily="18" charset="0"/>
                <a:cs typeface="Times New Roman" panose="02020603050405020304" pitchFamily="18" charset="0"/>
              </a:rPr>
              <a:t>Экзаменатор-собеседник </a:t>
            </a:r>
            <a:r>
              <a:rPr lang="ru-RU" sz="2400" b="1" dirty="0">
                <a:latin typeface="Times New Roman" panose="02020603050405020304" pitchFamily="18" charset="0"/>
                <a:cs typeface="Times New Roman" panose="02020603050405020304" pitchFamily="18" charset="0"/>
              </a:rPr>
              <a:t>п</a:t>
            </a:r>
            <a:r>
              <a:rPr lang="ru-RU" sz="2400" b="1" dirty="0" smtClean="0">
                <a:latin typeface="Times New Roman" panose="02020603050405020304" pitchFamily="18" charset="0"/>
                <a:cs typeface="Times New Roman" panose="02020603050405020304" pitchFamily="18" charset="0"/>
              </a:rPr>
              <a:t>о </a:t>
            </a:r>
            <a:r>
              <a:rPr lang="ru-RU" sz="2400" b="1" dirty="0">
                <a:latin typeface="Times New Roman" panose="02020603050405020304" pitchFamily="18" charset="0"/>
                <a:cs typeface="Times New Roman" panose="02020603050405020304" pitchFamily="18" charset="0"/>
              </a:rPr>
              <a:t>завершении проведения итогового собеседования: </a:t>
            </a:r>
            <a:r>
              <a:rPr lang="ru-RU" sz="2400" dirty="0">
                <a:latin typeface="Times New Roman" panose="02020603050405020304" pitchFamily="18" charset="0"/>
                <a:cs typeface="Times New Roman" panose="02020603050405020304" pitchFamily="18" charset="0"/>
              </a:rPr>
              <a:t/>
            </a:r>
            <a:br>
              <a:rPr lang="ru-RU" sz="2400" dirty="0">
                <a:latin typeface="Times New Roman" panose="02020603050405020304" pitchFamily="18" charset="0"/>
                <a:cs typeface="Times New Roman" panose="02020603050405020304" pitchFamily="18" charset="0"/>
              </a:rPr>
            </a:b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346263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052736"/>
            <a:ext cx="8229600" cy="5073427"/>
          </a:xfrm>
        </p:spPr>
        <p:txBody>
          <a:bodyPr>
            <a:normAutofit/>
          </a:bodyPr>
          <a:lstStyle/>
          <a:p>
            <a:pPr marL="0" indent="0" algn="just">
              <a:buNone/>
            </a:pPr>
            <a:r>
              <a:rPr lang="ru-RU" b="1" dirty="0">
                <a:latin typeface="Times New Roman" panose="02020603050405020304" pitchFamily="18" charset="0"/>
                <a:cs typeface="Times New Roman" panose="02020603050405020304" pitchFamily="18" charset="0"/>
              </a:rPr>
              <a:t>Не позднее чем за день до проведения итогового собеседования ознакомиться с:</a:t>
            </a:r>
            <a:endParaRPr lang="ru-RU" dirty="0">
              <a:latin typeface="Times New Roman" panose="02020603050405020304" pitchFamily="18" charset="0"/>
              <a:cs typeface="Times New Roman" panose="02020603050405020304" pitchFamily="18" charset="0"/>
            </a:endParaRPr>
          </a:p>
          <a:p>
            <a:pPr marL="0" indent="0" algn="just">
              <a:buNone/>
            </a:pPr>
            <a:r>
              <a:rPr lang="ru-RU" dirty="0">
                <a:latin typeface="Times New Roman" panose="02020603050405020304" pitchFamily="18" charset="0"/>
                <a:cs typeface="Times New Roman" panose="02020603050405020304" pitchFamily="18" charset="0"/>
              </a:rPr>
              <a:t>демоверсиями материалов для проведения итогового собеседования, включая критерии оценивания итогового собеседования, размещенными на официальном сайте ФГБНУ «ФИПИ» либо полученными от ответственного организатора образовательной организации;</a:t>
            </a:r>
          </a:p>
          <a:p>
            <a:pPr marL="0" indent="0" algn="just">
              <a:buNone/>
            </a:pPr>
            <a:r>
              <a:rPr lang="ru-RU" dirty="0">
                <a:latin typeface="Times New Roman" panose="02020603050405020304" pitchFamily="18" charset="0"/>
                <a:cs typeface="Times New Roman" panose="02020603050405020304" pitchFamily="18" charset="0"/>
              </a:rPr>
              <a:t>порядком проведения и проверки итогового собеседования, определенным ОИВ;</a:t>
            </a:r>
          </a:p>
          <a:p>
            <a:pPr marL="0" indent="0" algn="just">
              <a:buNone/>
            </a:pPr>
            <a:r>
              <a:rPr lang="ru-RU" dirty="0" smtClean="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a:p>
            <a:endParaRPr lang="ru-RU" dirty="0"/>
          </a:p>
        </p:txBody>
      </p:sp>
      <p:sp>
        <p:nvSpPr>
          <p:cNvPr id="2" name="Заголовок 1"/>
          <p:cNvSpPr>
            <a:spLocks noGrp="1"/>
          </p:cNvSpPr>
          <p:nvPr>
            <p:ph type="title"/>
          </p:nvPr>
        </p:nvSpPr>
        <p:spPr>
          <a:xfrm>
            <a:off x="457200" y="274638"/>
            <a:ext cx="8229600" cy="706090"/>
          </a:xfrm>
        </p:spPr>
        <p:txBody>
          <a:bodyPr>
            <a:normAutofit/>
          </a:bodyPr>
          <a:lstStyle/>
          <a:p>
            <a:r>
              <a:rPr lang="ru-RU" sz="3600" b="1" dirty="0" smtClean="0">
                <a:latin typeface="Times New Roman" panose="02020603050405020304" pitchFamily="18" charset="0"/>
                <a:cs typeface="Times New Roman" panose="02020603050405020304" pitchFamily="18" charset="0"/>
              </a:rPr>
              <a:t>Инструкция для эксперта</a:t>
            </a:r>
            <a:endParaRPr lang="ru-RU"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514798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980728"/>
            <a:ext cx="8229600" cy="5145435"/>
          </a:xfrm>
        </p:spPr>
        <p:txBody>
          <a:bodyPr>
            <a:normAutofit fontScale="47500" lnSpcReduction="20000"/>
          </a:bodyPr>
          <a:lstStyle/>
          <a:p>
            <a:pPr marL="0" indent="0" algn="just">
              <a:buNone/>
            </a:pPr>
            <a:r>
              <a:rPr lang="ru-RU" sz="4400" dirty="0" smtClean="0">
                <a:latin typeface="Times New Roman" panose="02020603050405020304" pitchFamily="18" charset="0"/>
                <a:cs typeface="Times New Roman" panose="02020603050405020304" pitchFamily="18" charset="0"/>
              </a:rPr>
              <a:t>получить </a:t>
            </a:r>
            <a:r>
              <a:rPr lang="ru-RU" sz="4400" dirty="0">
                <a:latin typeface="Times New Roman" panose="02020603050405020304" pitchFamily="18" charset="0"/>
                <a:cs typeface="Times New Roman" panose="02020603050405020304" pitchFamily="18" charset="0"/>
              </a:rPr>
              <a:t>от ответственного организатора образовательной организации следующие материалы: </a:t>
            </a:r>
          </a:p>
          <a:p>
            <a:pPr algn="just"/>
            <a:r>
              <a:rPr lang="ru-RU" sz="4400" dirty="0">
                <a:latin typeface="Times New Roman" panose="02020603050405020304" pitchFamily="18" charset="0"/>
                <a:cs typeface="Times New Roman" panose="02020603050405020304" pitchFamily="18" charset="0"/>
              </a:rPr>
              <a:t>протокол эксперта по оцениванию ответов участников итогового собеседования;</a:t>
            </a:r>
          </a:p>
          <a:p>
            <a:pPr algn="just"/>
            <a:r>
              <a:rPr lang="ru-RU" sz="4400" dirty="0">
                <a:latin typeface="Times New Roman" panose="02020603050405020304" pitchFamily="18" charset="0"/>
                <a:cs typeface="Times New Roman" panose="02020603050405020304" pitchFamily="18" charset="0"/>
              </a:rPr>
              <a:t>КИМ итогового собеседования;</a:t>
            </a:r>
          </a:p>
          <a:p>
            <a:pPr algn="just"/>
            <a:r>
              <a:rPr lang="ru-RU" sz="4400" dirty="0">
                <a:latin typeface="Times New Roman" panose="02020603050405020304" pitchFamily="18" charset="0"/>
                <a:cs typeface="Times New Roman" panose="02020603050405020304" pitchFamily="18" charset="0"/>
              </a:rPr>
              <a:t>доставочный пакет для упаковки протоколов эксперта по оцениванию ответов участников итогового собеседования; </a:t>
            </a:r>
          </a:p>
          <a:p>
            <a:pPr algn="just"/>
            <a:r>
              <a:rPr lang="ru-RU" sz="4400" dirty="0">
                <a:latin typeface="Times New Roman" panose="02020603050405020304" pitchFamily="18" charset="0"/>
                <a:cs typeface="Times New Roman" panose="02020603050405020304" pitchFamily="18" charset="0"/>
              </a:rPr>
              <a:t>листы бумаги для черновиков для использования участниками итогового собеседования </a:t>
            </a:r>
            <a:r>
              <a:rPr lang="ru-RU" sz="4400" dirty="0" smtClean="0">
                <a:latin typeface="Times New Roman" panose="02020603050405020304" pitchFamily="18" charset="0"/>
                <a:cs typeface="Times New Roman" panose="02020603050405020304" pitchFamily="18" charset="0"/>
              </a:rPr>
              <a:t>детьми с </a:t>
            </a:r>
            <a:r>
              <a:rPr lang="ru-RU" sz="4400" dirty="0">
                <a:latin typeface="Times New Roman" panose="02020603050405020304" pitchFamily="18" charset="0"/>
                <a:cs typeface="Times New Roman" panose="02020603050405020304" pitchFamily="18" charset="0"/>
              </a:rPr>
              <a:t>ОВЗ, </a:t>
            </a:r>
            <a:r>
              <a:rPr lang="ru-RU" sz="4400" dirty="0" smtClean="0">
                <a:latin typeface="Times New Roman" panose="02020603050405020304" pitchFamily="18" charset="0"/>
                <a:cs typeface="Times New Roman" panose="02020603050405020304" pitchFamily="18" charset="0"/>
              </a:rPr>
              <a:t>детьми-инвалидами </a:t>
            </a:r>
            <a:r>
              <a:rPr lang="ru-RU" sz="4400" dirty="0">
                <a:latin typeface="Times New Roman" panose="02020603050405020304" pitchFamily="18" charset="0"/>
                <a:cs typeface="Times New Roman" panose="02020603050405020304" pitchFamily="18" charset="0"/>
              </a:rPr>
              <a:t>и инвалидами, которые проходят итоговое собеседование в письменной форме                           (при необходимости). </a:t>
            </a:r>
          </a:p>
          <a:p>
            <a:pPr algn="just"/>
            <a:r>
              <a:rPr lang="ru-RU" sz="4400" dirty="0">
                <a:latin typeface="Times New Roman" panose="02020603050405020304" pitchFamily="18" charset="0"/>
                <a:cs typeface="Times New Roman" panose="02020603050405020304" pitchFamily="18" charset="0"/>
              </a:rPr>
              <a:t>Ознакомиться с материалами для проведения итогового собеседования, полученными в день проведения итогового собеседования (КИМ итогового собеседования, протоколом эксперта по оцениванию ответов участников итогового собеседования).</a:t>
            </a:r>
          </a:p>
          <a:p>
            <a:endParaRPr lang="ru-RU" dirty="0"/>
          </a:p>
        </p:txBody>
      </p:sp>
      <p:sp>
        <p:nvSpPr>
          <p:cNvPr id="2" name="Заголовок 1"/>
          <p:cNvSpPr>
            <a:spLocks noGrp="1"/>
          </p:cNvSpPr>
          <p:nvPr>
            <p:ph type="title"/>
          </p:nvPr>
        </p:nvSpPr>
        <p:spPr>
          <a:xfrm>
            <a:off x="457200" y="274638"/>
            <a:ext cx="8229600" cy="706090"/>
          </a:xfrm>
        </p:spPr>
        <p:txBody>
          <a:bodyPr>
            <a:normAutofit fontScale="90000"/>
          </a:bodyPr>
          <a:lstStyle/>
          <a:p>
            <a:r>
              <a:rPr lang="ru-RU" sz="2800" b="1" dirty="0">
                <a:latin typeface="Times New Roman" panose="02020603050405020304" pitchFamily="18" charset="0"/>
                <a:cs typeface="Times New Roman" panose="02020603050405020304" pitchFamily="18" charset="0"/>
              </a:rPr>
              <a:t>В день проведения итогового собеседования:</a:t>
            </a:r>
            <a:r>
              <a:rPr lang="ru-RU" sz="2800" dirty="0">
                <a:latin typeface="Times New Roman" panose="02020603050405020304" pitchFamily="18" charset="0"/>
                <a:cs typeface="Times New Roman" panose="02020603050405020304" pitchFamily="18" charset="0"/>
              </a:rPr>
              <a:t/>
            </a:r>
            <a:br>
              <a:rPr lang="ru-RU" sz="2800" dirty="0">
                <a:latin typeface="Times New Roman" panose="02020603050405020304" pitchFamily="18" charset="0"/>
                <a:cs typeface="Times New Roman" panose="02020603050405020304" pitchFamily="18" charset="0"/>
              </a:rPr>
            </a:br>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370599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980728"/>
            <a:ext cx="8229600" cy="5145435"/>
          </a:xfrm>
        </p:spPr>
        <p:txBody>
          <a:bodyPr>
            <a:normAutofit fontScale="92500" lnSpcReduction="20000"/>
          </a:bodyPr>
          <a:lstStyle/>
          <a:p>
            <a:pPr marL="0" indent="0" algn="just">
              <a:buNone/>
            </a:pPr>
            <a:r>
              <a:rPr lang="ru-RU" dirty="0" smtClean="0">
                <a:latin typeface="Times New Roman" panose="02020603050405020304" pitchFamily="18" charset="0"/>
                <a:cs typeface="Times New Roman" panose="02020603050405020304" pitchFamily="18" charset="0"/>
              </a:rPr>
              <a:t>оценивать </a:t>
            </a:r>
            <a:r>
              <a:rPr lang="ru-RU" dirty="0">
                <a:latin typeface="Times New Roman" panose="02020603050405020304" pitchFamily="18" charset="0"/>
                <a:cs typeface="Times New Roman" panose="02020603050405020304" pitchFamily="18" charset="0"/>
              </a:rPr>
              <a:t>ответы участников итогового собеседования непосредственно в аудитории проведения итогового собеседования во время проведения итогового собеседования с участниками или после проведения собеседования, прослушивая аудиозапись (схема оценивания определяется ОИВ);</a:t>
            </a:r>
          </a:p>
          <a:p>
            <a:pPr marL="0" indent="0" algn="just">
              <a:buNone/>
            </a:pPr>
            <a:r>
              <a:rPr lang="ru-RU" dirty="0">
                <a:latin typeface="Times New Roman" panose="02020603050405020304" pitchFamily="18" charset="0"/>
                <a:cs typeface="Times New Roman" panose="02020603050405020304" pitchFamily="18" charset="0"/>
              </a:rPr>
              <a:t>вносить в протокол эксперта по оцениванию ответов участников итогового собеседования </a:t>
            </a:r>
            <a:endParaRPr lang="ru-RU" dirty="0" smtClean="0">
              <a:latin typeface="Times New Roman" panose="02020603050405020304" pitchFamily="18" charset="0"/>
              <a:cs typeface="Times New Roman" panose="02020603050405020304" pitchFamily="18" charset="0"/>
            </a:endParaRPr>
          </a:p>
          <a:p>
            <a:pPr marL="0" indent="0" algn="just">
              <a:buNone/>
            </a:pPr>
            <a:r>
              <a:rPr lang="ru-RU" dirty="0" smtClean="0">
                <a:latin typeface="Times New Roman" panose="02020603050405020304" pitchFamily="18" charset="0"/>
                <a:cs typeface="Times New Roman" panose="02020603050405020304" pitchFamily="18" charset="0"/>
              </a:rPr>
              <a:t>По </a:t>
            </a:r>
            <a:r>
              <a:rPr lang="ru-RU" dirty="0">
                <a:latin typeface="Times New Roman" panose="02020603050405020304" pitchFamily="18" charset="0"/>
                <a:cs typeface="Times New Roman" panose="02020603050405020304" pitchFamily="18" charset="0"/>
              </a:rPr>
              <a:t>окончании проведения итогового собеседования пересчитывает протоколы эксперта по оцениванию ответов участников итогового собеседования, упаковывает их в конверт и в запечатанном виде передает экзаменатору-собеседнику, передает ответственному организатору образовательной организации листы бумаги для черновиков (при наличии).</a:t>
            </a:r>
          </a:p>
          <a:p>
            <a:endParaRPr lang="ru-RU" dirty="0"/>
          </a:p>
        </p:txBody>
      </p:sp>
      <p:sp>
        <p:nvSpPr>
          <p:cNvPr id="2" name="Заголовок 1"/>
          <p:cNvSpPr>
            <a:spLocks noGrp="1"/>
          </p:cNvSpPr>
          <p:nvPr>
            <p:ph type="title"/>
          </p:nvPr>
        </p:nvSpPr>
        <p:spPr>
          <a:xfrm>
            <a:off x="457200" y="274638"/>
            <a:ext cx="8229600" cy="706090"/>
          </a:xfrm>
        </p:spPr>
        <p:txBody>
          <a:bodyPr>
            <a:normAutofit fontScale="90000"/>
          </a:bodyPr>
          <a:lstStyle/>
          <a:p>
            <a:r>
              <a:rPr lang="ru-RU" sz="2400" b="1" dirty="0">
                <a:latin typeface="Times New Roman" panose="02020603050405020304" pitchFamily="18" charset="0"/>
                <a:cs typeface="Times New Roman" panose="02020603050405020304" pitchFamily="18" charset="0"/>
              </a:rPr>
              <a:t>Во время проведения итогового </a:t>
            </a:r>
            <a:r>
              <a:rPr lang="ru-RU" sz="2400" b="1" dirty="0" smtClean="0">
                <a:latin typeface="Times New Roman" panose="02020603050405020304" pitchFamily="18" charset="0"/>
                <a:cs typeface="Times New Roman" panose="02020603050405020304" pitchFamily="18" charset="0"/>
              </a:rPr>
              <a:t>собеседования ЭКСПЕРТ должен:</a:t>
            </a:r>
            <a:r>
              <a:rPr lang="ru-RU" sz="2400" dirty="0">
                <a:latin typeface="Times New Roman" panose="02020603050405020304" pitchFamily="18" charset="0"/>
                <a:cs typeface="Times New Roman" panose="02020603050405020304" pitchFamily="18" charset="0"/>
              </a:rPr>
              <a:t/>
            </a:r>
            <a:br>
              <a:rPr lang="ru-RU" sz="2400" dirty="0">
                <a:latin typeface="Times New Roman" panose="02020603050405020304" pitchFamily="18" charset="0"/>
                <a:cs typeface="Times New Roman" panose="02020603050405020304" pitchFamily="18" charset="0"/>
              </a:rPr>
            </a:b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437461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196752"/>
            <a:ext cx="8229600" cy="4929411"/>
          </a:xfrm>
        </p:spPr>
        <p:txBody>
          <a:bodyPr>
            <a:normAutofit/>
          </a:bodyPr>
          <a:lstStyle/>
          <a:p>
            <a:pPr marL="0" indent="0">
              <a:buNone/>
            </a:pPr>
            <a:r>
              <a:rPr lang="ru-RU" sz="2800" b="1" dirty="0" smtClean="0">
                <a:latin typeface="Times New Roman" panose="02020603050405020304" pitchFamily="18" charset="0"/>
                <a:cs typeface="Times New Roman" panose="02020603050405020304" pitchFamily="18" charset="0"/>
              </a:rPr>
              <a:t>Задание 1. Чтение текста вслух.</a:t>
            </a:r>
          </a:p>
          <a:p>
            <a:pPr marL="0" indent="0">
              <a:buNone/>
            </a:pPr>
            <a:r>
              <a:rPr lang="ru-RU" sz="2800" b="1" dirty="0" smtClean="0">
                <a:latin typeface="Times New Roman" panose="02020603050405020304" pitchFamily="18" charset="0"/>
                <a:cs typeface="Times New Roman" panose="02020603050405020304" pitchFamily="18" charset="0"/>
              </a:rPr>
              <a:t>Максимальный балл-2</a:t>
            </a:r>
          </a:p>
          <a:p>
            <a:pPr marL="0" indent="0">
              <a:buNone/>
            </a:pPr>
            <a:r>
              <a:rPr lang="ru-RU" sz="2800" dirty="0" smtClean="0">
                <a:latin typeface="Times New Roman" panose="02020603050405020304" pitchFamily="18" charset="0"/>
                <a:cs typeface="Times New Roman" panose="02020603050405020304" pitchFamily="18" charset="0"/>
              </a:rPr>
              <a:t>За что снижают балл:</a:t>
            </a:r>
          </a:p>
          <a:p>
            <a:r>
              <a:rPr lang="ru-RU" sz="2800" dirty="0" smtClean="0">
                <a:latin typeface="Times New Roman" panose="02020603050405020304" pitchFamily="18" charset="0"/>
                <a:cs typeface="Times New Roman" panose="02020603050405020304" pitchFamily="18" charset="0"/>
              </a:rPr>
              <a:t>Интонация не соответствует пунктуационному оформлению текста;</a:t>
            </a:r>
          </a:p>
          <a:p>
            <a:r>
              <a:rPr lang="ru-RU" sz="2800" dirty="0" smtClean="0">
                <a:latin typeface="Times New Roman" panose="02020603050405020304" pitchFamily="18" charset="0"/>
                <a:cs typeface="Times New Roman" panose="02020603050405020304" pitchFamily="18" charset="0"/>
              </a:rPr>
              <a:t>Темп текста не соответствует коммуникативной задаче</a:t>
            </a:r>
            <a:endParaRPr lang="ru-RU" sz="2800" dirty="0">
              <a:latin typeface="Times New Roman" panose="02020603050405020304" pitchFamily="18" charset="0"/>
              <a:cs typeface="Times New Roman" panose="02020603050405020304" pitchFamily="18" charset="0"/>
            </a:endParaRPr>
          </a:p>
        </p:txBody>
      </p:sp>
      <p:sp>
        <p:nvSpPr>
          <p:cNvPr id="2" name="Заголовок 1"/>
          <p:cNvSpPr>
            <a:spLocks noGrp="1"/>
          </p:cNvSpPr>
          <p:nvPr>
            <p:ph type="title"/>
          </p:nvPr>
        </p:nvSpPr>
        <p:spPr>
          <a:xfrm>
            <a:off x="457200" y="274638"/>
            <a:ext cx="8229600" cy="706090"/>
          </a:xfrm>
        </p:spPr>
        <p:txBody>
          <a:bodyPr>
            <a:normAutofit/>
          </a:bodyPr>
          <a:lstStyle/>
          <a:p>
            <a:r>
              <a:rPr lang="ru-RU" sz="3200" b="1" dirty="0" smtClean="0">
                <a:latin typeface="Times New Roman" panose="02020603050405020304" pitchFamily="18" charset="0"/>
                <a:cs typeface="Times New Roman" panose="02020603050405020304" pitchFamily="18" charset="0"/>
              </a:rPr>
              <a:t>КРИТЕРИИ оценивания</a:t>
            </a:r>
            <a:endParaRPr lang="ru-RU"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210946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92500" lnSpcReduction="20000"/>
          </a:bodyPr>
          <a:lstStyle/>
          <a:p>
            <a:pPr marL="0" indent="0">
              <a:buNone/>
            </a:pPr>
            <a:r>
              <a:rPr lang="ru-RU" sz="2800" b="1" dirty="0" smtClean="0">
                <a:latin typeface="Times New Roman" panose="02020603050405020304" pitchFamily="18" charset="0"/>
                <a:cs typeface="Times New Roman" panose="02020603050405020304" pitchFamily="18" charset="0"/>
              </a:rPr>
              <a:t>Максимальный балл-5</a:t>
            </a:r>
            <a:endParaRPr lang="ru-RU" sz="2800" b="1" dirty="0">
              <a:latin typeface="Times New Roman" panose="02020603050405020304" pitchFamily="18" charset="0"/>
              <a:cs typeface="Times New Roman" panose="02020603050405020304" pitchFamily="18" charset="0"/>
            </a:endParaRPr>
          </a:p>
          <a:p>
            <a:pPr marL="0" indent="0">
              <a:buNone/>
            </a:pPr>
            <a:r>
              <a:rPr lang="ru-RU" sz="2800" dirty="0">
                <a:latin typeface="Times New Roman" panose="02020603050405020304" pitchFamily="18" charset="0"/>
                <a:cs typeface="Times New Roman" panose="02020603050405020304" pitchFamily="18" charset="0"/>
              </a:rPr>
              <a:t>За что снижают балл:</a:t>
            </a:r>
          </a:p>
          <a:p>
            <a:r>
              <a:rPr lang="ru-RU" sz="2800" dirty="0" smtClean="0">
                <a:latin typeface="Times New Roman" panose="02020603050405020304" pitchFamily="18" charset="0"/>
                <a:cs typeface="Times New Roman" panose="02020603050405020304" pitchFamily="18" charset="0"/>
              </a:rPr>
              <a:t>Упущены или добавлены </a:t>
            </a:r>
            <a:r>
              <a:rPr lang="ru-RU" sz="2800" dirty="0" err="1" smtClean="0">
                <a:latin typeface="Times New Roman" panose="02020603050405020304" pitchFamily="18" charset="0"/>
                <a:cs typeface="Times New Roman" panose="02020603050405020304" pitchFamily="18" charset="0"/>
              </a:rPr>
              <a:t>микротемы</a:t>
            </a:r>
            <a:r>
              <a:rPr lang="ru-RU" sz="2800" dirty="0" smtClean="0">
                <a:latin typeface="Times New Roman" panose="02020603050405020304" pitchFamily="18" charset="0"/>
                <a:cs typeface="Times New Roman" panose="02020603050405020304" pitchFamily="18" charset="0"/>
              </a:rPr>
              <a:t>;</a:t>
            </a:r>
            <a:endParaRPr lang="ru-RU" sz="2800" dirty="0">
              <a:latin typeface="Times New Roman" panose="02020603050405020304" pitchFamily="18" charset="0"/>
              <a:cs typeface="Times New Roman" panose="02020603050405020304" pitchFamily="18" charset="0"/>
            </a:endParaRPr>
          </a:p>
          <a:p>
            <a:r>
              <a:rPr lang="ru-RU" sz="2800" dirty="0" smtClean="0">
                <a:latin typeface="Times New Roman" panose="02020603050405020304" pitchFamily="18" charset="0"/>
                <a:cs typeface="Times New Roman" panose="02020603050405020304" pitchFamily="18" charset="0"/>
              </a:rPr>
              <a:t>Допущены фактические ошибки;</a:t>
            </a:r>
          </a:p>
          <a:p>
            <a:r>
              <a:rPr lang="ru-RU" sz="2800" dirty="0" smtClean="0">
                <a:latin typeface="Times New Roman" panose="02020603050405020304" pitchFamily="18" charset="0"/>
                <a:cs typeface="Times New Roman" panose="02020603050405020304" pitchFamily="18" charset="0"/>
              </a:rPr>
              <a:t>Приведенное высказывание не включено в текст во время пересказа  или высказывание включено неуместно и/или нелогично;</a:t>
            </a:r>
          </a:p>
          <a:p>
            <a:r>
              <a:rPr lang="ru-RU" sz="2800" dirty="0" smtClean="0">
                <a:latin typeface="Times New Roman" panose="02020603050405020304" pitchFamily="18" charset="0"/>
                <a:cs typeface="Times New Roman" panose="02020603050405020304" pitchFamily="18" charset="0"/>
              </a:rPr>
              <a:t>Допущены ошибки при цитировании.</a:t>
            </a:r>
          </a:p>
          <a:p>
            <a:pPr marL="0" indent="0" algn="just">
              <a:buNone/>
            </a:pPr>
            <a:r>
              <a:rPr lang="ru-RU" sz="2800" b="1" i="1" dirty="0">
                <a:latin typeface="Times New Roman" panose="02020603050405020304" pitchFamily="18" charset="0"/>
                <a:cs typeface="Times New Roman" panose="02020603050405020304" pitchFamily="18" charset="0"/>
              </a:rPr>
              <a:t>Если участник итогового собеседования пересказал текст не подробно, а СЖАТО, то общее количество баллов, которое получил участник итогового собеседования по критериям П1-П4, уменьшается на 1 балл</a:t>
            </a:r>
            <a:endParaRPr lang="ru-RU" sz="2800" i="1" dirty="0">
              <a:latin typeface="Times New Roman" panose="02020603050405020304" pitchFamily="18" charset="0"/>
              <a:cs typeface="Times New Roman" panose="02020603050405020304" pitchFamily="18" charset="0"/>
            </a:endParaRPr>
          </a:p>
          <a:p>
            <a:pPr marL="0" indent="0" algn="just">
              <a:buNone/>
            </a:pPr>
            <a:endParaRPr lang="ru-RU" sz="2800" dirty="0">
              <a:latin typeface="Times New Roman" panose="02020603050405020304" pitchFamily="18" charset="0"/>
              <a:cs typeface="Times New Roman" panose="02020603050405020304" pitchFamily="18" charset="0"/>
            </a:endParaRPr>
          </a:p>
        </p:txBody>
      </p:sp>
      <p:sp>
        <p:nvSpPr>
          <p:cNvPr id="2" name="Заголовок 1"/>
          <p:cNvSpPr>
            <a:spLocks noGrp="1"/>
          </p:cNvSpPr>
          <p:nvPr>
            <p:ph type="title"/>
          </p:nvPr>
        </p:nvSpPr>
        <p:spPr/>
        <p:txBody>
          <a:bodyPr>
            <a:normAutofit/>
          </a:bodyPr>
          <a:lstStyle/>
          <a:p>
            <a:pPr marL="0" indent="0"/>
            <a:r>
              <a:rPr lang="ru-RU" sz="2800" b="1" dirty="0">
                <a:latin typeface="Times New Roman" panose="02020603050405020304" pitchFamily="18" charset="0"/>
                <a:cs typeface="Times New Roman" panose="02020603050405020304" pitchFamily="18" charset="0"/>
              </a:rPr>
              <a:t>Задание 2. Подробный</a:t>
            </a:r>
            <a:r>
              <a:rPr lang="ru-RU" sz="2800" dirty="0">
                <a:latin typeface="Times New Roman" panose="02020603050405020304" pitchFamily="18" charset="0"/>
                <a:cs typeface="Times New Roman" panose="02020603050405020304" pitchFamily="18" charset="0"/>
              </a:rPr>
              <a:t> </a:t>
            </a:r>
            <a:r>
              <a:rPr lang="ru-RU" sz="2800" b="1" dirty="0">
                <a:latin typeface="Times New Roman" panose="02020603050405020304" pitchFamily="18" charset="0"/>
                <a:cs typeface="Times New Roman" panose="02020603050405020304" pitchFamily="18" charset="0"/>
              </a:rPr>
              <a:t>пересказ текста с включением приведённого высказывания</a:t>
            </a:r>
          </a:p>
        </p:txBody>
      </p:sp>
    </p:spTree>
    <p:extLst>
      <p:ext uri="{BB962C8B-B14F-4D97-AF65-F5344CB8AC3E}">
        <p14:creationId xmlns:p14="http://schemas.microsoft.com/office/powerpoint/2010/main" val="5562759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a:bodyPr>
          <a:lstStyle/>
          <a:p>
            <a:pPr marL="0" indent="0" algn="just">
              <a:buNone/>
            </a:pPr>
            <a:r>
              <a:rPr lang="ru-RU" sz="3400" dirty="0" smtClean="0">
                <a:latin typeface="Times New Roman" panose="02020603050405020304" pitchFamily="18" charset="0"/>
                <a:cs typeface="Times New Roman" panose="02020603050405020304" pitchFamily="18" charset="0"/>
              </a:rPr>
              <a:t>Образовательные организации обеспечивают отбор и подготовку специалистов, входящих в состав комиссии: </a:t>
            </a:r>
          </a:p>
          <a:p>
            <a:pPr algn="just"/>
            <a:r>
              <a:rPr lang="ru-RU" sz="3400" b="1" dirty="0" smtClean="0">
                <a:latin typeface="Times New Roman" panose="02020603050405020304" pitchFamily="18" charset="0"/>
                <a:cs typeface="Times New Roman" panose="02020603050405020304" pitchFamily="18" charset="0"/>
              </a:rPr>
              <a:t>по проведению итогового собеседования</a:t>
            </a:r>
            <a:r>
              <a:rPr lang="ru-RU" sz="3400" dirty="0" smtClean="0">
                <a:latin typeface="Times New Roman" panose="02020603050405020304" pitchFamily="18" charset="0"/>
                <a:cs typeface="Times New Roman" panose="02020603050405020304" pitchFamily="18" charset="0"/>
              </a:rPr>
              <a:t>;</a:t>
            </a:r>
          </a:p>
          <a:p>
            <a:pPr algn="just"/>
            <a:r>
              <a:rPr lang="ru-RU" sz="3400" b="1" dirty="0" smtClean="0">
                <a:latin typeface="Times New Roman" panose="02020603050405020304" pitchFamily="18" charset="0"/>
                <a:cs typeface="Times New Roman" panose="02020603050405020304" pitchFamily="18" charset="0"/>
              </a:rPr>
              <a:t>по проверке итогового собеседования</a:t>
            </a:r>
          </a:p>
          <a:p>
            <a:pPr marL="0" indent="0">
              <a:buNone/>
            </a:pPr>
            <a:endParaRPr lang="ru-RU" b="1" dirty="0"/>
          </a:p>
        </p:txBody>
      </p:sp>
      <p:sp>
        <p:nvSpPr>
          <p:cNvPr id="2" name="Заголовок 1"/>
          <p:cNvSpPr>
            <a:spLocks noGrp="1"/>
          </p:cNvSpPr>
          <p:nvPr>
            <p:ph type="title"/>
          </p:nvPr>
        </p:nvSpPr>
        <p:spPr/>
        <p:txBody>
          <a:bodyPr>
            <a:noAutofit/>
          </a:bodyPr>
          <a:lstStyle/>
          <a:p>
            <a:r>
              <a:rPr lang="ru-RU" sz="3600" b="1" dirty="0" smtClean="0">
                <a:latin typeface="Times New Roman" panose="02020603050405020304" pitchFamily="18" charset="0"/>
                <a:cs typeface="Times New Roman" panose="02020603050405020304" pitchFamily="18" charset="0"/>
              </a:rPr>
              <a:t>Организация проведения итогового собеседования</a:t>
            </a:r>
            <a:endParaRPr lang="ru-RU"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879027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92500" lnSpcReduction="20000"/>
          </a:bodyPr>
          <a:lstStyle/>
          <a:p>
            <a:pPr marL="0" indent="0">
              <a:buNone/>
            </a:pPr>
            <a:r>
              <a:rPr lang="ru-RU" b="1" dirty="0">
                <a:latin typeface="Times New Roman" panose="02020603050405020304" pitchFamily="18" charset="0"/>
                <a:cs typeface="Times New Roman" panose="02020603050405020304" pitchFamily="18" charset="0"/>
              </a:rPr>
              <a:t>Максимальный </a:t>
            </a:r>
            <a:r>
              <a:rPr lang="ru-RU" b="1" dirty="0" smtClean="0">
                <a:latin typeface="Times New Roman" panose="02020603050405020304" pitchFamily="18" charset="0"/>
                <a:cs typeface="Times New Roman" panose="02020603050405020304" pitchFamily="18" charset="0"/>
              </a:rPr>
              <a:t>балл-4</a:t>
            </a:r>
            <a:endParaRPr lang="ru-RU" b="1" dirty="0">
              <a:latin typeface="Times New Roman" panose="02020603050405020304" pitchFamily="18" charset="0"/>
              <a:cs typeface="Times New Roman" panose="02020603050405020304" pitchFamily="18" charset="0"/>
            </a:endParaRPr>
          </a:p>
          <a:p>
            <a:pPr marL="0" indent="0">
              <a:buNone/>
            </a:pPr>
            <a:r>
              <a:rPr lang="ru-RU" dirty="0">
                <a:latin typeface="Times New Roman" panose="02020603050405020304" pitchFamily="18" charset="0"/>
                <a:cs typeface="Times New Roman" panose="02020603050405020304" pitchFamily="18" charset="0"/>
              </a:rPr>
              <a:t>За что снижают балл:</a:t>
            </a:r>
          </a:p>
          <a:p>
            <a:r>
              <a:rPr lang="ru-RU" dirty="0" smtClean="0">
                <a:latin typeface="Times New Roman" panose="02020603050405020304" pitchFamily="18" charset="0"/>
                <a:cs typeface="Times New Roman" panose="02020603050405020304" pitchFamily="18" charset="0"/>
              </a:rPr>
              <a:t>Допущены грамматические ошибки (1 и более);</a:t>
            </a:r>
          </a:p>
          <a:p>
            <a:r>
              <a:rPr lang="ru-RU" dirty="0" smtClean="0">
                <a:latin typeface="Times New Roman" panose="02020603050405020304" pitchFamily="18" charset="0"/>
                <a:cs typeface="Times New Roman" panose="02020603050405020304" pitchFamily="18" charset="0"/>
              </a:rPr>
              <a:t>Допущены орфоэпические ошибки (2 и более);</a:t>
            </a:r>
          </a:p>
          <a:p>
            <a:r>
              <a:rPr lang="ru-RU" dirty="0" smtClean="0">
                <a:latin typeface="Times New Roman" panose="02020603050405020304" pitchFamily="18" charset="0"/>
                <a:cs typeface="Times New Roman" panose="02020603050405020304" pitchFamily="18" charset="0"/>
              </a:rPr>
              <a:t>Допущены речевые ошибки (4 и более)</a:t>
            </a:r>
          </a:p>
          <a:p>
            <a:r>
              <a:rPr lang="ru-RU" dirty="0" smtClean="0">
                <a:latin typeface="Times New Roman" panose="02020603050405020304" pitchFamily="18" charset="0"/>
                <a:cs typeface="Times New Roman" panose="02020603050405020304" pitchFamily="18" charset="0"/>
              </a:rPr>
              <a:t>Допущены искажения слов (1 и более)</a:t>
            </a:r>
          </a:p>
          <a:p>
            <a:pPr marL="0" indent="0">
              <a:buNone/>
            </a:pPr>
            <a:r>
              <a:rPr lang="ru-RU" b="1" dirty="0">
                <a:latin typeface="Times New Roman" panose="02020603050405020304" pitchFamily="18" charset="0"/>
                <a:cs typeface="Times New Roman" panose="02020603050405020304" pitchFamily="18" charset="0"/>
              </a:rPr>
              <a:t>Если участник итогового собеседования не приступал к выполнению задания 2, то по критериям оценивания правильности речи за выполнение заданий 1 и 2 (P1) ставится не более двух баллов.</a:t>
            </a:r>
            <a:endParaRPr lang="ru-RU" dirty="0">
              <a:latin typeface="Times New Roman" panose="02020603050405020304" pitchFamily="18" charset="0"/>
              <a:cs typeface="Times New Roman" panose="02020603050405020304" pitchFamily="18" charset="0"/>
            </a:endParaRPr>
          </a:p>
          <a:p>
            <a:pPr marL="0" indent="0">
              <a:buNone/>
            </a:pPr>
            <a:r>
              <a:rPr lang="ru-RU" i="1" dirty="0">
                <a:latin typeface="Times New Roman" panose="02020603050405020304" pitchFamily="18" charset="0"/>
                <a:cs typeface="Times New Roman" panose="02020603050405020304" pitchFamily="18" charset="0"/>
              </a:rPr>
              <a:t> </a:t>
            </a:r>
            <a:r>
              <a:rPr lang="ru-RU" b="1" dirty="0" smtClean="0">
                <a:latin typeface="Times New Roman" panose="02020603050405020304" pitchFamily="18" charset="0"/>
                <a:cs typeface="Times New Roman" panose="02020603050405020304" pitchFamily="18" charset="0"/>
              </a:rPr>
              <a:t>Максимальное </a:t>
            </a:r>
            <a:r>
              <a:rPr lang="ru-RU" b="1" dirty="0">
                <a:latin typeface="Times New Roman" panose="02020603050405020304" pitchFamily="18" charset="0"/>
                <a:cs typeface="Times New Roman" panose="02020603050405020304" pitchFamily="18" charset="0"/>
              </a:rPr>
              <a:t>количество баллов за работу с текстом (задания 1 </a:t>
            </a:r>
            <a:r>
              <a:rPr lang="ru-RU" b="1" dirty="0" smtClean="0">
                <a:latin typeface="Times New Roman" panose="02020603050405020304" pitchFamily="18" charset="0"/>
                <a:cs typeface="Times New Roman" panose="02020603050405020304" pitchFamily="18" charset="0"/>
              </a:rPr>
              <a:t>и </a:t>
            </a:r>
            <a:r>
              <a:rPr lang="ru-RU" b="1" dirty="0">
                <a:latin typeface="Times New Roman" panose="02020603050405020304" pitchFamily="18" charset="0"/>
                <a:cs typeface="Times New Roman" panose="02020603050405020304" pitchFamily="18" charset="0"/>
              </a:rPr>
              <a:t>2) – 11.</a:t>
            </a:r>
            <a:endParaRPr lang="ru-RU" dirty="0">
              <a:latin typeface="Times New Roman" panose="02020603050405020304" pitchFamily="18" charset="0"/>
              <a:cs typeface="Times New Roman" panose="02020603050405020304" pitchFamily="18" charset="0"/>
            </a:endParaRPr>
          </a:p>
          <a:p>
            <a:endParaRPr lang="ru-RU" dirty="0"/>
          </a:p>
        </p:txBody>
      </p:sp>
      <p:sp>
        <p:nvSpPr>
          <p:cNvPr id="2" name="Заголовок 1"/>
          <p:cNvSpPr>
            <a:spLocks noGrp="1"/>
          </p:cNvSpPr>
          <p:nvPr>
            <p:ph type="title"/>
          </p:nvPr>
        </p:nvSpPr>
        <p:spPr/>
        <p:txBody>
          <a:bodyPr>
            <a:normAutofit/>
          </a:bodyPr>
          <a:lstStyle/>
          <a:p>
            <a:r>
              <a:rPr lang="ru-RU" sz="2400" b="1" dirty="0">
                <a:latin typeface="Times New Roman" panose="02020603050405020304" pitchFamily="18" charset="0"/>
                <a:cs typeface="Times New Roman" panose="02020603050405020304" pitchFamily="18" charset="0"/>
              </a:rPr>
              <a:t>Критерии оценивания правильности речи за выполнение заданий 1 и 2 (Р1)*</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894502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268760"/>
            <a:ext cx="8229600" cy="4857403"/>
          </a:xfrm>
        </p:spPr>
        <p:txBody>
          <a:bodyPr>
            <a:normAutofit/>
          </a:bodyPr>
          <a:lstStyle/>
          <a:p>
            <a:pPr marL="0" indent="0">
              <a:buNone/>
            </a:pPr>
            <a:r>
              <a:rPr lang="ru-RU" b="1" dirty="0">
                <a:latin typeface="Times New Roman" panose="02020603050405020304" pitchFamily="18" charset="0"/>
                <a:cs typeface="Times New Roman" panose="02020603050405020304" pitchFamily="18" charset="0"/>
              </a:rPr>
              <a:t>Максимальный </a:t>
            </a:r>
            <a:r>
              <a:rPr lang="ru-RU" b="1" dirty="0" smtClean="0">
                <a:latin typeface="Times New Roman" panose="02020603050405020304" pitchFamily="18" charset="0"/>
                <a:cs typeface="Times New Roman" panose="02020603050405020304" pitchFamily="18" charset="0"/>
              </a:rPr>
              <a:t>балл-3</a:t>
            </a:r>
            <a:endParaRPr lang="ru-RU" b="1" dirty="0">
              <a:latin typeface="Times New Roman" panose="02020603050405020304" pitchFamily="18" charset="0"/>
              <a:cs typeface="Times New Roman" panose="02020603050405020304" pitchFamily="18" charset="0"/>
            </a:endParaRPr>
          </a:p>
          <a:p>
            <a:pPr marL="0" indent="0">
              <a:buNone/>
            </a:pPr>
            <a:r>
              <a:rPr lang="ru-RU" dirty="0">
                <a:latin typeface="Times New Roman" panose="02020603050405020304" pitchFamily="18" charset="0"/>
                <a:cs typeface="Times New Roman" panose="02020603050405020304" pitchFamily="18" charset="0"/>
              </a:rPr>
              <a:t>За что снижают балл</a:t>
            </a:r>
            <a:r>
              <a:rPr lang="ru-RU" dirty="0" smtClean="0">
                <a:latin typeface="Times New Roman" panose="02020603050405020304" pitchFamily="18" charset="0"/>
                <a:cs typeface="Times New Roman" panose="02020603050405020304" pitchFamily="18" charset="0"/>
              </a:rPr>
              <a:t>:</a:t>
            </a:r>
          </a:p>
          <a:p>
            <a:pPr algn="just"/>
            <a:r>
              <a:rPr lang="ru-RU" dirty="0" smtClean="0">
                <a:latin typeface="Times New Roman" panose="02020603050405020304" pitchFamily="18" charset="0"/>
                <a:cs typeface="Times New Roman" panose="02020603050405020304" pitchFamily="18" charset="0"/>
              </a:rPr>
              <a:t>Допущены фактические ошибки и/или привел менее 10 фраз по теме высказывания;</a:t>
            </a:r>
          </a:p>
          <a:p>
            <a:pPr algn="just"/>
            <a:r>
              <a:rPr lang="ru-RU" dirty="0" smtClean="0">
                <a:latin typeface="Times New Roman" panose="02020603050405020304" pitchFamily="18" charset="0"/>
                <a:cs typeface="Times New Roman" panose="02020603050405020304" pitchFamily="18" charset="0"/>
              </a:rPr>
              <a:t>Не учтены условия речевой ситуации;</a:t>
            </a:r>
          </a:p>
          <a:p>
            <a:pPr algn="just"/>
            <a:r>
              <a:rPr lang="ru-RU" dirty="0" smtClean="0">
                <a:latin typeface="Times New Roman" panose="02020603050405020304" pitchFamily="18" charset="0"/>
                <a:cs typeface="Times New Roman" panose="02020603050405020304" pitchFamily="18" charset="0"/>
              </a:rPr>
              <a:t>Высказывание нелогично, изложение непоследовательно. Присутствуют логические ошибки (1 и более)</a:t>
            </a:r>
          </a:p>
          <a:p>
            <a:pPr marL="0" indent="0">
              <a:buNone/>
            </a:pPr>
            <a:endParaRPr lang="ru-RU" dirty="0">
              <a:latin typeface="Times New Roman" panose="02020603050405020304" pitchFamily="18" charset="0"/>
              <a:cs typeface="Times New Roman" panose="02020603050405020304" pitchFamily="18" charset="0"/>
            </a:endParaRPr>
          </a:p>
          <a:p>
            <a:endParaRPr lang="ru-RU" dirty="0"/>
          </a:p>
        </p:txBody>
      </p:sp>
      <p:sp>
        <p:nvSpPr>
          <p:cNvPr id="2" name="Заголовок 1"/>
          <p:cNvSpPr>
            <a:spLocks noGrp="1"/>
          </p:cNvSpPr>
          <p:nvPr>
            <p:ph type="title"/>
          </p:nvPr>
        </p:nvSpPr>
        <p:spPr/>
        <p:txBody>
          <a:bodyPr>
            <a:normAutofit/>
          </a:bodyPr>
          <a:lstStyle/>
          <a:p>
            <a:r>
              <a:rPr lang="ru-RU" sz="3200" b="1" dirty="0">
                <a:latin typeface="Times New Roman" panose="02020603050405020304" pitchFamily="18" charset="0"/>
                <a:cs typeface="Times New Roman" panose="02020603050405020304" pitchFamily="18" charset="0"/>
              </a:rPr>
              <a:t>Задание 3. Монологическое высказывание</a:t>
            </a:r>
            <a:endParaRPr lang="ru-RU"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363960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124744"/>
            <a:ext cx="8229600" cy="5001419"/>
          </a:xfrm>
        </p:spPr>
        <p:txBody>
          <a:bodyPr/>
          <a:lstStyle/>
          <a:p>
            <a:pPr marL="0" indent="0">
              <a:buNone/>
            </a:pPr>
            <a:r>
              <a:rPr lang="ru-RU" b="1" dirty="0">
                <a:latin typeface="Times New Roman" panose="02020603050405020304" pitchFamily="18" charset="0"/>
                <a:cs typeface="Times New Roman" panose="02020603050405020304" pitchFamily="18" charset="0"/>
              </a:rPr>
              <a:t>Максимальный </a:t>
            </a:r>
            <a:r>
              <a:rPr lang="ru-RU" b="1" dirty="0" smtClean="0">
                <a:latin typeface="Times New Roman" panose="02020603050405020304" pitchFamily="18" charset="0"/>
                <a:cs typeface="Times New Roman" panose="02020603050405020304" pitchFamily="18" charset="0"/>
              </a:rPr>
              <a:t>балл-2</a:t>
            </a:r>
            <a:endParaRPr lang="ru-RU" b="1" dirty="0">
              <a:latin typeface="Times New Roman" panose="02020603050405020304" pitchFamily="18" charset="0"/>
              <a:cs typeface="Times New Roman" panose="02020603050405020304" pitchFamily="18" charset="0"/>
            </a:endParaRPr>
          </a:p>
          <a:p>
            <a:pPr marL="0" indent="0">
              <a:buNone/>
            </a:pPr>
            <a:r>
              <a:rPr lang="ru-RU" dirty="0">
                <a:latin typeface="Times New Roman" panose="02020603050405020304" pitchFamily="18" charset="0"/>
                <a:cs typeface="Times New Roman" panose="02020603050405020304" pitchFamily="18" charset="0"/>
              </a:rPr>
              <a:t>За что снижают балл:</a:t>
            </a:r>
          </a:p>
          <a:p>
            <a:pPr algn="just"/>
            <a:r>
              <a:rPr lang="ru-RU" dirty="0">
                <a:latin typeface="Times New Roman" panose="02020603050405020304" pitchFamily="18" charset="0"/>
                <a:cs typeface="Times New Roman" panose="02020603050405020304" pitchFamily="18" charset="0"/>
              </a:rPr>
              <a:t>Ответы на вопросы не </a:t>
            </a:r>
            <a:r>
              <a:rPr lang="ru-RU" dirty="0" smtClean="0">
                <a:latin typeface="Times New Roman" panose="02020603050405020304" pitchFamily="18" charset="0"/>
                <a:cs typeface="Times New Roman" panose="02020603050405020304" pitchFamily="18" charset="0"/>
              </a:rPr>
              <a:t>даны </a:t>
            </a:r>
            <a:r>
              <a:rPr lang="ru-RU" b="1" dirty="0" smtClean="0">
                <a:latin typeface="Times New Roman" panose="02020603050405020304" pitchFamily="18" charset="0"/>
                <a:cs typeface="Times New Roman" panose="02020603050405020304" pitchFamily="18" charset="0"/>
              </a:rPr>
              <a:t>или </a:t>
            </a:r>
            <a:r>
              <a:rPr lang="ru-RU" dirty="0" smtClean="0">
                <a:latin typeface="Times New Roman" panose="02020603050405020304" pitchFamily="18" charset="0"/>
                <a:cs typeface="Times New Roman" panose="02020603050405020304" pitchFamily="18" charset="0"/>
              </a:rPr>
              <a:t>даны </a:t>
            </a:r>
            <a:r>
              <a:rPr lang="ru-RU" dirty="0">
                <a:latin typeface="Times New Roman" panose="02020603050405020304" pitchFamily="18" charset="0"/>
                <a:cs typeface="Times New Roman" panose="02020603050405020304" pitchFamily="18" charset="0"/>
              </a:rPr>
              <a:t>односложные </a:t>
            </a:r>
            <a:r>
              <a:rPr lang="ru-RU" dirty="0" smtClean="0">
                <a:latin typeface="Times New Roman" panose="02020603050405020304" pitchFamily="18" charset="0"/>
                <a:cs typeface="Times New Roman" panose="02020603050405020304" pitchFamily="18" charset="0"/>
              </a:rPr>
              <a:t>ответы;</a:t>
            </a:r>
          </a:p>
          <a:p>
            <a:pPr algn="just"/>
            <a:r>
              <a:rPr lang="ru-RU" dirty="0">
                <a:latin typeface="Times New Roman" panose="02020603050405020304" pitchFamily="18" charset="0"/>
                <a:cs typeface="Times New Roman" panose="02020603050405020304" pitchFamily="18" charset="0"/>
              </a:rPr>
              <a:t>Условия речевой ситуации не учтены</a:t>
            </a:r>
            <a:endParaRPr lang="ru-RU" dirty="0" smtClean="0">
              <a:latin typeface="Times New Roman" panose="02020603050405020304" pitchFamily="18" charset="0"/>
              <a:cs typeface="Times New Roman" panose="02020603050405020304" pitchFamily="18" charset="0"/>
            </a:endParaRPr>
          </a:p>
          <a:p>
            <a:endParaRPr lang="ru-RU" dirty="0"/>
          </a:p>
        </p:txBody>
      </p:sp>
      <p:sp>
        <p:nvSpPr>
          <p:cNvPr id="2" name="Заголовок 1"/>
          <p:cNvSpPr>
            <a:spLocks noGrp="1"/>
          </p:cNvSpPr>
          <p:nvPr>
            <p:ph type="title"/>
          </p:nvPr>
        </p:nvSpPr>
        <p:spPr>
          <a:xfrm>
            <a:off x="457200" y="274638"/>
            <a:ext cx="8229600" cy="778098"/>
          </a:xfrm>
        </p:spPr>
        <p:txBody>
          <a:bodyPr>
            <a:normAutofit/>
          </a:bodyPr>
          <a:lstStyle/>
          <a:p>
            <a:r>
              <a:rPr lang="ru-RU" sz="2800" b="1" dirty="0" smtClean="0">
                <a:latin typeface="Times New Roman" panose="02020603050405020304" pitchFamily="18" charset="0"/>
                <a:cs typeface="Times New Roman" panose="02020603050405020304" pitchFamily="18" charset="0"/>
              </a:rPr>
              <a:t>Задание 4. Диалог</a:t>
            </a:r>
            <a:endParaRPr lang="ru-RU"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626924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77500" lnSpcReduction="20000"/>
          </a:bodyPr>
          <a:lstStyle/>
          <a:p>
            <a:pPr marL="0" indent="0">
              <a:buNone/>
            </a:pPr>
            <a:r>
              <a:rPr lang="ru-RU" b="1" dirty="0">
                <a:latin typeface="Times New Roman" panose="02020603050405020304" pitchFamily="18" charset="0"/>
                <a:cs typeface="Times New Roman" panose="02020603050405020304" pitchFamily="18" charset="0"/>
              </a:rPr>
              <a:t>Максимальный </a:t>
            </a:r>
            <a:r>
              <a:rPr lang="ru-RU" b="1" dirty="0" smtClean="0">
                <a:latin typeface="Times New Roman" panose="02020603050405020304" pitchFamily="18" charset="0"/>
                <a:cs typeface="Times New Roman" panose="02020603050405020304" pitchFamily="18" charset="0"/>
              </a:rPr>
              <a:t>балл-4</a:t>
            </a:r>
            <a:endParaRPr lang="ru-RU" b="1" dirty="0">
              <a:latin typeface="Times New Roman" panose="02020603050405020304" pitchFamily="18" charset="0"/>
              <a:cs typeface="Times New Roman" panose="02020603050405020304" pitchFamily="18" charset="0"/>
            </a:endParaRPr>
          </a:p>
          <a:p>
            <a:pPr marL="0" indent="0">
              <a:buNone/>
            </a:pPr>
            <a:r>
              <a:rPr lang="ru-RU" sz="3400" dirty="0">
                <a:latin typeface="Times New Roman" panose="02020603050405020304" pitchFamily="18" charset="0"/>
                <a:cs typeface="Times New Roman" panose="02020603050405020304" pitchFamily="18" charset="0"/>
              </a:rPr>
              <a:t>За что снижают балл:</a:t>
            </a:r>
          </a:p>
          <a:p>
            <a:r>
              <a:rPr lang="ru-RU" sz="3400" dirty="0">
                <a:latin typeface="Times New Roman" panose="02020603050405020304" pitchFamily="18" charset="0"/>
                <a:cs typeface="Times New Roman" panose="02020603050405020304" pitchFamily="18" charset="0"/>
              </a:rPr>
              <a:t>Допущены грамматические ошибки </a:t>
            </a:r>
            <a:r>
              <a:rPr lang="ru-RU" sz="3400" dirty="0" smtClean="0">
                <a:latin typeface="Times New Roman" panose="02020603050405020304" pitchFamily="18" charset="0"/>
                <a:cs typeface="Times New Roman" panose="02020603050405020304" pitchFamily="18" charset="0"/>
              </a:rPr>
              <a:t>(1 </a:t>
            </a:r>
            <a:r>
              <a:rPr lang="ru-RU" sz="3400" dirty="0">
                <a:latin typeface="Times New Roman" panose="02020603050405020304" pitchFamily="18" charset="0"/>
                <a:cs typeface="Times New Roman" panose="02020603050405020304" pitchFamily="18" charset="0"/>
              </a:rPr>
              <a:t>или более</a:t>
            </a:r>
            <a:r>
              <a:rPr lang="ru-RU" sz="3400" dirty="0" smtClean="0">
                <a:latin typeface="Times New Roman" panose="02020603050405020304" pitchFamily="18" charset="0"/>
                <a:cs typeface="Times New Roman" panose="02020603050405020304" pitchFamily="18" charset="0"/>
              </a:rPr>
              <a:t>);</a:t>
            </a:r>
          </a:p>
          <a:p>
            <a:r>
              <a:rPr lang="ru-RU" sz="3400" dirty="0">
                <a:latin typeface="Times New Roman" panose="02020603050405020304" pitchFamily="18" charset="0"/>
                <a:cs typeface="Times New Roman" panose="02020603050405020304" pitchFamily="18" charset="0"/>
              </a:rPr>
              <a:t>Допущены орфоэпические ошибки  </a:t>
            </a:r>
            <a:r>
              <a:rPr lang="ru-RU" sz="3400" dirty="0" smtClean="0">
                <a:latin typeface="Times New Roman" panose="02020603050405020304" pitchFamily="18" charset="0"/>
                <a:cs typeface="Times New Roman" panose="02020603050405020304" pitchFamily="18" charset="0"/>
              </a:rPr>
              <a:t>(3 </a:t>
            </a:r>
            <a:r>
              <a:rPr lang="ru-RU" sz="3400" dirty="0">
                <a:latin typeface="Times New Roman" panose="02020603050405020304" pitchFamily="18" charset="0"/>
                <a:cs typeface="Times New Roman" panose="02020603050405020304" pitchFamily="18" charset="0"/>
              </a:rPr>
              <a:t>или более</a:t>
            </a:r>
            <a:r>
              <a:rPr lang="ru-RU" sz="3400" dirty="0" smtClean="0">
                <a:latin typeface="Times New Roman" panose="02020603050405020304" pitchFamily="18" charset="0"/>
                <a:cs typeface="Times New Roman" panose="02020603050405020304" pitchFamily="18" charset="0"/>
              </a:rPr>
              <a:t>);</a:t>
            </a:r>
          </a:p>
          <a:p>
            <a:r>
              <a:rPr lang="ru-RU" sz="3400" dirty="0">
                <a:latin typeface="Times New Roman" panose="02020603050405020304" pitchFamily="18" charset="0"/>
                <a:cs typeface="Times New Roman" panose="02020603050405020304" pitchFamily="18" charset="0"/>
              </a:rPr>
              <a:t>Допущены речевые ошибки </a:t>
            </a:r>
            <a:r>
              <a:rPr lang="ru-RU" sz="3400" dirty="0" smtClean="0">
                <a:latin typeface="Times New Roman" panose="02020603050405020304" pitchFamily="18" charset="0"/>
                <a:cs typeface="Times New Roman" panose="02020603050405020304" pitchFamily="18" charset="0"/>
              </a:rPr>
              <a:t>(4 </a:t>
            </a:r>
            <a:r>
              <a:rPr lang="ru-RU" sz="3400" dirty="0">
                <a:latin typeface="Times New Roman" panose="02020603050405020304" pitchFamily="18" charset="0"/>
                <a:cs typeface="Times New Roman" panose="02020603050405020304" pitchFamily="18" charset="0"/>
              </a:rPr>
              <a:t>или более</a:t>
            </a:r>
            <a:r>
              <a:rPr lang="ru-RU" sz="3400" dirty="0" smtClean="0">
                <a:latin typeface="Times New Roman" panose="02020603050405020304" pitchFamily="18" charset="0"/>
                <a:cs typeface="Times New Roman" panose="02020603050405020304" pitchFamily="18" charset="0"/>
              </a:rPr>
              <a:t>);</a:t>
            </a:r>
          </a:p>
          <a:p>
            <a:r>
              <a:rPr lang="ru-RU" sz="3400" dirty="0">
                <a:latin typeface="Times New Roman" panose="02020603050405020304" pitchFamily="18" charset="0"/>
                <a:cs typeface="Times New Roman" panose="02020603050405020304" pitchFamily="18" charset="0"/>
              </a:rPr>
              <a:t>Речь отличается бедностью и/или неточностью словаря, и/или используются однотипные синтаксические </a:t>
            </a:r>
            <a:r>
              <a:rPr lang="ru-RU" sz="3400" dirty="0" smtClean="0">
                <a:latin typeface="Times New Roman" panose="02020603050405020304" pitchFamily="18" charset="0"/>
                <a:cs typeface="Times New Roman" panose="02020603050405020304" pitchFamily="18" charset="0"/>
              </a:rPr>
              <a:t>конструкции;</a:t>
            </a:r>
          </a:p>
          <a:p>
            <a:pPr marL="0" indent="0" algn="just">
              <a:buNone/>
            </a:pPr>
            <a:r>
              <a:rPr lang="ru-RU" b="1" i="1" dirty="0">
                <a:latin typeface="Times New Roman" panose="02020603050405020304" pitchFamily="18" charset="0"/>
                <a:cs typeface="Times New Roman" panose="02020603050405020304" pitchFamily="18" charset="0"/>
              </a:rPr>
              <a:t>Если участник итогового собеседования не приступал к выполнению задания 3, то по критериям оценивания правильности речи за выполнение заданий 3 и 4 (P2) ставится не более двух баллов</a:t>
            </a:r>
            <a:r>
              <a:rPr lang="ru-RU" b="1" i="1" dirty="0" smtClean="0">
                <a:latin typeface="Times New Roman" panose="02020603050405020304" pitchFamily="18" charset="0"/>
                <a:cs typeface="Times New Roman" panose="02020603050405020304" pitchFamily="18" charset="0"/>
              </a:rPr>
              <a:t>.</a:t>
            </a:r>
            <a:endParaRPr lang="ru-RU" i="1" dirty="0">
              <a:latin typeface="Times New Roman" panose="02020603050405020304" pitchFamily="18" charset="0"/>
              <a:cs typeface="Times New Roman" panose="02020603050405020304" pitchFamily="18" charset="0"/>
            </a:endParaRPr>
          </a:p>
          <a:p>
            <a:pPr marL="0" indent="0" algn="just">
              <a:buNone/>
            </a:pPr>
            <a:r>
              <a:rPr lang="ru-RU" b="1" i="1" dirty="0" smtClean="0">
                <a:latin typeface="Times New Roman" panose="02020603050405020304" pitchFamily="18" charset="0"/>
                <a:cs typeface="Times New Roman" panose="02020603050405020304" pitchFamily="18" charset="0"/>
              </a:rPr>
              <a:t>Максимальное </a:t>
            </a:r>
            <a:r>
              <a:rPr lang="ru-RU" b="1" i="1" dirty="0">
                <a:latin typeface="Times New Roman" panose="02020603050405020304" pitchFamily="18" charset="0"/>
                <a:cs typeface="Times New Roman" panose="02020603050405020304" pitchFamily="18" charset="0"/>
              </a:rPr>
              <a:t>количество баллов за монолог и диалог – </a:t>
            </a:r>
            <a:r>
              <a:rPr lang="ru-RU" b="1" i="1" dirty="0" smtClean="0">
                <a:latin typeface="Times New Roman" panose="02020603050405020304" pitchFamily="18" charset="0"/>
                <a:cs typeface="Times New Roman" panose="02020603050405020304" pitchFamily="18" charset="0"/>
              </a:rPr>
              <a:t>9.</a:t>
            </a:r>
            <a:endParaRPr lang="ru-RU" i="1" dirty="0">
              <a:latin typeface="Times New Roman" panose="02020603050405020304" pitchFamily="18" charset="0"/>
              <a:cs typeface="Times New Roman" panose="02020603050405020304" pitchFamily="18" charset="0"/>
            </a:endParaRPr>
          </a:p>
          <a:p>
            <a:endParaRPr lang="ru-RU" dirty="0"/>
          </a:p>
        </p:txBody>
      </p:sp>
      <p:sp>
        <p:nvSpPr>
          <p:cNvPr id="2" name="Заголовок 1"/>
          <p:cNvSpPr>
            <a:spLocks noGrp="1"/>
          </p:cNvSpPr>
          <p:nvPr>
            <p:ph type="title"/>
          </p:nvPr>
        </p:nvSpPr>
        <p:spPr/>
        <p:txBody>
          <a:bodyPr>
            <a:normAutofit/>
          </a:bodyPr>
          <a:lstStyle/>
          <a:p>
            <a:r>
              <a:rPr lang="ru-RU" sz="2800" b="1" dirty="0">
                <a:latin typeface="Times New Roman" panose="02020603050405020304" pitchFamily="18" charset="0"/>
                <a:cs typeface="Times New Roman" panose="02020603050405020304" pitchFamily="18" charset="0"/>
              </a:rPr>
              <a:t>Критерии оценивания правильности речи за выполнение заданий 3 и 4 (Р2)*</a:t>
            </a:r>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269816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2678113" y="274638"/>
            <a:ext cx="6465887" cy="706437"/>
          </a:xfrm>
        </p:spPr>
        <p:txBody>
          <a:bodyPr>
            <a:noAutofit/>
          </a:bodyPr>
          <a:lstStyle/>
          <a:p>
            <a:r>
              <a:rPr lang="ru-RU" sz="2800" b="1" dirty="0" smtClean="0">
                <a:latin typeface="Times New Roman" panose="02020603050405020304" pitchFamily="18" charset="0"/>
                <a:cs typeface="Times New Roman" panose="02020603050405020304" pitchFamily="18" charset="0"/>
              </a:rPr>
              <a:t/>
            </a:r>
            <a:br>
              <a:rPr lang="ru-RU" sz="2800" b="1" dirty="0" smtClean="0">
                <a:latin typeface="Times New Roman" panose="02020603050405020304" pitchFamily="18" charset="0"/>
                <a:cs typeface="Times New Roman" panose="02020603050405020304" pitchFamily="18" charset="0"/>
              </a:rPr>
            </a:br>
            <a:r>
              <a:rPr lang="ru-RU" sz="2800" b="1" dirty="0">
                <a:latin typeface="Times New Roman" panose="02020603050405020304" pitchFamily="18" charset="0"/>
                <a:cs typeface="Times New Roman" panose="02020603050405020304" pitchFamily="18" charset="0"/>
              </a:rPr>
              <a:t/>
            </a:r>
            <a:br>
              <a:rPr lang="ru-RU" sz="2800" b="1" dirty="0">
                <a:latin typeface="Times New Roman" panose="02020603050405020304" pitchFamily="18" charset="0"/>
                <a:cs typeface="Times New Roman" panose="02020603050405020304" pitchFamily="18" charset="0"/>
              </a:rPr>
            </a:br>
            <a:r>
              <a:rPr lang="ru-RU" sz="2800" b="1" dirty="0" smtClean="0">
                <a:latin typeface="Times New Roman" panose="02020603050405020304" pitchFamily="18" charset="0"/>
                <a:cs typeface="Times New Roman" panose="02020603050405020304" pitchFamily="18" charset="0"/>
              </a:rPr>
              <a:t/>
            </a:r>
            <a:br>
              <a:rPr lang="ru-RU" sz="2800" b="1" dirty="0" smtClean="0">
                <a:latin typeface="Times New Roman" panose="02020603050405020304" pitchFamily="18" charset="0"/>
                <a:cs typeface="Times New Roman" panose="02020603050405020304" pitchFamily="18" charset="0"/>
              </a:rPr>
            </a:br>
            <a:r>
              <a:rPr lang="ru-RU" sz="2800" b="1" dirty="0">
                <a:latin typeface="Times New Roman" panose="02020603050405020304" pitchFamily="18" charset="0"/>
                <a:cs typeface="Times New Roman" panose="02020603050405020304" pitchFamily="18" charset="0"/>
              </a:rPr>
              <a:t/>
            </a:r>
            <a:br>
              <a:rPr lang="ru-RU" sz="2800" b="1" dirty="0">
                <a:latin typeface="Times New Roman" panose="02020603050405020304" pitchFamily="18" charset="0"/>
                <a:cs typeface="Times New Roman" panose="02020603050405020304" pitchFamily="18" charset="0"/>
              </a:rPr>
            </a:br>
            <a:r>
              <a:rPr lang="ru-RU" sz="2800" b="1" dirty="0" smtClean="0">
                <a:latin typeface="Times New Roman" panose="02020603050405020304" pitchFamily="18" charset="0"/>
                <a:cs typeface="Times New Roman" panose="02020603050405020304" pitchFamily="18" charset="0"/>
              </a:rPr>
              <a:t/>
            </a:r>
            <a:br>
              <a:rPr lang="ru-RU" sz="2800" b="1" dirty="0" smtClean="0">
                <a:latin typeface="Times New Roman" panose="02020603050405020304" pitchFamily="18" charset="0"/>
                <a:cs typeface="Times New Roman" panose="02020603050405020304" pitchFamily="18" charset="0"/>
              </a:rPr>
            </a:br>
            <a:r>
              <a:rPr lang="ru-RU" sz="2800" b="1" dirty="0">
                <a:latin typeface="Times New Roman" panose="02020603050405020304" pitchFamily="18" charset="0"/>
                <a:cs typeface="Times New Roman" panose="02020603050405020304" pitchFamily="18" charset="0"/>
              </a:rPr>
              <a:t/>
            </a:r>
            <a:br>
              <a:rPr lang="ru-RU" sz="2800" b="1" dirty="0">
                <a:latin typeface="Times New Roman" panose="02020603050405020304" pitchFamily="18" charset="0"/>
                <a:cs typeface="Times New Roman" panose="02020603050405020304" pitchFamily="18" charset="0"/>
              </a:rPr>
            </a:br>
            <a:r>
              <a:rPr lang="ru-RU" sz="2800" b="1" dirty="0" smtClean="0">
                <a:latin typeface="Times New Roman" panose="02020603050405020304" pitchFamily="18" charset="0"/>
                <a:cs typeface="Times New Roman" panose="02020603050405020304" pitchFamily="18" charset="0"/>
              </a:rPr>
              <a:t/>
            </a:r>
            <a:br>
              <a:rPr lang="ru-RU" sz="2800" b="1" dirty="0" smtClean="0">
                <a:latin typeface="Times New Roman" panose="02020603050405020304" pitchFamily="18" charset="0"/>
                <a:cs typeface="Times New Roman" panose="02020603050405020304" pitchFamily="18" charset="0"/>
              </a:rPr>
            </a:br>
            <a:r>
              <a:rPr lang="ru-RU" sz="2800" b="1" dirty="0">
                <a:latin typeface="Times New Roman" panose="02020603050405020304" pitchFamily="18" charset="0"/>
                <a:cs typeface="Times New Roman" panose="02020603050405020304" pitchFamily="18" charset="0"/>
              </a:rPr>
              <a:t/>
            </a:r>
            <a:br>
              <a:rPr lang="ru-RU" sz="2800" b="1" dirty="0">
                <a:latin typeface="Times New Roman" panose="02020603050405020304" pitchFamily="18" charset="0"/>
                <a:cs typeface="Times New Roman" panose="02020603050405020304" pitchFamily="18" charset="0"/>
              </a:rPr>
            </a:br>
            <a:r>
              <a:rPr lang="ru-RU" sz="2800" b="1" dirty="0" smtClean="0">
                <a:latin typeface="Times New Roman" panose="02020603050405020304" pitchFamily="18" charset="0"/>
                <a:cs typeface="Times New Roman" panose="02020603050405020304" pitchFamily="18" charset="0"/>
              </a:rPr>
              <a:t/>
            </a:r>
            <a:br>
              <a:rPr lang="ru-RU" sz="2800" b="1" dirty="0" smtClean="0">
                <a:latin typeface="Times New Roman" panose="02020603050405020304" pitchFamily="18" charset="0"/>
                <a:cs typeface="Times New Roman" panose="02020603050405020304" pitchFamily="18" charset="0"/>
              </a:rPr>
            </a:br>
            <a:r>
              <a:rPr lang="ru-RU" sz="2800" b="1" dirty="0">
                <a:latin typeface="Times New Roman" panose="02020603050405020304" pitchFamily="18" charset="0"/>
                <a:cs typeface="Times New Roman" panose="02020603050405020304" pitchFamily="18" charset="0"/>
              </a:rPr>
              <a:t/>
            </a:r>
            <a:br>
              <a:rPr lang="ru-RU" sz="2800" b="1" dirty="0">
                <a:latin typeface="Times New Roman" panose="02020603050405020304" pitchFamily="18" charset="0"/>
                <a:cs typeface="Times New Roman" panose="02020603050405020304" pitchFamily="18" charset="0"/>
              </a:rPr>
            </a:br>
            <a:r>
              <a:rPr lang="ru-RU" sz="2800" b="1" dirty="0" smtClean="0">
                <a:latin typeface="Times New Roman" panose="02020603050405020304" pitchFamily="18" charset="0"/>
                <a:cs typeface="Times New Roman" panose="02020603050405020304" pitchFamily="18" charset="0"/>
              </a:rPr>
              <a:t/>
            </a:r>
            <a:br>
              <a:rPr lang="ru-RU" sz="2800" b="1" dirty="0" smtClean="0">
                <a:latin typeface="Times New Roman" panose="02020603050405020304" pitchFamily="18" charset="0"/>
                <a:cs typeface="Times New Roman" panose="02020603050405020304" pitchFamily="18" charset="0"/>
              </a:rPr>
            </a:br>
            <a:r>
              <a:rPr lang="ru-RU" sz="2800" b="1" dirty="0">
                <a:latin typeface="Times New Roman" panose="02020603050405020304" pitchFamily="18" charset="0"/>
                <a:cs typeface="Times New Roman" panose="02020603050405020304" pitchFamily="18" charset="0"/>
              </a:rPr>
              <a:t/>
            </a:r>
            <a:br>
              <a:rPr lang="ru-RU" sz="2800" b="1" dirty="0">
                <a:latin typeface="Times New Roman" panose="02020603050405020304" pitchFamily="18" charset="0"/>
                <a:cs typeface="Times New Roman" panose="02020603050405020304" pitchFamily="18" charset="0"/>
              </a:rPr>
            </a:br>
            <a:r>
              <a:rPr lang="ru-RU" sz="2800" b="1" dirty="0" smtClean="0">
                <a:latin typeface="Times New Roman" panose="02020603050405020304" pitchFamily="18" charset="0"/>
                <a:cs typeface="Times New Roman" panose="02020603050405020304" pitchFamily="18" charset="0"/>
              </a:rPr>
              <a:t>Общее </a:t>
            </a:r>
            <a:r>
              <a:rPr lang="ru-RU" sz="2800" b="1" dirty="0">
                <a:latin typeface="Times New Roman" panose="02020603050405020304" pitchFamily="18" charset="0"/>
                <a:cs typeface="Times New Roman" panose="02020603050405020304" pitchFamily="18" charset="0"/>
              </a:rPr>
              <a:t>количество баллов за выполнение всей работы – 20.</a:t>
            </a:r>
            <a:r>
              <a:rPr lang="ru-RU" sz="2800" dirty="0">
                <a:latin typeface="Times New Roman" panose="02020603050405020304" pitchFamily="18" charset="0"/>
                <a:cs typeface="Times New Roman" panose="02020603050405020304" pitchFamily="18" charset="0"/>
              </a:rPr>
              <a:t/>
            </a:r>
            <a:br>
              <a:rPr lang="ru-RU" sz="2800" dirty="0">
                <a:latin typeface="Times New Roman" panose="02020603050405020304" pitchFamily="18" charset="0"/>
                <a:cs typeface="Times New Roman" panose="02020603050405020304" pitchFamily="18" charset="0"/>
              </a:rPr>
            </a:br>
            <a:r>
              <a:rPr lang="ru-RU" sz="2800" dirty="0">
                <a:latin typeface="Times New Roman" panose="02020603050405020304" pitchFamily="18" charset="0"/>
                <a:cs typeface="Times New Roman" panose="02020603050405020304" pitchFamily="18" charset="0"/>
              </a:rPr>
              <a:t>Участник итогового собеседования получает зачёт в случае, если за выполнение всей работы он</a:t>
            </a:r>
            <a:r>
              <a:rPr lang="ru-RU" sz="2800" b="1" dirty="0">
                <a:latin typeface="Times New Roman" panose="02020603050405020304" pitchFamily="18" charset="0"/>
                <a:cs typeface="Times New Roman" panose="02020603050405020304" pitchFamily="18" charset="0"/>
              </a:rPr>
              <a:t> </a:t>
            </a:r>
            <a:r>
              <a:rPr lang="ru-RU" sz="2800" dirty="0">
                <a:latin typeface="Times New Roman" panose="02020603050405020304" pitchFamily="18" charset="0"/>
                <a:cs typeface="Times New Roman" panose="02020603050405020304" pitchFamily="18" charset="0"/>
              </a:rPr>
              <a:t>набрал </a:t>
            </a:r>
            <a:r>
              <a:rPr lang="ru-RU" sz="2800" b="1" dirty="0">
                <a:latin typeface="Times New Roman" panose="02020603050405020304" pitchFamily="18" charset="0"/>
                <a:cs typeface="Times New Roman" panose="02020603050405020304" pitchFamily="18" charset="0"/>
              </a:rPr>
              <a:t>10 или более баллов</a:t>
            </a:r>
            <a:r>
              <a:rPr lang="ru-RU" sz="2800" dirty="0">
                <a:latin typeface="Times New Roman" panose="02020603050405020304" pitchFamily="18" charset="0"/>
                <a:cs typeface="Times New Roman" panose="02020603050405020304" pitchFamily="18" charset="0"/>
              </a:rPr>
              <a:t>.</a:t>
            </a:r>
            <a:r>
              <a:rPr lang="ru-RU" sz="2800" b="1" dirty="0">
                <a:latin typeface="Times New Roman" panose="02020603050405020304" pitchFamily="18" charset="0"/>
                <a:cs typeface="Times New Roman" panose="02020603050405020304" pitchFamily="18" charset="0"/>
              </a:rPr>
              <a:t> </a:t>
            </a:r>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808658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77500" lnSpcReduction="20000"/>
          </a:bodyPr>
          <a:lstStyle/>
          <a:p>
            <a:pPr marL="0" indent="0" algn="just">
              <a:buNone/>
            </a:pPr>
            <a:r>
              <a:rPr lang="ru-RU" dirty="0">
                <a:latin typeface="Times New Roman" panose="02020603050405020304" pitchFamily="18" charset="0"/>
                <a:cs typeface="Times New Roman" panose="02020603050405020304" pitchFamily="18" charset="0"/>
              </a:rPr>
              <a:t>ОИВ самостоятельно определяют категории участников итогового собеседования с ОВЗ, участников итогового собеседования - детей-инвалидов и инвалидов, особенности психофизического развития которых не позволяют выполнить им все задания итогового собеседования, а экспертам провести оценивание в соответствии с критериями оценивания итогового собеседования. </a:t>
            </a:r>
          </a:p>
          <a:p>
            <a:pPr marL="0" indent="0" algn="just">
              <a:buNone/>
            </a:pPr>
            <a:r>
              <a:rPr lang="ru-RU" b="1" dirty="0">
                <a:latin typeface="Times New Roman" panose="02020603050405020304" pitchFamily="18" charset="0"/>
                <a:cs typeface="Times New Roman" panose="02020603050405020304" pitchFamily="18" charset="0"/>
              </a:rPr>
              <a:t>Указанным участникам итогового собеседования предоставляется право выполнить только те задания КИМ итогового собеседования, которые с учетом особенностей психофизического развития посильны им для выполнения</a:t>
            </a:r>
            <a:r>
              <a:rPr lang="ru-RU" b="1" dirty="0" smtClean="0">
                <a:latin typeface="Times New Roman" panose="02020603050405020304" pitchFamily="18" charset="0"/>
                <a:cs typeface="Times New Roman" panose="02020603050405020304" pitchFamily="18" charset="0"/>
              </a:rPr>
              <a:t>.</a:t>
            </a:r>
          </a:p>
          <a:p>
            <a:pPr marL="0" indent="0" algn="just">
              <a:buNone/>
            </a:pPr>
            <a:r>
              <a:rPr lang="ru-RU" sz="2800" dirty="0">
                <a:latin typeface="Times New Roman" panose="02020603050405020304" pitchFamily="18" charset="0"/>
                <a:cs typeface="Times New Roman" panose="02020603050405020304" pitchFamily="18" charset="0"/>
              </a:rPr>
              <a:t>Основанием для выполнения отдельных заданий, предусмотренных КИМ итогового собеседования, и оценивания по критериям, по которым данный участник итогового собеседования может быть оценен, являются соответствующие рекомендации ПМПК.</a:t>
            </a:r>
            <a:endParaRPr lang="ru-RU" dirty="0"/>
          </a:p>
          <a:p>
            <a:pPr marL="0" indent="0" algn="just">
              <a:buNone/>
            </a:pPr>
            <a:endParaRPr lang="ru-RU" b="1" dirty="0">
              <a:latin typeface="Times New Roman" panose="02020603050405020304" pitchFamily="18" charset="0"/>
              <a:cs typeface="Times New Roman" panose="02020603050405020304" pitchFamily="18" charset="0"/>
            </a:endParaRPr>
          </a:p>
          <a:p>
            <a:endParaRPr lang="ru-RU" dirty="0"/>
          </a:p>
        </p:txBody>
      </p:sp>
      <p:sp>
        <p:nvSpPr>
          <p:cNvPr id="2" name="Заголовок 1"/>
          <p:cNvSpPr>
            <a:spLocks noGrp="1"/>
          </p:cNvSpPr>
          <p:nvPr>
            <p:ph type="title"/>
          </p:nvPr>
        </p:nvSpPr>
        <p:spPr/>
        <p:txBody>
          <a:bodyPr>
            <a:normAutofit fontScale="90000"/>
          </a:bodyPr>
          <a:lstStyle/>
          <a:p>
            <a:pPr algn="ctr"/>
            <a:r>
              <a:rPr lang="ru-RU" sz="2800" b="1" dirty="0" smtClean="0">
                <a:latin typeface="Times New Roman" panose="02020603050405020304" pitchFamily="18" charset="0"/>
                <a:cs typeface="Times New Roman" panose="02020603050405020304" pitchFamily="18" charset="0"/>
              </a:rPr>
              <a:t>Категории </a:t>
            </a:r>
            <a:r>
              <a:rPr lang="ru-RU" sz="2800" b="1" dirty="0">
                <a:latin typeface="Times New Roman" panose="02020603050405020304" pitchFamily="18" charset="0"/>
                <a:cs typeface="Times New Roman" panose="02020603050405020304" pitchFamily="18" charset="0"/>
              </a:rPr>
              <a:t>участников </a:t>
            </a:r>
            <a:r>
              <a:rPr lang="ru-RU" sz="2800" b="1" dirty="0" smtClean="0">
                <a:latin typeface="Times New Roman" panose="02020603050405020304" pitchFamily="18" charset="0"/>
                <a:cs typeface="Times New Roman" panose="02020603050405020304" pitchFamily="18" charset="0"/>
              </a:rPr>
              <a:t/>
            </a:r>
            <a:br>
              <a:rPr lang="ru-RU" sz="2800" b="1" dirty="0" smtClean="0">
                <a:latin typeface="Times New Roman" panose="02020603050405020304" pitchFamily="18" charset="0"/>
                <a:cs typeface="Times New Roman" panose="02020603050405020304" pitchFamily="18" charset="0"/>
              </a:rPr>
            </a:br>
            <a:r>
              <a:rPr lang="ru-RU" sz="2800" b="1" dirty="0" smtClean="0">
                <a:latin typeface="Times New Roman" panose="02020603050405020304" pitchFamily="18" charset="0"/>
                <a:cs typeface="Times New Roman" panose="02020603050405020304" pitchFamily="18" charset="0"/>
              </a:rPr>
              <a:t>итогового </a:t>
            </a:r>
            <a:r>
              <a:rPr lang="ru-RU" sz="2800" b="1" dirty="0">
                <a:latin typeface="Times New Roman" panose="02020603050405020304" pitchFamily="18" charset="0"/>
                <a:cs typeface="Times New Roman" panose="02020603050405020304" pitchFamily="18" charset="0"/>
              </a:rPr>
              <a:t>собеседования </a:t>
            </a:r>
            <a:r>
              <a:rPr lang="ru-RU" sz="2800" b="1" dirty="0" smtClean="0">
                <a:latin typeface="Times New Roman" panose="02020603050405020304" pitchFamily="18" charset="0"/>
                <a:cs typeface="Times New Roman" panose="02020603050405020304" pitchFamily="18" charset="0"/>
              </a:rPr>
              <a:t> </a:t>
            </a:r>
            <a:r>
              <a:rPr lang="ru-RU" sz="2800" b="1" dirty="0" smtClean="0">
                <a:latin typeface="Times New Roman" panose="02020603050405020304" pitchFamily="18" charset="0"/>
                <a:cs typeface="Times New Roman" panose="02020603050405020304" pitchFamily="18" charset="0"/>
              </a:rPr>
              <a:t>детей с </a:t>
            </a:r>
            <a:r>
              <a:rPr lang="ru-RU" sz="2800" b="1" dirty="0" smtClean="0">
                <a:latin typeface="Times New Roman" panose="02020603050405020304" pitchFamily="18" charset="0"/>
                <a:cs typeface="Times New Roman" panose="02020603050405020304" pitchFamily="18" charset="0"/>
              </a:rPr>
              <a:t>ОВЗ, детей-инвалидов, инвалидов</a:t>
            </a:r>
            <a:endParaRPr lang="ru-RU"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018252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62500" lnSpcReduction="20000"/>
          </a:bodyPr>
          <a:lstStyle/>
          <a:p>
            <a:pPr marL="0" indent="0" algn="just">
              <a:buNone/>
            </a:pPr>
            <a:r>
              <a:rPr lang="ru-RU" sz="4400" dirty="0">
                <a:latin typeface="Times New Roman" panose="02020603050405020304" pitchFamily="18" charset="0"/>
                <a:cs typeface="Times New Roman" panose="02020603050405020304" pitchFamily="18" charset="0"/>
              </a:rPr>
              <a:t>ОИВ определяет минимальное количество баллов для указанной выше категории участников итогового собеседования за выполнение заданий итогового собеседования, необходимое для получения результата «зачет», отличное от минимального количества баллов за выполнение заданий итогового собеседования для остальных категорий участников итогового собеседования. В этих целях ОИВ разрабатывают соответствующую шкалу (шкалы) оценивания заданий итогового собеседования, применимую (-</a:t>
            </a:r>
            <a:r>
              <a:rPr lang="ru-RU" sz="4400" dirty="0" err="1">
                <a:latin typeface="Times New Roman" panose="02020603050405020304" pitchFamily="18" charset="0"/>
                <a:cs typeface="Times New Roman" panose="02020603050405020304" pitchFamily="18" charset="0"/>
              </a:rPr>
              <a:t>мые</a:t>
            </a:r>
            <a:r>
              <a:rPr lang="ru-RU" sz="4400" dirty="0">
                <a:latin typeface="Times New Roman" panose="02020603050405020304" pitchFamily="18" charset="0"/>
                <a:cs typeface="Times New Roman" panose="02020603050405020304" pitchFamily="18" charset="0"/>
              </a:rPr>
              <a:t>) для названной категории участников итогового собеседования. </a:t>
            </a:r>
          </a:p>
          <a:p>
            <a:pPr marL="0" indent="0" algn="just">
              <a:buNone/>
            </a:pPr>
            <a:endParaRPr lang="ru-RU" sz="4400" dirty="0">
              <a:latin typeface="Times New Roman" panose="02020603050405020304" pitchFamily="18" charset="0"/>
              <a:cs typeface="Times New Roman" panose="02020603050405020304" pitchFamily="18" charset="0"/>
            </a:endParaRPr>
          </a:p>
          <a:p>
            <a:endParaRPr lang="ru-RU" dirty="0"/>
          </a:p>
        </p:txBody>
      </p:sp>
      <p:sp>
        <p:nvSpPr>
          <p:cNvPr id="2" name="Заголовок 1"/>
          <p:cNvSpPr>
            <a:spLocks noGrp="1"/>
          </p:cNvSpPr>
          <p:nvPr>
            <p:ph type="title"/>
          </p:nvPr>
        </p:nvSpPr>
        <p:spPr/>
        <p:txBody>
          <a:bodyPr>
            <a:normAutofit/>
          </a:bodyPr>
          <a:lstStyle/>
          <a:p>
            <a:r>
              <a:rPr lang="ru-RU" sz="2800" b="1" dirty="0" smtClean="0">
                <a:latin typeface="Times New Roman" panose="02020603050405020304" pitchFamily="18" charset="0"/>
                <a:cs typeface="Times New Roman" panose="02020603050405020304" pitchFamily="18" charset="0"/>
              </a:rPr>
              <a:t>Минимальное </a:t>
            </a:r>
            <a:r>
              <a:rPr lang="ru-RU" sz="2800" b="1" dirty="0">
                <a:latin typeface="Times New Roman" panose="02020603050405020304" pitchFamily="18" charset="0"/>
                <a:cs typeface="Times New Roman" panose="02020603050405020304" pitchFamily="18" charset="0"/>
              </a:rPr>
              <a:t>количество баллов </a:t>
            </a:r>
            <a:r>
              <a:rPr lang="ru-RU" sz="2800" b="1" dirty="0" smtClean="0">
                <a:latin typeface="Times New Roman" panose="02020603050405020304" pitchFamily="18" charset="0"/>
                <a:cs typeface="Times New Roman" panose="02020603050405020304" pitchFamily="18" charset="0"/>
              </a:rPr>
              <a:t>для детей с </a:t>
            </a:r>
            <a:r>
              <a:rPr lang="ru-RU" sz="2800" b="1" dirty="0">
                <a:latin typeface="Times New Roman" panose="02020603050405020304" pitchFamily="18" charset="0"/>
                <a:cs typeface="Times New Roman" panose="02020603050405020304" pitchFamily="18" charset="0"/>
              </a:rPr>
              <a:t>ОВЗ, детей-инвалидов, инвалидов</a:t>
            </a:r>
          </a:p>
        </p:txBody>
      </p:sp>
    </p:spTree>
    <p:extLst>
      <p:ext uri="{BB962C8B-B14F-4D97-AF65-F5344CB8AC3E}">
        <p14:creationId xmlns:p14="http://schemas.microsoft.com/office/powerpoint/2010/main" val="5914944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2262767733"/>
              </p:ext>
            </p:extLst>
          </p:nvPr>
        </p:nvGraphicFramePr>
        <p:xfrm>
          <a:off x="457200" y="1481138"/>
          <a:ext cx="8229600" cy="5326400"/>
        </p:xfrm>
        <a:graphic>
          <a:graphicData uri="http://schemas.openxmlformats.org/drawingml/2006/table">
            <a:tbl>
              <a:tblPr firstRow="1" bandRow="1">
                <a:tableStyleId>{5C22544A-7EE6-4342-B048-85BDC9FD1C3A}</a:tableStyleId>
              </a:tblPr>
              <a:tblGrid>
                <a:gridCol w="2057400"/>
                <a:gridCol w="3569568"/>
                <a:gridCol w="1368152"/>
                <a:gridCol w="1234480"/>
              </a:tblGrid>
              <a:tr h="370840">
                <a:tc gridSpan="2">
                  <a:txBody>
                    <a:bodyPr/>
                    <a:lstStyle/>
                    <a:p>
                      <a:pPr algn="ctr">
                        <a:spcAft>
                          <a:spcPts val="0"/>
                        </a:spcAft>
                      </a:pPr>
                      <a:r>
                        <a:rPr lang="ru-RU" sz="2000" dirty="0" smtClean="0">
                          <a:effectLst/>
                          <a:latin typeface="Times New Roman"/>
                          <a:ea typeface="Calibri"/>
                          <a:cs typeface="Times New Roman"/>
                        </a:rPr>
                        <a:t>Категория участников</a:t>
                      </a:r>
                      <a:endParaRPr lang="ru-RU" sz="2000" dirty="0">
                        <a:effectLst/>
                        <a:latin typeface="Times New Roman"/>
                        <a:ea typeface="Calibri"/>
                        <a:cs typeface="Times New Roman"/>
                      </a:endParaRPr>
                    </a:p>
                  </a:txBody>
                  <a:tcPr marL="68580" marR="68580" marT="0" marB="0" anchor="ctr"/>
                </a:tc>
                <a:tc hMerge="1">
                  <a:txBody>
                    <a:bodyPr/>
                    <a:lstStyle/>
                    <a:p>
                      <a:pPr algn="ctr">
                        <a:spcAft>
                          <a:spcPts val="0"/>
                        </a:spcAft>
                      </a:pPr>
                      <a:endParaRPr lang="ru-RU" sz="1000" dirty="0">
                        <a:effectLst/>
                        <a:latin typeface="Times New Roman"/>
                        <a:ea typeface="Calibri"/>
                        <a:cs typeface="Times New Roman"/>
                      </a:endParaRPr>
                    </a:p>
                  </a:txBody>
                  <a:tcPr marL="68580" marR="68580" marT="0" marB="0" anchor="ctr"/>
                </a:tc>
                <a:tc>
                  <a:txBody>
                    <a:bodyPr/>
                    <a:lstStyle/>
                    <a:p>
                      <a:r>
                        <a:rPr lang="ru-RU" sz="2000" dirty="0" smtClean="0"/>
                        <a:t>Макс. балл</a:t>
                      </a:r>
                      <a:endParaRPr lang="ru-RU" sz="2000" dirty="0"/>
                    </a:p>
                  </a:txBody>
                  <a:tcPr/>
                </a:tc>
                <a:tc>
                  <a:txBody>
                    <a:bodyPr/>
                    <a:lstStyle/>
                    <a:p>
                      <a:r>
                        <a:rPr lang="ru-RU" sz="2000" dirty="0" smtClean="0"/>
                        <a:t>Мин.</a:t>
                      </a:r>
                      <a:r>
                        <a:rPr lang="ru-RU" sz="2000" baseline="0" dirty="0" smtClean="0"/>
                        <a:t> </a:t>
                      </a:r>
                      <a:r>
                        <a:rPr lang="ru-RU" sz="2000" dirty="0" smtClean="0"/>
                        <a:t>балл</a:t>
                      </a:r>
                      <a:endParaRPr lang="ru-RU" sz="2000" dirty="0"/>
                    </a:p>
                  </a:txBody>
                  <a:tcPr/>
                </a:tc>
              </a:tr>
              <a:tr h="407680">
                <a:tc gridSpan="2">
                  <a:txBody>
                    <a:bodyPr/>
                    <a:lstStyle/>
                    <a:p>
                      <a:pPr algn="ctr">
                        <a:spcAft>
                          <a:spcPts val="0"/>
                        </a:spcAft>
                      </a:pPr>
                      <a:r>
                        <a:rPr lang="ru-RU" sz="2000" dirty="0" smtClean="0">
                          <a:effectLst/>
                          <a:latin typeface="Times New Roman"/>
                          <a:ea typeface="Calibri"/>
                          <a:cs typeface="Times New Roman"/>
                        </a:rPr>
                        <a:t>Глухие, позднооглохшие</a:t>
                      </a:r>
                      <a:endParaRPr lang="ru-RU" sz="2000" dirty="0">
                        <a:effectLst/>
                        <a:latin typeface="Times New Roman"/>
                        <a:ea typeface="Calibri"/>
                        <a:cs typeface="Times New Roman"/>
                      </a:endParaRPr>
                    </a:p>
                  </a:txBody>
                  <a:tcPr marL="68580" marR="68580" marT="0" marB="0" anchor="ctr"/>
                </a:tc>
                <a:tc hMerge="1">
                  <a:txBody>
                    <a:bodyPr/>
                    <a:lstStyle/>
                    <a:p>
                      <a:endParaRPr lang="ru-RU"/>
                    </a:p>
                  </a:txBody>
                  <a:tcPr/>
                </a:tc>
                <a:tc>
                  <a:txBody>
                    <a:bodyPr/>
                    <a:lstStyle/>
                    <a:p>
                      <a:r>
                        <a:rPr lang="ru-RU" sz="2000" dirty="0" smtClean="0"/>
                        <a:t>10</a:t>
                      </a:r>
                      <a:endParaRPr lang="ru-RU" sz="2000" dirty="0"/>
                    </a:p>
                  </a:txBody>
                  <a:tcPr/>
                </a:tc>
                <a:tc>
                  <a:txBody>
                    <a:bodyPr/>
                    <a:lstStyle/>
                    <a:p>
                      <a:r>
                        <a:rPr lang="ru-RU" sz="2000" dirty="0" smtClean="0"/>
                        <a:t>5</a:t>
                      </a:r>
                      <a:endParaRPr lang="ru-RU" sz="2000" dirty="0"/>
                    </a:p>
                  </a:txBody>
                  <a:tcPr/>
                </a:tc>
              </a:tr>
              <a:tr h="407680">
                <a:tc gridSpan="2">
                  <a:txBody>
                    <a:bodyPr/>
                    <a:lstStyle/>
                    <a:p>
                      <a:pPr algn="ctr">
                        <a:spcAft>
                          <a:spcPts val="0"/>
                        </a:spcAft>
                      </a:pPr>
                      <a:r>
                        <a:rPr lang="ru-RU" sz="2000" dirty="0" smtClean="0">
                          <a:effectLst/>
                          <a:latin typeface="Times New Roman"/>
                          <a:ea typeface="Calibri"/>
                          <a:cs typeface="Times New Roman"/>
                        </a:rPr>
                        <a:t>Слабослышащие</a:t>
                      </a:r>
                      <a:r>
                        <a:rPr lang="ru-RU" sz="2000" dirty="0">
                          <a:effectLst/>
                          <a:latin typeface="Times New Roman"/>
                          <a:ea typeface="Calibri"/>
                          <a:cs typeface="Times New Roman"/>
                        </a:rPr>
                        <a:t> </a:t>
                      </a:r>
                    </a:p>
                  </a:txBody>
                  <a:tcPr marL="68580" marR="68580" marT="0" marB="0" anchor="ctr"/>
                </a:tc>
                <a:tc hMerge="1">
                  <a:txBody>
                    <a:bodyPr/>
                    <a:lstStyle/>
                    <a:p>
                      <a:pPr algn="ctr">
                        <a:spcAft>
                          <a:spcPts val="0"/>
                        </a:spcAft>
                      </a:pPr>
                      <a:endParaRPr lang="ru-RU" sz="2000" dirty="0">
                        <a:effectLst/>
                        <a:latin typeface="Times New Roman"/>
                        <a:ea typeface="Calibri"/>
                        <a:cs typeface="Times New Roman"/>
                      </a:endParaRPr>
                    </a:p>
                  </a:txBody>
                  <a:tcPr marL="68580" marR="68580" marT="0" marB="0" anchor="ctr"/>
                </a:tc>
                <a:tc>
                  <a:txBody>
                    <a:bodyPr/>
                    <a:lstStyle/>
                    <a:p>
                      <a:r>
                        <a:rPr lang="ru-RU" sz="2000" dirty="0" smtClean="0"/>
                        <a:t>10</a:t>
                      </a:r>
                      <a:endParaRPr lang="ru-RU" sz="2000" dirty="0"/>
                    </a:p>
                  </a:txBody>
                  <a:tcPr/>
                </a:tc>
                <a:tc>
                  <a:txBody>
                    <a:bodyPr/>
                    <a:lstStyle/>
                    <a:p>
                      <a:r>
                        <a:rPr lang="ru-RU" sz="2000" dirty="0" smtClean="0"/>
                        <a:t>5</a:t>
                      </a:r>
                      <a:endParaRPr lang="ru-RU" sz="2000" dirty="0"/>
                    </a:p>
                  </a:txBody>
                  <a:tcPr/>
                </a:tc>
              </a:tr>
              <a:tr h="370840">
                <a:tc rowSpan="2">
                  <a:txBody>
                    <a:bodyPr/>
                    <a:lstStyle/>
                    <a:p>
                      <a:pPr algn="ctr">
                        <a:spcAft>
                          <a:spcPts val="0"/>
                        </a:spcAft>
                      </a:pPr>
                      <a:r>
                        <a:rPr lang="ru-RU" sz="2000">
                          <a:effectLst/>
                          <a:latin typeface="Times New Roman"/>
                          <a:ea typeface="Calibri"/>
                          <a:cs typeface="Times New Roman"/>
                        </a:rPr>
                        <a:t>Слепые, поздноослепшие</a:t>
                      </a:r>
                    </a:p>
                  </a:txBody>
                  <a:tcPr marL="68580" marR="68580" marT="0" marB="0" anchor="ctr"/>
                </a:tc>
                <a:tc>
                  <a:txBody>
                    <a:bodyPr/>
                    <a:lstStyle/>
                    <a:p>
                      <a:pPr algn="ctr">
                        <a:spcAft>
                          <a:spcPts val="0"/>
                        </a:spcAft>
                      </a:pPr>
                      <a:r>
                        <a:rPr lang="ru-RU" sz="2000">
                          <a:effectLst/>
                          <a:latin typeface="Times New Roman"/>
                          <a:ea typeface="Calibri"/>
                          <a:cs typeface="Times New Roman"/>
                        </a:rPr>
                        <a:t>владеющие шрифтом Брайля</a:t>
                      </a:r>
                    </a:p>
                  </a:txBody>
                  <a:tcPr marL="68580" marR="68580" marT="0" marB="0" anchor="ctr"/>
                </a:tc>
                <a:tc>
                  <a:txBody>
                    <a:bodyPr/>
                    <a:lstStyle/>
                    <a:p>
                      <a:r>
                        <a:rPr lang="ru-RU" sz="2000" dirty="0" smtClean="0"/>
                        <a:t>19</a:t>
                      </a:r>
                      <a:endParaRPr lang="ru-RU" sz="2000" dirty="0"/>
                    </a:p>
                  </a:txBody>
                  <a:tcPr/>
                </a:tc>
                <a:tc>
                  <a:txBody>
                    <a:bodyPr/>
                    <a:lstStyle/>
                    <a:p>
                      <a:r>
                        <a:rPr lang="ru-RU" sz="2000" dirty="0" smtClean="0"/>
                        <a:t>9</a:t>
                      </a:r>
                      <a:endParaRPr lang="ru-RU" sz="2000" dirty="0"/>
                    </a:p>
                  </a:txBody>
                  <a:tcPr/>
                </a:tc>
              </a:tr>
              <a:tr h="370840">
                <a:tc vMerge="1">
                  <a:txBody>
                    <a:bodyPr/>
                    <a:lstStyle/>
                    <a:p>
                      <a:endParaRPr lang="ru-RU"/>
                    </a:p>
                  </a:txBody>
                  <a:tcPr/>
                </a:tc>
                <a:tc>
                  <a:txBody>
                    <a:bodyPr/>
                    <a:lstStyle/>
                    <a:p>
                      <a:pPr algn="ctr">
                        <a:spcAft>
                          <a:spcPts val="0"/>
                        </a:spcAft>
                      </a:pPr>
                      <a:r>
                        <a:rPr lang="ru-RU" sz="2000">
                          <a:effectLst/>
                          <a:latin typeface="Times New Roman"/>
                          <a:ea typeface="Calibri"/>
                          <a:cs typeface="Times New Roman"/>
                        </a:rPr>
                        <a:t>не владеющие шрифтом Брайля</a:t>
                      </a:r>
                    </a:p>
                  </a:txBody>
                  <a:tcPr marL="68580" marR="68580" marT="0" marB="0" anchor="ctr"/>
                </a:tc>
                <a:tc>
                  <a:txBody>
                    <a:bodyPr/>
                    <a:lstStyle/>
                    <a:p>
                      <a:r>
                        <a:rPr lang="ru-RU" sz="2000" dirty="0" smtClean="0"/>
                        <a:t>9</a:t>
                      </a:r>
                      <a:endParaRPr lang="ru-RU" sz="2000" dirty="0"/>
                    </a:p>
                  </a:txBody>
                  <a:tcPr/>
                </a:tc>
                <a:tc>
                  <a:txBody>
                    <a:bodyPr/>
                    <a:lstStyle/>
                    <a:p>
                      <a:r>
                        <a:rPr lang="ru-RU" sz="2000" dirty="0" smtClean="0"/>
                        <a:t>5</a:t>
                      </a:r>
                      <a:endParaRPr lang="ru-RU" sz="2000" dirty="0"/>
                    </a:p>
                  </a:txBody>
                  <a:tcPr/>
                </a:tc>
              </a:tr>
              <a:tr h="370840">
                <a:tc gridSpan="2">
                  <a:txBody>
                    <a:bodyPr/>
                    <a:lstStyle/>
                    <a:p>
                      <a:pPr algn="ctr">
                        <a:spcAft>
                          <a:spcPts val="0"/>
                        </a:spcAft>
                      </a:pPr>
                      <a:r>
                        <a:rPr lang="ru-RU" sz="2000" dirty="0" smtClean="0">
                          <a:effectLst/>
                          <a:latin typeface="Times New Roman"/>
                          <a:ea typeface="Calibri"/>
                          <a:cs typeface="Times New Roman"/>
                        </a:rPr>
                        <a:t>Слабовидящие</a:t>
                      </a:r>
                      <a:r>
                        <a:rPr lang="ru-RU" sz="2000" dirty="0">
                          <a:effectLst/>
                          <a:latin typeface="Times New Roman"/>
                          <a:ea typeface="Calibri"/>
                          <a:cs typeface="Times New Roman"/>
                        </a:rPr>
                        <a:t> </a:t>
                      </a:r>
                    </a:p>
                  </a:txBody>
                  <a:tcPr marL="68580" marR="68580" marT="0" marB="0" anchor="ctr"/>
                </a:tc>
                <a:tc hMerge="1">
                  <a:txBody>
                    <a:bodyPr/>
                    <a:lstStyle/>
                    <a:p>
                      <a:pPr algn="ctr">
                        <a:spcAft>
                          <a:spcPts val="0"/>
                        </a:spcAft>
                      </a:pPr>
                      <a:endParaRPr lang="ru-RU" sz="2000" dirty="0">
                        <a:effectLst/>
                        <a:latin typeface="Times New Roman"/>
                        <a:ea typeface="Calibri"/>
                        <a:cs typeface="Times New Roman"/>
                      </a:endParaRPr>
                    </a:p>
                  </a:txBody>
                  <a:tcPr marL="68580" marR="68580" marT="0" marB="0" anchor="ctr"/>
                </a:tc>
                <a:tc>
                  <a:txBody>
                    <a:bodyPr/>
                    <a:lstStyle/>
                    <a:p>
                      <a:r>
                        <a:rPr lang="ru-RU" sz="2000" dirty="0" smtClean="0"/>
                        <a:t>19</a:t>
                      </a:r>
                      <a:endParaRPr lang="ru-RU" sz="2000" dirty="0"/>
                    </a:p>
                  </a:txBody>
                  <a:tcPr/>
                </a:tc>
                <a:tc>
                  <a:txBody>
                    <a:bodyPr/>
                    <a:lstStyle/>
                    <a:p>
                      <a:r>
                        <a:rPr lang="ru-RU" sz="2000" dirty="0" smtClean="0"/>
                        <a:t>9</a:t>
                      </a:r>
                      <a:endParaRPr lang="ru-RU" sz="2000" dirty="0"/>
                    </a:p>
                  </a:txBody>
                  <a:tcPr/>
                </a:tc>
              </a:tr>
              <a:tr h="370840">
                <a:tc gridSpan="2">
                  <a:txBody>
                    <a:bodyPr/>
                    <a:lstStyle/>
                    <a:p>
                      <a:pPr algn="ctr">
                        <a:spcAft>
                          <a:spcPts val="0"/>
                        </a:spcAft>
                      </a:pPr>
                      <a:r>
                        <a:rPr lang="ru-RU" sz="2000" dirty="0">
                          <a:effectLst/>
                          <a:latin typeface="Times New Roman"/>
                          <a:ea typeface="Calibri"/>
                          <a:cs typeface="Times New Roman"/>
                        </a:rPr>
                        <a:t>Участники с тяжелыми нарушениями </a:t>
                      </a:r>
                      <a:r>
                        <a:rPr lang="ru-RU" sz="2000" dirty="0" smtClean="0">
                          <a:effectLst/>
                          <a:latin typeface="Times New Roman"/>
                          <a:ea typeface="Calibri"/>
                          <a:cs typeface="Times New Roman"/>
                        </a:rPr>
                        <a:t>речи</a:t>
                      </a:r>
                      <a:r>
                        <a:rPr lang="ru-RU" sz="2000" dirty="0">
                          <a:effectLst/>
                          <a:latin typeface="Times New Roman"/>
                          <a:ea typeface="Calibri"/>
                          <a:cs typeface="Times New Roman"/>
                        </a:rPr>
                        <a:t> </a:t>
                      </a:r>
                    </a:p>
                  </a:txBody>
                  <a:tcPr marL="68580" marR="68580" marT="0" marB="0" anchor="ctr"/>
                </a:tc>
                <a:tc hMerge="1">
                  <a:txBody>
                    <a:bodyPr/>
                    <a:lstStyle/>
                    <a:p>
                      <a:pPr algn="ctr">
                        <a:spcAft>
                          <a:spcPts val="0"/>
                        </a:spcAft>
                      </a:pPr>
                      <a:endParaRPr lang="ru-RU" sz="2000" dirty="0">
                        <a:effectLst/>
                        <a:latin typeface="Times New Roman"/>
                        <a:ea typeface="Calibri"/>
                        <a:cs typeface="Times New Roman"/>
                      </a:endParaRPr>
                    </a:p>
                  </a:txBody>
                  <a:tcPr marL="68580" marR="68580" marT="0" marB="0" anchor="ctr"/>
                </a:tc>
                <a:tc>
                  <a:txBody>
                    <a:bodyPr/>
                    <a:lstStyle/>
                    <a:p>
                      <a:r>
                        <a:rPr lang="ru-RU" sz="2000" dirty="0" smtClean="0"/>
                        <a:t>9</a:t>
                      </a:r>
                      <a:endParaRPr lang="ru-RU" sz="2000" dirty="0"/>
                    </a:p>
                  </a:txBody>
                  <a:tcPr/>
                </a:tc>
                <a:tc>
                  <a:txBody>
                    <a:bodyPr/>
                    <a:lstStyle/>
                    <a:p>
                      <a:r>
                        <a:rPr lang="ru-RU" sz="2000" dirty="0" smtClean="0"/>
                        <a:t>5</a:t>
                      </a:r>
                      <a:endParaRPr lang="ru-RU" sz="2000" dirty="0"/>
                    </a:p>
                  </a:txBody>
                  <a:tcPr/>
                </a:tc>
              </a:tr>
              <a:tr h="370840">
                <a:tc gridSpan="2">
                  <a:txBody>
                    <a:bodyPr/>
                    <a:lstStyle/>
                    <a:p>
                      <a:pPr algn="ctr">
                        <a:spcAft>
                          <a:spcPts val="0"/>
                        </a:spcAft>
                      </a:pPr>
                      <a:r>
                        <a:rPr lang="ru-RU" sz="2000" dirty="0">
                          <a:effectLst/>
                          <a:latin typeface="Times New Roman"/>
                          <a:ea typeface="Calibri"/>
                          <a:cs typeface="Times New Roman"/>
                        </a:rPr>
                        <a:t>Участники с </a:t>
                      </a:r>
                      <a:r>
                        <a:rPr lang="ru-RU" sz="2000" dirty="0" smtClean="0">
                          <a:effectLst/>
                          <a:latin typeface="Times New Roman"/>
                          <a:ea typeface="Calibri"/>
                          <a:cs typeface="Times New Roman"/>
                        </a:rPr>
                        <a:t>НОДА</a:t>
                      </a:r>
                      <a:endParaRPr lang="ru-RU" sz="2000" dirty="0">
                        <a:effectLst/>
                        <a:latin typeface="Times New Roman"/>
                        <a:ea typeface="Calibri"/>
                        <a:cs typeface="Times New Roman"/>
                      </a:endParaRPr>
                    </a:p>
                  </a:txBody>
                  <a:tcPr marL="68580" marR="68580" marT="0" marB="0" anchor="ctr"/>
                </a:tc>
                <a:tc hMerge="1">
                  <a:txBody>
                    <a:bodyPr/>
                    <a:lstStyle/>
                    <a:p>
                      <a:pPr algn="ctr">
                        <a:spcAft>
                          <a:spcPts val="0"/>
                        </a:spcAft>
                      </a:pPr>
                      <a:endParaRPr lang="ru-RU" sz="2000" dirty="0">
                        <a:effectLst/>
                        <a:latin typeface="Times New Roman"/>
                        <a:ea typeface="Calibri"/>
                        <a:cs typeface="Times New Roman"/>
                      </a:endParaRPr>
                    </a:p>
                  </a:txBody>
                  <a:tcPr marL="68580" marR="68580" marT="0" marB="0" anchor="ctr"/>
                </a:tc>
                <a:tc>
                  <a:txBody>
                    <a:bodyPr/>
                    <a:lstStyle/>
                    <a:p>
                      <a:r>
                        <a:rPr lang="ru-RU" sz="2000" dirty="0" smtClean="0"/>
                        <a:t>20</a:t>
                      </a:r>
                      <a:endParaRPr lang="ru-RU" sz="2000" dirty="0"/>
                    </a:p>
                  </a:txBody>
                  <a:tcPr/>
                </a:tc>
                <a:tc>
                  <a:txBody>
                    <a:bodyPr/>
                    <a:lstStyle/>
                    <a:p>
                      <a:r>
                        <a:rPr lang="ru-RU" sz="2000" dirty="0" smtClean="0"/>
                        <a:t>10</a:t>
                      </a:r>
                      <a:endParaRPr lang="ru-RU" sz="2000" dirty="0"/>
                    </a:p>
                  </a:txBody>
                  <a:tcPr/>
                </a:tc>
              </a:tr>
              <a:tr h="370840">
                <a:tc gridSpan="2">
                  <a:txBody>
                    <a:bodyPr/>
                    <a:lstStyle/>
                    <a:p>
                      <a:pPr algn="ctr">
                        <a:spcAft>
                          <a:spcPts val="0"/>
                        </a:spcAft>
                      </a:pPr>
                      <a:r>
                        <a:rPr lang="ru-RU" sz="2000" dirty="0">
                          <a:effectLst/>
                          <a:latin typeface="Times New Roman"/>
                          <a:ea typeface="Calibri"/>
                          <a:cs typeface="Times New Roman"/>
                        </a:rPr>
                        <a:t>Участники с расстройствами аутистического </a:t>
                      </a:r>
                      <a:r>
                        <a:rPr lang="ru-RU" sz="2000" dirty="0" smtClean="0">
                          <a:effectLst/>
                          <a:latin typeface="Times New Roman"/>
                          <a:ea typeface="Calibri"/>
                          <a:cs typeface="Times New Roman"/>
                        </a:rPr>
                        <a:t>спектра</a:t>
                      </a:r>
                      <a:r>
                        <a:rPr lang="ru-RU" sz="2000" dirty="0">
                          <a:effectLst/>
                          <a:latin typeface="Times New Roman"/>
                          <a:ea typeface="Calibri"/>
                          <a:cs typeface="Times New Roman"/>
                        </a:rPr>
                        <a:t> </a:t>
                      </a:r>
                    </a:p>
                  </a:txBody>
                  <a:tcPr marL="68580" marR="68580" marT="0" marB="0" anchor="ctr"/>
                </a:tc>
                <a:tc hMerge="1">
                  <a:txBody>
                    <a:bodyPr/>
                    <a:lstStyle/>
                    <a:p>
                      <a:pPr algn="ctr">
                        <a:spcAft>
                          <a:spcPts val="0"/>
                        </a:spcAft>
                      </a:pPr>
                      <a:endParaRPr lang="ru-RU" sz="2000" dirty="0">
                        <a:effectLst/>
                        <a:latin typeface="Times New Roman"/>
                        <a:ea typeface="Calibri"/>
                        <a:cs typeface="Times New Roman"/>
                      </a:endParaRPr>
                    </a:p>
                  </a:txBody>
                  <a:tcPr marL="68580" marR="68580" marT="0" marB="0" anchor="ctr"/>
                </a:tc>
                <a:tc>
                  <a:txBody>
                    <a:bodyPr/>
                    <a:lstStyle/>
                    <a:p>
                      <a:r>
                        <a:rPr lang="ru-RU" sz="2000" dirty="0" smtClean="0"/>
                        <a:t>5</a:t>
                      </a:r>
                      <a:endParaRPr lang="ru-RU" sz="2000" dirty="0"/>
                    </a:p>
                  </a:txBody>
                  <a:tcPr/>
                </a:tc>
                <a:tc>
                  <a:txBody>
                    <a:bodyPr/>
                    <a:lstStyle/>
                    <a:p>
                      <a:r>
                        <a:rPr lang="ru-RU" sz="2000" dirty="0" smtClean="0"/>
                        <a:t>3</a:t>
                      </a:r>
                      <a:endParaRPr lang="ru-RU" sz="2000" dirty="0"/>
                    </a:p>
                  </a:txBody>
                  <a:tcPr/>
                </a:tc>
              </a:tr>
              <a:tr h="370840">
                <a:tc gridSpan="2">
                  <a:txBody>
                    <a:bodyPr/>
                    <a:lstStyle/>
                    <a:p>
                      <a:pPr algn="ctr">
                        <a:spcAft>
                          <a:spcPts val="0"/>
                        </a:spcAft>
                      </a:pPr>
                      <a:r>
                        <a:rPr lang="ru-RU" sz="2000" dirty="0">
                          <a:effectLst/>
                          <a:latin typeface="Times New Roman"/>
                          <a:ea typeface="Calibri"/>
                          <a:cs typeface="Times New Roman"/>
                        </a:rPr>
                        <a:t>Участники с задержкой психического </a:t>
                      </a:r>
                      <a:r>
                        <a:rPr lang="ru-RU" sz="2000" dirty="0" smtClean="0">
                          <a:effectLst/>
                          <a:latin typeface="Times New Roman"/>
                          <a:ea typeface="Calibri"/>
                          <a:cs typeface="Times New Roman"/>
                        </a:rPr>
                        <a:t>развития</a:t>
                      </a:r>
                      <a:r>
                        <a:rPr lang="ru-RU" sz="2000" dirty="0">
                          <a:effectLst/>
                          <a:latin typeface="Times New Roman"/>
                          <a:ea typeface="Calibri"/>
                          <a:cs typeface="Times New Roman"/>
                        </a:rPr>
                        <a:t> </a:t>
                      </a:r>
                    </a:p>
                  </a:txBody>
                  <a:tcPr marL="68580" marR="68580" marT="0" marB="0" anchor="ctr"/>
                </a:tc>
                <a:tc hMerge="1">
                  <a:txBody>
                    <a:bodyPr/>
                    <a:lstStyle/>
                    <a:p>
                      <a:pPr algn="ctr">
                        <a:spcAft>
                          <a:spcPts val="0"/>
                        </a:spcAft>
                      </a:pPr>
                      <a:endParaRPr lang="ru-RU" sz="2000" dirty="0">
                        <a:effectLst/>
                        <a:latin typeface="Times New Roman"/>
                        <a:ea typeface="Calibri"/>
                        <a:cs typeface="Times New Roman"/>
                      </a:endParaRPr>
                    </a:p>
                  </a:txBody>
                  <a:tcPr marL="68580" marR="68580" marT="0" marB="0" anchor="ctr"/>
                </a:tc>
                <a:tc>
                  <a:txBody>
                    <a:bodyPr/>
                    <a:lstStyle/>
                    <a:p>
                      <a:r>
                        <a:rPr lang="ru-RU" sz="2000" dirty="0" smtClean="0"/>
                        <a:t>9</a:t>
                      </a:r>
                      <a:endParaRPr lang="ru-RU" sz="2000" dirty="0"/>
                    </a:p>
                  </a:txBody>
                  <a:tcPr/>
                </a:tc>
                <a:tc>
                  <a:txBody>
                    <a:bodyPr/>
                    <a:lstStyle/>
                    <a:p>
                      <a:r>
                        <a:rPr lang="ru-RU" sz="2000" dirty="0" smtClean="0"/>
                        <a:t>5</a:t>
                      </a:r>
                      <a:endParaRPr lang="ru-RU" sz="2000" dirty="0"/>
                    </a:p>
                  </a:txBody>
                  <a:tcPr/>
                </a:tc>
              </a:tr>
              <a:tr h="370840">
                <a:tc gridSpan="2">
                  <a:txBody>
                    <a:bodyPr/>
                    <a:lstStyle/>
                    <a:p>
                      <a:pPr algn="ctr">
                        <a:spcAft>
                          <a:spcPts val="0"/>
                        </a:spcAft>
                      </a:pPr>
                      <a:r>
                        <a:rPr lang="ru-RU" sz="2000" dirty="0">
                          <a:effectLst/>
                          <a:latin typeface="Times New Roman"/>
                          <a:ea typeface="Calibri"/>
                          <a:cs typeface="Times New Roman"/>
                        </a:rPr>
                        <a:t>Иные категории участников ИС, которым требуется создание специальных </a:t>
                      </a:r>
                      <a:r>
                        <a:rPr lang="ru-RU" sz="2000" dirty="0" smtClean="0">
                          <a:effectLst/>
                          <a:latin typeface="Times New Roman"/>
                          <a:ea typeface="Calibri"/>
                          <a:cs typeface="Times New Roman"/>
                        </a:rPr>
                        <a:t>условий</a:t>
                      </a:r>
                      <a:r>
                        <a:rPr lang="ru-RU" sz="2000" dirty="0">
                          <a:effectLst/>
                          <a:latin typeface="Times New Roman"/>
                          <a:ea typeface="Calibri"/>
                          <a:cs typeface="Times New Roman"/>
                        </a:rPr>
                        <a:t> </a:t>
                      </a:r>
                    </a:p>
                  </a:txBody>
                  <a:tcPr marL="68580" marR="68580" marT="0" marB="0" anchor="ctr"/>
                </a:tc>
                <a:tc hMerge="1">
                  <a:txBody>
                    <a:bodyPr/>
                    <a:lstStyle/>
                    <a:p>
                      <a:pPr algn="ctr">
                        <a:spcAft>
                          <a:spcPts val="0"/>
                        </a:spcAft>
                      </a:pPr>
                      <a:endParaRPr lang="ru-RU" sz="2000" dirty="0">
                        <a:effectLst/>
                        <a:latin typeface="Times New Roman"/>
                        <a:ea typeface="Calibri"/>
                        <a:cs typeface="Times New Roman"/>
                      </a:endParaRPr>
                    </a:p>
                  </a:txBody>
                  <a:tcPr marL="68580" marR="68580" marT="0" marB="0" anchor="ctr"/>
                </a:tc>
                <a:tc>
                  <a:txBody>
                    <a:bodyPr/>
                    <a:lstStyle/>
                    <a:p>
                      <a:r>
                        <a:rPr lang="ru-RU" sz="2000" dirty="0" smtClean="0"/>
                        <a:t>20</a:t>
                      </a:r>
                      <a:endParaRPr lang="ru-RU" sz="2000" dirty="0"/>
                    </a:p>
                  </a:txBody>
                  <a:tcPr/>
                </a:tc>
                <a:tc>
                  <a:txBody>
                    <a:bodyPr/>
                    <a:lstStyle/>
                    <a:p>
                      <a:r>
                        <a:rPr lang="ru-RU" sz="2000" dirty="0" smtClean="0"/>
                        <a:t>10</a:t>
                      </a:r>
                      <a:endParaRPr lang="ru-RU" sz="2000" dirty="0"/>
                    </a:p>
                  </a:txBody>
                  <a:tcPr/>
                </a:tc>
              </a:tr>
            </a:tbl>
          </a:graphicData>
        </a:graphic>
      </p:graphicFrame>
      <p:sp>
        <p:nvSpPr>
          <p:cNvPr id="2" name="Заголовок 1"/>
          <p:cNvSpPr>
            <a:spLocks noGrp="1"/>
          </p:cNvSpPr>
          <p:nvPr>
            <p:ph type="title"/>
          </p:nvPr>
        </p:nvSpPr>
        <p:spPr/>
        <p:txBody>
          <a:bodyPr>
            <a:normAutofit fontScale="90000"/>
          </a:bodyPr>
          <a:lstStyle/>
          <a:p>
            <a:r>
              <a:rPr lang="ru-RU" sz="2800" b="1" dirty="0" smtClean="0">
                <a:latin typeface="Times New Roman" panose="02020603050405020304" pitchFamily="18" charset="0"/>
                <a:cs typeface="Times New Roman" panose="02020603050405020304" pitchFamily="18" charset="0"/>
              </a:rPr>
              <a:t>Минимальное количество баллов за итоговое собеседование для выставления оценки «зачет»</a:t>
            </a:r>
            <a:br>
              <a:rPr lang="ru-RU" sz="2800" b="1" dirty="0" smtClean="0">
                <a:latin typeface="Times New Roman" panose="02020603050405020304" pitchFamily="18" charset="0"/>
                <a:cs typeface="Times New Roman" panose="02020603050405020304" pitchFamily="18" charset="0"/>
              </a:rPr>
            </a:br>
            <a:r>
              <a:rPr lang="ru-RU" sz="2800" b="1" dirty="0" smtClean="0">
                <a:latin typeface="Times New Roman" panose="02020603050405020304" pitchFamily="18" charset="0"/>
                <a:cs typeface="Times New Roman" panose="02020603050405020304" pitchFamily="18" charset="0"/>
              </a:rPr>
              <a:t>(приказ МО и Н РК от 28.01.2020 г. № 105)</a:t>
            </a:r>
            <a:endParaRPr lang="ru-RU"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116693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92500"/>
          </a:bodyPr>
          <a:lstStyle/>
          <a:p>
            <a:pPr marL="0" indent="0" algn="just">
              <a:buNone/>
            </a:pPr>
            <a:r>
              <a:rPr lang="ru-RU" sz="2400" b="1" dirty="0" smtClean="0">
                <a:latin typeface="Times New Roman" panose="02020603050405020304" pitchFamily="18" charset="0"/>
                <a:cs typeface="Times New Roman" panose="02020603050405020304" pitchFamily="18" charset="0"/>
              </a:rPr>
              <a:t>форма </a:t>
            </a:r>
            <a:r>
              <a:rPr lang="ru-RU" sz="2400" b="1" dirty="0">
                <a:latin typeface="Times New Roman" panose="02020603050405020304" pitchFamily="18" charset="0"/>
                <a:cs typeface="Times New Roman" panose="02020603050405020304" pitchFamily="18" charset="0"/>
              </a:rPr>
              <a:t>проведения </a:t>
            </a:r>
            <a:r>
              <a:rPr lang="ru-RU" sz="2400" b="1" dirty="0" smtClean="0">
                <a:latin typeface="Times New Roman" panose="02020603050405020304" pitchFamily="18" charset="0"/>
                <a:cs typeface="Times New Roman" panose="02020603050405020304" pitchFamily="18" charset="0"/>
              </a:rPr>
              <a:t>ИС: </a:t>
            </a:r>
            <a:r>
              <a:rPr lang="ru-RU" sz="2400" dirty="0">
                <a:latin typeface="Times New Roman" panose="02020603050405020304" pitchFamily="18" charset="0"/>
                <a:cs typeface="Times New Roman" panose="02020603050405020304" pitchFamily="18" charset="0"/>
              </a:rPr>
              <a:t>устная (помощь </a:t>
            </a:r>
            <a:r>
              <a:rPr lang="ru-RU" sz="2400" dirty="0" smtClean="0">
                <a:latin typeface="Times New Roman" panose="02020603050405020304" pitchFamily="18" charset="0"/>
                <a:cs typeface="Times New Roman" panose="02020603050405020304" pitchFamily="18" charset="0"/>
              </a:rPr>
              <a:t>ассистента-</a:t>
            </a:r>
            <a:r>
              <a:rPr lang="ru-RU" sz="2400" dirty="0" err="1" smtClean="0">
                <a:latin typeface="Times New Roman" panose="02020603050405020304" pitchFamily="18" charset="0"/>
                <a:cs typeface="Times New Roman" panose="02020603050405020304" pitchFamily="18" charset="0"/>
              </a:rPr>
              <a:t>сурдопереводчика</a:t>
            </a:r>
            <a:r>
              <a:rPr lang="ru-RU" sz="2400" dirty="0" smtClean="0">
                <a:latin typeface="Times New Roman" panose="02020603050405020304" pitchFamily="18" charset="0"/>
                <a:cs typeface="Times New Roman" panose="02020603050405020304" pitchFamily="18" charset="0"/>
              </a:rPr>
              <a:t>;</a:t>
            </a:r>
          </a:p>
          <a:p>
            <a:pPr marL="0" indent="0" algn="just">
              <a:buNone/>
            </a:pPr>
            <a:r>
              <a:rPr lang="ru-RU" sz="2400" b="1" dirty="0">
                <a:latin typeface="Times New Roman" panose="02020603050405020304" pitchFamily="18" charset="0"/>
                <a:cs typeface="Times New Roman" panose="02020603050405020304" pitchFamily="18" charset="0"/>
              </a:rPr>
              <a:t>Задания, которые могут быть выполнены </a:t>
            </a:r>
            <a:r>
              <a:rPr lang="ru-RU" sz="2400" b="1" dirty="0" smtClean="0">
                <a:latin typeface="Times New Roman" panose="02020603050405020304" pitchFamily="18" charset="0"/>
                <a:cs typeface="Times New Roman" panose="02020603050405020304" pitchFamily="18" charset="0"/>
              </a:rPr>
              <a:t>участниками:</a:t>
            </a:r>
            <a:r>
              <a:rPr lang="ru-RU" sz="2400" dirty="0">
                <a:latin typeface="Times New Roman" panose="02020603050405020304" pitchFamily="18" charset="0"/>
                <a:cs typeface="Times New Roman" panose="02020603050405020304" pitchFamily="18" charset="0"/>
              </a:rPr>
              <a:t> </a:t>
            </a:r>
            <a:r>
              <a:rPr lang="en-US" sz="2400" b="1" dirty="0" smtClean="0">
                <a:latin typeface="Times New Roman" panose="02020603050405020304" pitchFamily="18" charset="0"/>
                <a:cs typeface="Times New Roman" panose="02020603050405020304" pitchFamily="18" charset="0"/>
              </a:rPr>
              <a:t> </a:t>
            </a:r>
            <a:endParaRPr lang="ru-RU" sz="2400" b="1" dirty="0" smtClean="0">
              <a:latin typeface="Times New Roman" panose="02020603050405020304" pitchFamily="18" charset="0"/>
              <a:cs typeface="Times New Roman" panose="02020603050405020304" pitchFamily="18" charset="0"/>
            </a:endParaRPr>
          </a:p>
          <a:p>
            <a:pPr marL="0" indent="0" algn="just">
              <a:buNone/>
            </a:pPr>
            <a:r>
              <a:rPr lang="en-US" sz="2400" b="1" dirty="0" smtClean="0">
                <a:latin typeface="Times New Roman" panose="02020603050405020304" pitchFamily="18" charset="0"/>
                <a:cs typeface="Times New Roman" panose="02020603050405020304" pitchFamily="18" charset="0"/>
              </a:rPr>
              <a:t>I</a:t>
            </a:r>
            <a:r>
              <a:rPr lang="ru-RU" sz="2400" b="1" dirty="0" smtClean="0">
                <a:latin typeface="Times New Roman" panose="02020603050405020304" pitchFamily="18" charset="0"/>
                <a:cs typeface="Times New Roman" panose="02020603050405020304" pitchFamily="18" charset="0"/>
              </a:rPr>
              <a:t>. </a:t>
            </a:r>
            <a:r>
              <a:rPr lang="ru-RU" sz="2400" dirty="0" smtClean="0">
                <a:latin typeface="Times New Roman" panose="02020603050405020304" pitchFamily="18" charset="0"/>
                <a:cs typeface="Times New Roman" panose="02020603050405020304" pitchFamily="18" charset="0"/>
              </a:rPr>
              <a:t>Чтение текста: выдать </a:t>
            </a:r>
            <a:r>
              <a:rPr lang="ru-RU" sz="2400" dirty="0">
                <a:latin typeface="Times New Roman" panose="02020603050405020304" pitchFamily="18" charset="0"/>
                <a:cs typeface="Times New Roman" panose="02020603050405020304" pitchFamily="18" charset="0"/>
              </a:rPr>
              <a:t>текст для самостоятельного прочтения без оценивания по критериям к заданию № </a:t>
            </a:r>
            <a:r>
              <a:rPr lang="ru-RU" sz="2400" dirty="0" smtClean="0">
                <a:latin typeface="Times New Roman" panose="02020603050405020304" pitchFamily="18" charset="0"/>
                <a:cs typeface="Times New Roman" panose="02020603050405020304" pitchFamily="18" charset="0"/>
              </a:rPr>
              <a:t>1;</a:t>
            </a:r>
          </a:p>
          <a:p>
            <a:pPr marL="0" indent="0" algn="just">
              <a:buNone/>
            </a:pPr>
            <a:r>
              <a:rPr lang="en-US" sz="2400" b="1" dirty="0">
                <a:latin typeface="Times New Roman" panose="02020603050405020304" pitchFamily="18" charset="0"/>
                <a:cs typeface="Times New Roman" panose="02020603050405020304" pitchFamily="18" charset="0"/>
              </a:rPr>
              <a:t>II</a:t>
            </a:r>
            <a:r>
              <a:rPr lang="ru-RU" sz="2400" b="1" dirty="0">
                <a:latin typeface="Times New Roman" panose="02020603050405020304" pitchFamily="18" charset="0"/>
                <a:cs typeface="Times New Roman" panose="02020603050405020304" pitchFamily="18" charset="0"/>
              </a:rPr>
              <a:t>. Пересказ </a:t>
            </a:r>
            <a:r>
              <a:rPr lang="ru-RU" sz="2400" b="1" dirty="0" smtClean="0">
                <a:latin typeface="Times New Roman" panose="02020603050405020304" pitchFamily="18" charset="0"/>
                <a:cs typeface="Times New Roman" panose="02020603050405020304" pitchFamily="18" charset="0"/>
              </a:rPr>
              <a:t>текста:</a:t>
            </a:r>
            <a:r>
              <a:rPr lang="ru-RU" sz="2400" dirty="0">
                <a:latin typeface="Times New Roman" panose="02020603050405020304" pitchFamily="18" charset="0"/>
                <a:cs typeface="Times New Roman" panose="02020603050405020304" pitchFamily="18" charset="0"/>
              </a:rPr>
              <a:t> пересказ текста (посредством </a:t>
            </a:r>
            <a:r>
              <a:rPr lang="ru-RU" sz="2400" dirty="0" err="1">
                <a:latin typeface="Times New Roman" panose="02020603050405020304" pitchFamily="18" charset="0"/>
                <a:cs typeface="Times New Roman" panose="02020603050405020304" pitchFamily="18" charset="0"/>
              </a:rPr>
              <a:t>сурдоперевода</a:t>
            </a:r>
            <a:r>
              <a:rPr lang="ru-RU" sz="2400" dirty="0" smtClean="0">
                <a:latin typeface="Times New Roman" panose="02020603050405020304" pitchFamily="18" charset="0"/>
                <a:cs typeface="Times New Roman" panose="02020603050405020304" pitchFamily="18" charset="0"/>
              </a:rPr>
              <a:t>)</a:t>
            </a:r>
          </a:p>
          <a:p>
            <a:pPr marL="0" indent="0" algn="just">
              <a:buNone/>
            </a:pPr>
            <a:r>
              <a:rPr lang="en-US" sz="2400" b="1" dirty="0">
                <a:latin typeface="Times New Roman" panose="02020603050405020304" pitchFamily="18" charset="0"/>
                <a:cs typeface="Times New Roman" panose="02020603050405020304" pitchFamily="18" charset="0"/>
              </a:rPr>
              <a:t>III</a:t>
            </a:r>
            <a:r>
              <a:rPr lang="ru-RU" sz="2400" b="1" dirty="0">
                <a:latin typeface="Times New Roman" panose="02020603050405020304" pitchFamily="18" charset="0"/>
                <a:cs typeface="Times New Roman" panose="02020603050405020304" pitchFamily="18" charset="0"/>
              </a:rPr>
              <a:t>. Монологическое </a:t>
            </a:r>
            <a:r>
              <a:rPr lang="ru-RU" sz="2400" b="1" dirty="0" smtClean="0">
                <a:latin typeface="Times New Roman" panose="02020603050405020304" pitchFamily="18" charset="0"/>
                <a:cs typeface="Times New Roman" panose="02020603050405020304" pitchFamily="18" charset="0"/>
              </a:rPr>
              <a:t>высказывание: </a:t>
            </a:r>
            <a:r>
              <a:rPr lang="ru-RU" sz="2400" dirty="0">
                <a:latin typeface="Times New Roman" panose="02020603050405020304" pitchFamily="18" charset="0"/>
                <a:cs typeface="Times New Roman" panose="02020603050405020304" pitchFamily="18" charset="0"/>
              </a:rPr>
              <a:t>монологическое высказывание (посредством </a:t>
            </a:r>
            <a:r>
              <a:rPr lang="ru-RU" sz="2400" dirty="0" err="1">
                <a:latin typeface="Times New Roman" panose="02020603050405020304" pitchFamily="18" charset="0"/>
                <a:cs typeface="Times New Roman" panose="02020603050405020304" pitchFamily="18" charset="0"/>
              </a:rPr>
              <a:t>сурдоперевода</a:t>
            </a:r>
            <a:r>
              <a:rPr lang="ru-RU" sz="2400" dirty="0" smtClean="0">
                <a:latin typeface="Times New Roman" panose="02020603050405020304" pitchFamily="18" charset="0"/>
                <a:cs typeface="Times New Roman" panose="02020603050405020304" pitchFamily="18" charset="0"/>
              </a:rPr>
              <a:t>);</a:t>
            </a:r>
          </a:p>
          <a:p>
            <a:pPr marL="0" indent="0" algn="just">
              <a:buNone/>
            </a:pPr>
            <a:r>
              <a:rPr lang="en-US" sz="2400" b="1" dirty="0">
                <a:latin typeface="Times New Roman" panose="02020603050405020304" pitchFamily="18" charset="0"/>
                <a:cs typeface="Times New Roman" panose="02020603050405020304" pitchFamily="18" charset="0"/>
              </a:rPr>
              <a:t>IV</a:t>
            </a:r>
            <a:r>
              <a:rPr lang="ru-RU" sz="2400" b="1" dirty="0">
                <a:latin typeface="Times New Roman" panose="02020603050405020304" pitchFamily="18" charset="0"/>
                <a:cs typeface="Times New Roman" panose="02020603050405020304" pitchFamily="18" charset="0"/>
              </a:rPr>
              <a:t>. </a:t>
            </a:r>
            <a:r>
              <a:rPr lang="ru-RU" sz="2400" b="1" dirty="0" smtClean="0">
                <a:latin typeface="Times New Roman" panose="02020603050405020304" pitchFamily="18" charset="0"/>
                <a:cs typeface="Times New Roman" panose="02020603050405020304" pitchFamily="18" charset="0"/>
              </a:rPr>
              <a:t>Диалог: </a:t>
            </a:r>
            <a:r>
              <a:rPr lang="ru-RU" sz="2400" dirty="0">
                <a:latin typeface="Times New Roman" panose="02020603050405020304" pitchFamily="18" charset="0"/>
                <a:cs typeface="Times New Roman" panose="02020603050405020304" pitchFamily="18" charset="0"/>
              </a:rPr>
              <a:t>диалог (посредством </a:t>
            </a:r>
            <a:r>
              <a:rPr lang="ru-RU" sz="2400" dirty="0" err="1">
                <a:latin typeface="Times New Roman" panose="02020603050405020304" pitchFamily="18" charset="0"/>
                <a:cs typeface="Times New Roman" panose="02020603050405020304" pitchFamily="18" charset="0"/>
              </a:rPr>
              <a:t>сурдоперевода</a:t>
            </a:r>
            <a:r>
              <a:rPr lang="ru-RU" sz="2400" dirty="0" smtClean="0">
                <a:latin typeface="Times New Roman" panose="02020603050405020304" pitchFamily="18" charset="0"/>
                <a:cs typeface="Times New Roman" panose="02020603050405020304" pitchFamily="18" charset="0"/>
              </a:rPr>
              <a:t>);</a:t>
            </a:r>
          </a:p>
          <a:p>
            <a:pPr marL="0" indent="0" algn="just">
              <a:buNone/>
            </a:pPr>
            <a:r>
              <a:rPr lang="ru-RU" sz="2400" b="1" dirty="0">
                <a:latin typeface="Times New Roman" panose="02020603050405020304" pitchFamily="18" charset="0"/>
                <a:cs typeface="Times New Roman" panose="02020603050405020304" pitchFamily="18" charset="0"/>
              </a:rPr>
              <a:t>критерии, по которым может проводиться оценивание (в скобках максимальный балл по критерию</a:t>
            </a:r>
            <a:r>
              <a:rPr lang="ru-RU" sz="2400" b="1" dirty="0" smtClean="0">
                <a:latin typeface="Times New Roman" panose="02020603050405020304" pitchFamily="18" charset="0"/>
                <a:cs typeface="Times New Roman" panose="02020603050405020304" pitchFamily="18" charset="0"/>
              </a:rPr>
              <a:t>):</a:t>
            </a:r>
            <a:r>
              <a:rPr lang="ru-RU" sz="2400" dirty="0">
                <a:latin typeface="Times New Roman" panose="02020603050405020304" pitchFamily="18" charset="0"/>
                <a:cs typeface="Times New Roman" panose="02020603050405020304" pitchFamily="18" charset="0"/>
              </a:rPr>
              <a:t> П1(2),  П2(1), П3(1), П4(1), М1(1), М2(1), М3(1), Д1(1), Д2(1)</a:t>
            </a:r>
          </a:p>
        </p:txBody>
      </p:sp>
      <p:sp>
        <p:nvSpPr>
          <p:cNvPr id="2" name="Заголовок 1"/>
          <p:cNvSpPr>
            <a:spLocks noGrp="1"/>
          </p:cNvSpPr>
          <p:nvPr>
            <p:ph type="title"/>
          </p:nvPr>
        </p:nvSpPr>
        <p:spPr/>
        <p:txBody>
          <a:bodyPr>
            <a:noAutofit/>
          </a:bodyPr>
          <a:lstStyle/>
          <a:p>
            <a:pPr marL="0" indent="0"/>
            <a:r>
              <a:rPr lang="ru-RU" sz="2400" b="1" dirty="0">
                <a:latin typeface="Times New Roman" panose="02020603050405020304" pitchFamily="18" charset="0"/>
                <a:cs typeface="Times New Roman" panose="02020603050405020304" pitchFamily="18" charset="0"/>
              </a:rPr>
              <a:t>Категория: Глухие, позднооглохшие</a:t>
            </a:r>
            <a:br>
              <a:rPr lang="ru-RU" sz="2400" b="1" dirty="0">
                <a:latin typeface="Times New Roman" panose="02020603050405020304" pitchFamily="18" charset="0"/>
                <a:cs typeface="Times New Roman" panose="02020603050405020304" pitchFamily="18" charset="0"/>
              </a:rPr>
            </a:br>
            <a:r>
              <a:rPr lang="ru-RU" sz="2400" b="1" dirty="0">
                <a:latin typeface="Times New Roman" panose="02020603050405020304" pitchFamily="18" charset="0"/>
                <a:cs typeface="Times New Roman" panose="02020603050405020304" pitchFamily="18" charset="0"/>
              </a:rPr>
              <a:t>подкатегории:</a:t>
            </a:r>
            <a:r>
              <a:rPr lang="ru-RU" sz="2400" dirty="0">
                <a:latin typeface="Times New Roman" panose="02020603050405020304" pitchFamily="18" charset="0"/>
                <a:cs typeface="Times New Roman" panose="02020603050405020304" pitchFamily="18" charset="0"/>
              </a:rPr>
              <a:t> </a:t>
            </a:r>
            <a:r>
              <a:rPr lang="ru-RU" sz="2400" b="1" dirty="0">
                <a:latin typeface="Times New Roman" panose="02020603050405020304" pitchFamily="18" charset="0"/>
                <a:cs typeface="Times New Roman" panose="02020603050405020304" pitchFamily="18" charset="0"/>
              </a:rPr>
              <a:t>владеющие </a:t>
            </a:r>
            <a:r>
              <a:rPr lang="ru-RU" sz="2400" b="1" dirty="0" err="1">
                <a:latin typeface="Times New Roman" panose="02020603050405020304" pitchFamily="18" charset="0"/>
                <a:cs typeface="Times New Roman" panose="02020603050405020304" pitchFamily="18" charset="0"/>
              </a:rPr>
              <a:t>сурдопереводом</a:t>
            </a:r>
            <a:endParaRPr lang="ru-RU"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269188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47500" lnSpcReduction="20000"/>
          </a:bodyPr>
          <a:lstStyle/>
          <a:p>
            <a:pPr marL="0" indent="0" algn="just">
              <a:buNone/>
            </a:pPr>
            <a:r>
              <a:rPr lang="ru-RU" sz="4500" b="1" dirty="0">
                <a:latin typeface="Times New Roman" panose="02020603050405020304" pitchFamily="18" charset="0"/>
                <a:cs typeface="Times New Roman" panose="02020603050405020304" pitchFamily="18" charset="0"/>
              </a:rPr>
              <a:t>форма проведения ИС: </a:t>
            </a:r>
            <a:r>
              <a:rPr lang="ru-RU" sz="4500" dirty="0" smtClean="0">
                <a:latin typeface="Times New Roman" panose="02020603050405020304" pitchFamily="18" charset="0"/>
                <a:cs typeface="Times New Roman" panose="02020603050405020304" pitchFamily="18" charset="0"/>
              </a:rPr>
              <a:t>письменная;</a:t>
            </a:r>
            <a:endParaRPr lang="ru-RU" sz="4500" dirty="0">
              <a:latin typeface="Times New Roman" panose="02020603050405020304" pitchFamily="18" charset="0"/>
              <a:cs typeface="Times New Roman" panose="02020603050405020304" pitchFamily="18" charset="0"/>
            </a:endParaRPr>
          </a:p>
          <a:p>
            <a:pPr marL="0" indent="0" algn="just">
              <a:buNone/>
            </a:pPr>
            <a:endParaRPr lang="ru-RU" sz="4500" b="1" dirty="0" smtClean="0">
              <a:latin typeface="Times New Roman" panose="02020603050405020304" pitchFamily="18" charset="0"/>
              <a:cs typeface="Times New Roman" panose="02020603050405020304" pitchFamily="18" charset="0"/>
            </a:endParaRPr>
          </a:p>
          <a:p>
            <a:pPr marL="0" indent="0" algn="just">
              <a:buNone/>
            </a:pPr>
            <a:r>
              <a:rPr lang="ru-RU" sz="4500" b="1" dirty="0" smtClean="0">
                <a:latin typeface="Times New Roman" panose="02020603050405020304" pitchFamily="18" charset="0"/>
                <a:cs typeface="Times New Roman" panose="02020603050405020304" pitchFamily="18" charset="0"/>
              </a:rPr>
              <a:t>Задания</a:t>
            </a:r>
            <a:r>
              <a:rPr lang="ru-RU" sz="4500" b="1" dirty="0">
                <a:latin typeface="Times New Roman" panose="02020603050405020304" pitchFamily="18" charset="0"/>
                <a:cs typeface="Times New Roman" panose="02020603050405020304" pitchFamily="18" charset="0"/>
              </a:rPr>
              <a:t>, которые могут быть выполнены участниками:</a:t>
            </a:r>
            <a:r>
              <a:rPr lang="ru-RU" sz="4500" dirty="0">
                <a:latin typeface="Times New Roman" panose="02020603050405020304" pitchFamily="18" charset="0"/>
                <a:cs typeface="Times New Roman" panose="02020603050405020304" pitchFamily="18" charset="0"/>
              </a:rPr>
              <a:t> </a:t>
            </a:r>
            <a:r>
              <a:rPr lang="en-US" sz="4500" b="1" dirty="0">
                <a:latin typeface="Times New Roman" panose="02020603050405020304" pitchFamily="18" charset="0"/>
                <a:cs typeface="Times New Roman" panose="02020603050405020304" pitchFamily="18" charset="0"/>
              </a:rPr>
              <a:t> </a:t>
            </a:r>
            <a:endParaRPr lang="ru-RU" sz="4500" b="1" dirty="0">
              <a:latin typeface="Times New Roman" panose="02020603050405020304" pitchFamily="18" charset="0"/>
              <a:cs typeface="Times New Roman" panose="02020603050405020304" pitchFamily="18" charset="0"/>
            </a:endParaRPr>
          </a:p>
          <a:p>
            <a:pPr marL="0" indent="0" algn="just">
              <a:buNone/>
            </a:pPr>
            <a:r>
              <a:rPr lang="en-US" sz="4500" b="1" dirty="0">
                <a:latin typeface="Times New Roman" panose="02020603050405020304" pitchFamily="18" charset="0"/>
                <a:cs typeface="Times New Roman" panose="02020603050405020304" pitchFamily="18" charset="0"/>
              </a:rPr>
              <a:t>I</a:t>
            </a:r>
            <a:r>
              <a:rPr lang="ru-RU" sz="4500" b="1" dirty="0">
                <a:latin typeface="Times New Roman" panose="02020603050405020304" pitchFamily="18" charset="0"/>
                <a:cs typeface="Times New Roman" panose="02020603050405020304" pitchFamily="18" charset="0"/>
              </a:rPr>
              <a:t>. </a:t>
            </a:r>
            <a:r>
              <a:rPr lang="ru-RU" sz="4500" dirty="0">
                <a:latin typeface="Times New Roman" panose="02020603050405020304" pitchFamily="18" charset="0"/>
                <a:cs typeface="Times New Roman" panose="02020603050405020304" pitchFamily="18" charset="0"/>
              </a:rPr>
              <a:t>Чтение текста: выдать текст для самостоятельного прочтения без оценивания по критериям к заданию № 1;</a:t>
            </a:r>
          </a:p>
          <a:p>
            <a:pPr marL="0" indent="0" algn="just">
              <a:buNone/>
            </a:pPr>
            <a:r>
              <a:rPr lang="en-US" sz="4500" b="1" dirty="0">
                <a:latin typeface="Times New Roman" panose="02020603050405020304" pitchFamily="18" charset="0"/>
                <a:cs typeface="Times New Roman" panose="02020603050405020304" pitchFamily="18" charset="0"/>
              </a:rPr>
              <a:t>II</a:t>
            </a:r>
            <a:r>
              <a:rPr lang="ru-RU" sz="4500" b="1" dirty="0">
                <a:latin typeface="Times New Roman" panose="02020603050405020304" pitchFamily="18" charset="0"/>
                <a:cs typeface="Times New Roman" panose="02020603050405020304" pitchFamily="18" charset="0"/>
              </a:rPr>
              <a:t>. Пересказ текста:</a:t>
            </a:r>
            <a:r>
              <a:rPr lang="ru-RU" sz="4500" dirty="0">
                <a:latin typeface="Times New Roman" panose="02020603050405020304" pitchFamily="18" charset="0"/>
                <a:cs typeface="Times New Roman" panose="02020603050405020304" pitchFamily="18" charset="0"/>
              </a:rPr>
              <a:t> пересказ текста в письменной </a:t>
            </a:r>
            <a:r>
              <a:rPr lang="ru-RU" sz="4500" dirty="0" smtClean="0">
                <a:latin typeface="Times New Roman" panose="02020603050405020304" pitchFamily="18" charset="0"/>
                <a:cs typeface="Times New Roman" panose="02020603050405020304" pitchFamily="18" charset="0"/>
              </a:rPr>
              <a:t>форме;</a:t>
            </a:r>
            <a:endParaRPr lang="ru-RU" sz="4500" dirty="0">
              <a:latin typeface="Times New Roman" panose="02020603050405020304" pitchFamily="18" charset="0"/>
              <a:cs typeface="Times New Roman" panose="02020603050405020304" pitchFamily="18" charset="0"/>
            </a:endParaRPr>
          </a:p>
          <a:p>
            <a:pPr marL="0" indent="0" algn="just">
              <a:buNone/>
            </a:pPr>
            <a:r>
              <a:rPr lang="en-US" sz="4500" b="1" dirty="0">
                <a:latin typeface="Times New Roman" panose="02020603050405020304" pitchFamily="18" charset="0"/>
                <a:cs typeface="Times New Roman" panose="02020603050405020304" pitchFamily="18" charset="0"/>
              </a:rPr>
              <a:t>III</a:t>
            </a:r>
            <a:r>
              <a:rPr lang="ru-RU" sz="4500" b="1" dirty="0">
                <a:latin typeface="Times New Roman" panose="02020603050405020304" pitchFamily="18" charset="0"/>
                <a:cs typeface="Times New Roman" panose="02020603050405020304" pitchFamily="18" charset="0"/>
              </a:rPr>
              <a:t>. Монологическое высказывание: </a:t>
            </a:r>
            <a:r>
              <a:rPr lang="ru-RU" sz="4500" dirty="0">
                <a:latin typeface="Times New Roman" panose="02020603050405020304" pitchFamily="18" charset="0"/>
                <a:cs typeface="Times New Roman" panose="02020603050405020304" pitchFamily="18" charset="0"/>
              </a:rPr>
              <a:t>монолог в письменной </a:t>
            </a:r>
            <a:r>
              <a:rPr lang="ru-RU" sz="4500" dirty="0" smtClean="0">
                <a:latin typeface="Times New Roman" panose="02020603050405020304" pitchFamily="18" charset="0"/>
                <a:cs typeface="Times New Roman" panose="02020603050405020304" pitchFamily="18" charset="0"/>
              </a:rPr>
              <a:t>форме;</a:t>
            </a:r>
            <a:endParaRPr lang="ru-RU" sz="4500" dirty="0">
              <a:latin typeface="Times New Roman" panose="02020603050405020304" pitchFamily="18" charset="0"/>
              <a:cs typeface="Times New Roman" panose="02020603050405020304" pitchFamily="18" charset="0"/>
            </a:endParaRPr>
          </a:p>
          <a:p>
            <a:pPr marL="0" indent="0" algn="just">
              <a:buNone/>
            </a:pPr>
            <a:r>
              <a:rPr lang="en-US" sz="4500" b="1" dirty="0">
                <a:latin typeface="Times New Roman" panose="02020603050405020304" pitchFamily="18" charset="0"/>
                <a:cs typeface="Times New Roman" panose="02020603050405020304" pitchFamily="18" charset="0"/>
              </a:rPr>
              <a:t>IV</a:t>
            </a:r>
            <a:r>
              <a:rPr lang="ru-RU" sz="4500" b="1" dirty="0">
                <a:latin typeface="Times New Roman" panose="02020603050405020304" pitchFamily="18" charset="0"/>
                <a:cs typeface="Times New Roman" panose="02020603050405020304" pitchFamily="18" charset="0"/>
              </a:rPr>
              <a:t>. Диалог: </a:t>
            </a:r>
            <a:r>
              <a:rPr lang="ru-RU" sz="4500" dirty="0">
                <a:latin typeface="Times New Roman" panose="02020603050405020304" pitchFamily="18" charset="0"/>
                <a:cs typeface="Times New Roman" panose="02020603050405020304" pitchFamily="18" charset="0"/>
              </a:rPr>
              <a:t>диалог в письменной форме, допускается использование участником ИС карточки экзаменатора-собеседника для формулирования письменных ответов на вопросы </a:t>
            </a:r>
            <a:r>
              <a:rPr lang="ru-RU" sz="4500" dirty="0" smtClean="0">
                <a:latin typeface="Times New Roman" panose="02020603050405020304" pitchFamily="18" charset="0"/>
                <a:cs typeface="Times New Roman" panose="02020603050405020304" pitchFamily="18" charset="0"/>
              </a:rPr>
              <a:t>диалога;</a:t>
            </a:r>
            <a:endParaRPr lang="ru-RU" sz="4500" dirty="0">
              <a:latin typeface="Times New Roman" panose="02020603050405020304" pitchFamily="18" charset="0"/>
              <a:cs typeface="Times New Roman" panose="02020603050405020304" pitchFamily="18" charset="0"/>
            </a:endParaRPr>
          </a:p>
          <a:p>
            <a:pPr marL="0" indent="0" algn="just">
              <a:buNone/>
            </a:pPr>
            <a:r>
              <a:rPr lang="ru-RU" sz="4500" b="1" dirty="0">
                <a:latin typeface="Times New Roman" panose="02020603050405020304" pitchFamily="18" charset="0"/>
                <a:cs typeface="Times New Roman" panose="02020603050405020304" pitchFamily="18" charset="0"/>
              </a:rPr>
              <a:t>критерии, по которым может проводиться оценивание (в скобках максимальный балл по критерию):</a:t>
            </a:r>
            <a:r>
              <a:rPr lang="ru-RU" sz="4500" dirty="0">
                <a:latin typeface="Times New Roman" panose="02020603050405020304" pitchFamily="18" charset="0"/>
                <a:cs typeface="Times New Roman" panose="02020603050405020304" pitchFamily="18" charset="0"/>
              </a:rPr>
              <a:t> П1(2),  П2(1), П3(1), П4(1), М1(1), М2(1), М3(1), Д1(1), Д2(1)</a:t>
            </a:r>
          </a:p>
          <a:p>
            <a:endParaRPr lang="ru-RU" dirty="0"/>
          </a:p>
        </p:txBody>
      </p:sp>
      <p:sp>
        <p:nvSpPr>
          <p:cNvPr id="2" name="Заголовок 1"/>
          <p:cNvSpPr>
            <a:spLocks noGrp="1"/>
          </p:cNvSpPr>
          <p:nvPr>
            <p:ph type="title"/>
          </p:nvPr>
        </p:nvSpPr>
        <p:spPr/>
        <p:txBody>
          <a:bodyPr>
            <a:noAutofit/>
          </a:bodyPr>
          <a:lstStyle/>
          <a:p>
            <a:pPr marL="0" indent="0"/>
            <a:r>
              <a:rPr lang="ru-RU" sz="2400" b="1" dirty="0">
                <a:latin typeface="Times New Roman" panose="02020603050405020304" pitchFamily="18" charset="0"/>
                <a:cs typeface="Times New Roman" panose="02020603050405020304" pitchFamily="18" charset="0"/>
              </a:rPr>
              <a:t>Категория: Глухие, позднооглохшие</a:t>
            </a:r>
            <a:br>
              <a:rPr lang="ru-RU" sz="2400" b="1" dirty="0">
                <a:latin typeface="Times New Roman" panose="02020603050405020304" pitchFamily="18" charset="0"/>
                <a:cs typeface="Times New Roman" panose="02020603050405020304" pitchFamily="18" charset="0"/>
              </a:rPr>
            </a:br>
            <a:r>
              <a:rPr lang="ru-RU" sz="2400" b="1" dirty="0">
                <a:latin typeface="Times New Roman" panose="02020603050405020304" pitchFamily="18" charset="0"/>
                <a:cs typeface="Times New Roman" panose="02020603050405020304" pitchFamily="18" charset="0"/>
              </a:rPr>
              <a:t>подкатегории:</a:t>
            </a:r>
            <a:r>
              <a:rPr lang="ru-RU" sz="2400" dirty="0">
                <a:latin typeface="Times New Roman" panose="02020603050405020304" pitchFamily="18" charset="0"/>
                <a:cs typeface="Times New Roman" panose="02020603050405020304" pitchFamily="18" charset="0"/>
              </a:rPr>
              <a:t> </a:t>
            </a:r>
            <a:r>
              <a:rPr lang="ru-RU" sz="2400" b="1" dirty="0" smtClean="0">
                <a:latin typeface="Times New Roman" panose="02020603050405020304" pitchFamily="18" charset="0"/>
                <a:cs typeface="Times New Roman" panose="02020603050405020304" pitchFamily="18" charset="0"/>
              </a:rPr>
              <a:t>не</a:t>
            </a:r>
            <a:r>
              <a:rPr lang="ru-RU" sz="2400" dirty="0" smtClean="0">
                <a:latin typeface="Times New Roman" panose="02020603050405020304" pitchFamily="18" charset="0"/>
                <a:cs typeface="Times New Roman" panose="02020603050405020304" pitchFamily="18" charset="0"/>
              </a:rPr>
              <a:t> </a:t>
            </a:r>
            <a:r>
              <a:rPr lang="ru-RU" sz="2400" b="1" dirty="0" smtClean="0">
                <a:latin typeface="Times New Roman" panose="02020603050405020304" pitchFamily="18" charset="0"/>
                <a:cs typeface="Times New Roman" panose="02020603050405020304" pitchFamily="18" charset="0"/>
              </a:rPr>
              <a:t>владеющие </a:t>
            </a:r>
            <a:r>
              <a:rPr lang="ru-RU" sz="2400" b="1" dirty="0" err="1">
                <a:latin typeface="Times New Roman" panose="02020603050405020304" pitchFamily="18" charset="0"/>
                <a:cs typeface="Times New Roman" panose="02020603050405020304" pitchFamily="18" charset="0"/>
              </a:rPr>
              <a:t>сурдопереводом</a:t>
            </a:r>
            <a:r>
              <a:rPr lang="ru-RU" sz="2400" b="1" dirty="0">
                <a:latin typeface="Times New Roman" panose="02020603050405020304" pitchFamily="18" charset="0"/>
                <a:cs typeface="Times New Roman" panose="02020603050405020304" pitchFamily="18" charset="0"/>
              </a:rPr>
              <a:t/>
            </a:r>
            <a:br>
              <a:rPr lang="ru-RU" sz="2400" b="1" dirty="0">
                <a:latin typeface="Times New Roman" panose="02020603050405020304" pitchFamily="18" charset="0"/>
                <a:cs typeface="Times New Roman" panose="02020603050405020304" pitchFamily="18" charset="0"/>
              </a:rPr>
            </a:br>
            <a:endParaRPr lang="ru-RU" sz="2400" dirty="0"/>
          </a:p>
        </p:txBody>
      </p:sp>
    </p:spTree>
    <p:extLst>
      <p:ext uri="{BB962C8B-B14F-4D97-AF65-F5344CB8AC3E}">
        <p14:creationId xmlns:p14="http://schemas.microsoft.com/office/powerpoint/2010/main" val="11390989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268760"/>
            <a:ext cx="8229600" cy="4857403"/>
          </a:xfrm>
        </p:spPr>
        <p:txBody>
          <a:bodyPr>
            <a:noAutofit/>
          </a:bodyPr>
          <a:lstStyle/>
          <a:p>
            <a:pPr marL="0" indent="0" algn="just">
              <a:buNone/>
            </a:pPr>
            <a:r>
              <a:rPr lang="ru-RU" sz="2200" b="1" dirty="0" smtClean="0">
                <a:latin typeface="Times New Roman" panose="02020603050405020304" pitchFamily="18" charset="0"/>
                <a:cs typeface="Times New Roman" panose="02020603050405020304" pitchFamily="18" charset="0"/>
              </a:rPr>
              <a:t>Ответственный организатор </a:t>
            </a:r>
            <a:r>
              <a:rPr lang="ru-RU" sz="2200" dirty="0" smtClean="0">
                <a:latin typeface="Times New Roman" panose="02020603050405020304" pitchFamily="18" charset="0"/>
                <a:cs typeface="Times New Roman" panose="02020603050405020304" pitchFamily="18" charset="0"/>
              </a:rPr>
              <a:t>ОО;</a:t>
            </a:r>
          </a:p>
          <a:p>
            <a:pPr marL="0" indent="0" algn="just">
              <a:buNone/>
            </a:pPr>
            <a:r>
              <a:rPr lang="ru-RU" sz="2200" b="1" dirty="0" smtClean="0">
                <a:latin typeface="Times New Roman" panose="02020603050405020304" pitchFamily="18" charset="0"/>
                <a:cs typeface="Times New Roman" panose="02020603050405020304" pitchFamily="18" charset="0"/>
              </a:rPr>
              <a:t>Организаторы проведения- </a:t>
            </a:r>
            <a:r>
              <a:rPr lang="ru-RU" sz="2200" dirty="0" smtClean="0">
                <a:latin typeface="Times New Roman" panose="02020603050405020304" pitchFamily="18" charset="0"/>
                <a:cs typeface="Times New Roman" panose="02020603050405020304" pitchFamily="18" charset="0"/>
              </a:rPr>
              <a:t>обеспечивают передвижение участников и соблюдение порядка;</a:t>
            </a:r>
          </a:p>
          <a:p>
            <a:pPr marL="0" indent="0" algn="just">
              <a:buNone/>
            </a:pPr>
            <a:r>
              <a:rPr lang="ru-RU" sz="2200" b="1" dirty="0" smtClean="0">
                <a:latin typeface="Times New Roman" panose="02020603050405020304" pitchFamily="18" charset="0"/>
                <a:cs typeface="Times New Roman" panose="02020603050405020304" pitchFamily="18" charset="0"/>
              </a:rPr>
              <a:t>Экзаменатор-собеседник-</a:t>
            </a:r>
            <a:r>
              <a:rPr lang="ru-RU" sz="2200" dirty="0">
                <a:latin typeface="Times New Roman" panose="02020603050405020304" pitchFamily="18" charset="0"/>
                <a:cs typeface="Times New Roman" panose="02020603050405020304" pitchFamily="18" charset="0"/>
              </a:rPr>
              <a:t>проводит собеседование с участниками </a:t>
            </a:r>
            <a:r>
              <a:rPr lang="ru-RU" sz="2200" dirty="0" smtClean="0">
                <a:latin typeface="Times New Roman" panose="02020603050405020304" pitchFamily="18" charset="0"/>
                <a:cs typeface="Times New Roman" panose="02020603050405020304" pitchFamily="18" charset="0"/>
              </a:rPr>
              <a:t>Ит. Соб., инструктаж по </a:t>
            </a:r>
            <a:r>
              <a:rPr lang="ru-RU" sz="2200" dirty="0">
                <a:latin typeface="Times New Roman" panose="02020603050405020304" pitchFamily="18" charset="0"/>
                <a:cs typeface="Times New Roman" panose="02020603050405020304" pitchFamily="18" charset="0"/>
              </a:rPr>
              <a:t>выполнению заданий </a:t>
            </a:r>
            <a:r>
              <a:rPr lang="ru-RU" sz="2200" dirty="0" smtClean="0">
                <a:latin typeface="Times New Roman" panose="02020603050405020304" pitchFamily="18" charset="0"/>
                <a:cs typeface="Times New Roman" panose="02020603050405020304" pitchFamily="18" charset="0"/>
              </a:rPr>
              <a:t>КИМ, </a:t>
            </a:r>
            <a:r>
              <a:rPr lang="ru-RU" sz="2200" dirty="0">
                <a:latin typeface="Times New Roman" panose="02020603050405020304" pitchFamily="18" charset="0"/>
                <a:cs typeface="Times New Roman" panose="02020603050405020304" pitchFamily="18" charset="0"/>
              </a:rPr>
              <a:t>а также обеспечивает проверку документов, удостоверяющих личность </a:t>
            </a:r>
            <a:r>
              <a:rPr lang="ru-RU" sz="2200" dirty="0" smtClean="0">
                <a:latin typeface="Times New Roman" panose="02020603050405020304" pitchFamily="18" charset="0"/>
                <a:cs typeface="Times New Roman" panose="02020603050405020304" pitchFamily="18" charset="0"/>
              </a:rPr>
              <a:t>участников, </a:t>
            </a:r>
            <a:r>
              <a:rPr lang="ru-RU" sz="2200" dirty="0">
                <a:latin typeface="Times New Roman" panose="02020603050405020304" pitchFamily="18" charset="0"/>
                <a:cs typeface="Times New Roman" panose="02020603050405020304" pitchFamily="18" charset="0"/>
              </a:rPr>
              <a:t>фиксирует время начала и время окончания проведения итогового собеседования для каждого </a:t>
            </a:r>
            <a:r>
              <a:rPr lang="ru-RU" sz="2200" dirty="0" smtClean="0">
                <a:latin typeface="Times New Roman" panose="02020603050405020304" pitchFamily="18" charset="0"/>
                <a:cs typeface="Times New Roman" panose="02020603050405020304" pitchFamily="18" charset="0"/>
              </a:rPr>
              <a:t>участника. (Экзаменатором-собеседником </a:t>
            </a:r>
            <a:r>
              <a:rPr lang="ru-RU" sz="2200" dirty="0">
                <a:latin typeface="Times New Roman" panose="02020603050405020304" pitchFamily="18" charset="0"/>
                <a:cs typeface="Times New Roman" panose="02020603050405020304" pitchFamily="18" charset="0"/>
              </a:rPr>
              <a:t>может являться педагогический работник, обладающий коммуникативными навыками, грамотной речью (без предъявления требований к опыту работы</a:t>
            </a:r>
            <a:r>
              <a:rPr lang="ru-RU" sz="2200" dirty="0" smtClean="0">
                <a:latin typeface="Times New Roman" panose="02020603050405020304" pitchFamily="18" charset="0"/>
                <a:cs typeface="Times New Roman" panose="02020603050405020304" pitchFamily="18" charset="0"/>
              </a:rPr>
              <a:t>)).</a:t>
            </a:r>
          </a:p>
          <a:p>
            <a:pPr marL="0" indent="0" algn="just">
              <a:buNone/>
            </a:pPr>
            <a:r>
              <a:rPr lang="ru-RU" sz="2200" b="1" dirty="0" smtClean="0">
                <a:latin typeface="Times New Roman" panose="02020603050405020304" pitchFamily="18" charset="0"/>
                <a:cs typeface="Times New Roman" panose="02020603050405020304" pitchFamily="18" charset="0"/>
              </a:rPr>
              <a:t>Технический специалист</a:t>
            </a:r>
            <a:r>
              <a:rPr lang="ru-RU" sz="2200" dirty="0" smtClean="0">
                <a:latin typeface="Times New Roman" panose="02020603050405020304" pitchFamily="18" charset="0"/>
                <a:cs typeface="Times New Roman" panose="02020603050405020304" pitchFamily="18" charset="0"/>
              </a:rPr>
              <a:t>-обеспечивает получение КИМ итогового собеседования, а также подготовку технических средств для ведения аудиозаписи в аудиториях.</a:t>
            </a:r>
            <a:endParaRPr lang="ru-RU" sz="2200" dirty="0">
              <a:latin typeface="Times New Roman" panose="02020603050405020304" pitchFamily="18" charset="0"/>
              <a:cs typeface="Times New Roman" panose="02020603050405020304" pitchFamily="18" charset="0"/>
            </a:endParaRPr>
          </a:p>
        </p:txBody>
      </p:sp>
      <p:sp>
        <p:nvSpPr>
          <p:cNvPr id="2" name="Заголовок 1"/>
          <p:cNvSpPr>
            <a:spLocks noGrp="1"/>
          </p:cNvSpPr>
          <p:nvPr>
            <p:ph type="title"/>
          </p:nvPr>
        </p:nvSpPr>
        <p:spPr/>
        <p:txBody>
          <a:bodyPr>
            <a:noAutofit/>
          </a:bodyPr>
          <a:lstStyle/>
          <a:p>
            <a:r>
              <a:rPr lang="ru-RU" sz="2800" b="1" dirty="0" smtClean="0">
                <a:latin typeface="Times New Roman" panose="02020603050405020304" pitchFamily="18" charset="0"/>
                <a:cs typeface="Times New Roman" panose="02020603050405020304" pitchFamily="18" charset="0"/>
              </a:rPr>
              <a:t>Состав комиссии по проведению итогового собеседования</a:t>
            </a:r>
            <a:endParaRPr lang="ru-RU"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5925996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70000" lnSpcReduction="20000"/>
          </a:bodyPr>
          <a:lstStyle/>
          <a:p>
            <a:pPr marL="0" indent="0" algn="just">
              <a:buNone/>
            </a:pPr>
            <a:r>
              <a:rPr lang="ru-RU" sz="3400" b="1" dirty="0">
                <a:latin typeface="Times New Roman" panose="02020603050405020304" pitchFamily="18" charset="0"/>
                <a:cs typeface="Times New Roman" panose="02020603050405020304" pitchFamily="18" charset="0"/>
              </a:rPr>
              <a:t>форма проведения ИС: </a:t>
            </a:r>
            <a:r>
              <a:rPr lang="ru-RU" sz="3400" dirty="0">
                <a:latin typeface="Times New Roman" panose="02020603050405020304" pitchFamily="18" charset="0"/>
                <a:cs typeface="Times New Roman" panose="02020603050405020304" pitchFamily="18" charset="0"/>
              </a:rPr>
              <a:t>устная (в </a:t>
            </a:r>
            <a:r>
              <a:rPr lang="ru-RU" sz="3400" dirty="0" err="1">
                <a:latin typeface="Times New Roman" panose="02020603050405020304" pitchFamily="18" charset="0"/>
                <a:cs typeface="Times New Roman" panose="02020603050405020304" pitchFamily="18" charset="0"/>
              </a:rPr>
              <a:t>т.ч</a:t>
            </a:r>
            <a:r>
              <a:rPr lang="ru-RU" sz="3400" dirty="0">
                <a:latin typeface="Times New Roman" panose="02020603050405020304" pitchFamily="18" charset="0"/>
                <a:cs typeface="Times New Roman" panose="02020603050405020304" pitchFamily="18" charset="0"/>
              </a:rPr>
              <a:t>. с помощью ассистента- </a:t>
            </a:r>
            <a:r>
              <a:rPr lang="ru-RU" sz="3400" dirty="0" err="1">
                <a:latin typeface="Times New Roman" panose="02020603050405020304" pitchFamily="18" charset="0"/>
                <a:cs typeface="Times New Roman" panose="02020603050405020304" pitchFamily="18" charset="0"/>
              </a:rPr>
              <a:t>сурдопереводчика</a:t>
            </a:r>
            <a:r>
              <a:rPr lang="ru-RU" sz="3400" dirty="0" smtClean="0">
                <a:latin typeface="Times New Roman" panose="02020603050405020304" pitchFamily="18" charset="0"/>
                <a:cs typeface="Times New Roman" panose="02020603050405020304" pitchFamily="18" charset="0"/>
              </a:rPr>
              <a:t>);</a:t>
            </a:r>
            <a:endParaRPr lang="ru-RU" sz="3400" dirty="0">
              <a:latin typeface="Times New Roman" panose="02020603050405020304" pitchFamily="18" charset="0"/>
              <a:cs typeface="Times New Roman" panose="02020603050405020304" pitchFamily="18" charset="0"/>
            </a:endParaRPr>
          </a:p>
          <a:p>
            <a:pPr marL="0" indent="0" algn="just">
              <a:buNone/>
            </a:pPr>
            <a:r>
              <a:rPr lang="ru-RU" sz="3400" b="1" dirty="0" smtClean="0">
                <a:latin typeface="Times New Roman" panose="02020603050405020304" pitchFamily="18" charset="0"/>
                <a:cs typeface="Times New Roman" panose="02020603050405020304" pitchFamily="18" charset="0"/>
              </a:rPr>
              <a:t>Задания</a:t>
            </a:r>
            <a:r>
              <a:rPr lang="ru-RU" sz="3400" b="1" dirty="0">
                <a:latin typeface="Times New Roman" panose="02020603050405020304" pitchFamily="18" charset="0"/>
                <a:cs typeface="Times New Roman" panose="02020603050405020304" pitchFamily="18" charset="0"/>
              </a:rPr>
              <a:t>, которые могут быть выполнены участниками:</a:t>
            </a:r>
            <a:r>
              <a:rPr lang="ru-RU" sz="3400" dirty="0">
                <a:latin typeface="Times New Roman" panose="02020603050405020304" pitchFamily="18" charset="0"/>
                <a:cs typeface="Times New Roman" panose="02020603050405020304" pitchFamily="18" charset="0"/>
              </a:rPr>
              <a:t> </a:t>
            </a:r>
            <a:r>
              <a:rPr lang="en-US" sz="3400" b="1" dirty="0">
                <a:latin typeface="Times New Roman" panose="02020603050405020304" pitchFamily="18" charset="0"/>
                <a:cs typeface="Times New Roman" panose="02020603050405020304" pitchFamily="18" charset="0"/>
              </a:rPr>
              <a:t> </a:t>
            </a:r>
            <a:endParaRPr lang="ru-RU" sz="3400" b="1" dirty="0">
              <a:latin typeface="Times New Roman" panose="02020603050405020304" pitchFamily="18" charset="0"/>
              <a:cs typeface="Times New Roman" panose="02020603050405020304" pitchFamily="18" charset="0"/>
            </a:endParaRPr>
          </a:p>
          <a:p>
            <a:pPr marL="0" indent="0" algn="just">
              <a:buNone/>
            </a:pPr>
            <a:r>
              <a:rPr lang="en-US" sz="3400" b="1" dirty="0">
                <a:latin typeface="Times New Roman" panose="02020603050405020304" pitchFamily="18" charset="0"/>
                <a:cs typeface="Times New Roman" panose="02020603050405020304" pitchFamily="18" charset="0"/>
              </a:rPr>
              <a:t>I</a:t>
            </a:r>
            <a:r>
              <a:rPr lang="ru-RU" sz="3400" b="1" dirty="0">
                <a:latin typeface="Times New Roman" panose="02020603050405020304" pitchFamily="18" charset="0"/>
                <a:cs typeface="Times New Roman" panose="02020603050405020304" pitchFamily="18" charset="0"/>
              </a:rPr>
              <a:t>. </a:t>
            </a:r>
            <a:r>
              <a:rPr lang="ru-RU" sz="3400" dirty="0">
                <a:latin typeface="Times New Roman" panose="02020603050405020304" pitchFamily="18" charset="0"/>
                <a:cs typeface="Times New Roman" panose="02020603050405020304" pitchFamily="18" charset="0"/>
              </a:rPr>
              <a:t>Чтение текста: чтение текста про себя + вслух</a:t>
            </a:r>
            <a:r>
              <a:rPr lang="ru-RU" sz="3400" dirty="0" smtClean="0">
                <a:latin typeface="Times New Roman" panose="02020603050405020304" pitchFamily="18" charset="0"/>
                <a:cs typeface="Times New Roman" panose="02020603050405020304" pitchFamily="18" charset="0"/>
              </a:rPr>
              <a:t>;</a:t>
            </a:r>
            <a:endParaRPr lang="ru-RU" sz="3400" dirty="0">
              <a:latin typeface="Times New Roman" panose="02020603050405020304" pitchFamily="18" charset="0"/>
              <a:cs typeface="Times New Roman" panose="02020603050405020304" pitchFamily="18" charset="0"/>
            </a:endParaRPr>
          </a:p>
          <a:p>
            <a:pPr marL="0" indent="0" algn="just">
              <a:buNone/>
            </a:pPr>
            <a:r>
              <a:rPr lang="en-US" sz="3400" b="1" dirty="0">
                <a:latin typeface="Times New Roman" panose="02020603050405020304" pitchFamily="18" charset="0"/>
                <a:cs typeface="Times New Roman" panose="02020603050405020304" pitchFamily="18" charset="0"/>
              </a:rPr>
              <a:t>II</a:t>
            </a:r>
            <a:r>
              <a:rPr lang="ru-RU" sz="3400" b="1" dirty="0">
                <a:latin typeface="Times New Roman" panose="02020603050405020304" pitchFamily="18" charset="0"/>
                <a:cs typeface="Times New Roman" panose="02020603050405020304" pitchFamily="18" charset="0"/>
              </a:rPr>
              <a:t>. Пересказ текста:</a:t>
            </a:r>
            <a:r>
              <a:rPr lang="ru-RU" sz="3400" dirty="0">
                <a:latin typeface="Times New Roman" panose="02020603050405020304" pitchFamily="18" charset="0"/>
                <a:cs typeface="Times New Roman" panose="02020603050405020304" pitchFamily="18" charset="0"/>
              </a:rPr>
              <a:t> устный пересказ текста</a:t>
            </a:r>
            <a:r>
              <a:rPr lang="ru-RU" sz="3400" dirty="0" smtClean="0">
                <a:latin typeface="Times New Roman" panose="02020603050405020304" pitchFamily="18" charset="0"/>
                <a:cs typeface="Times New Roman" panose="02020603050405020304" pitchFamily="18" charset="0"/>
              </a:rPr>
              <a:t>;</a:t>
            </a:r>
            <a:endParaRPr lang="ru-RU" sz="3400" dirty="0">
              <a:latin typeface="Times New Roman" panose="02020603050405020304" pitchFamily="18" charset="0"/>
              <a:cs typeface="Times New Roman" panose="02020603050405020304" pitchFamily="18" charset="0"/>
            </a:endParaRPr>
          </a:p>
          <a:p>
            <a:pPr marL="0" indent="0" algn="just">
              <a:buNone/>
            </a:pPr>
            <a:r>
              <a:rPr lang="en-US" sz="3400" b="1" dirty="0">
                <a:latin typeface="Times New Roman" panose="02020603050405020304" pitchFamily="18" charset="0"/>
                <a:cs typeface="Times New Roman" panose="02020603050405020304" pitchFamily="18" charset="0"/>
              </a:rPr>
              <a:t>III</a:t>
            </a:r>
            <a:r>
              <a:rPr lang="ru-RU" sz="3400" b="1" dirty="0">
                <a:latin typeface="Times New Roman" panose="02020603050405020304" pitchFamily="18" charset="0"/>
                <a:cs typeface="Times New Roman" panose="02020603050405020304" pitchFamily="18" charset="0"/>
              </a:rPr>
              <a:t>. Монологическое высказывание: </a:t>
            </a:r>
            <a:r>
              <a:rPr lang="ru-RU" sz="3400" dirty="0">
                <a:latin typeface="Times New Roman" panose="02020603050405020304" pitchFamily="18" charset="0"/>
                <a:cs typeface="Times New Roman" panose="02020603050405020304" pitchFamily="18" charset="0"/>
              </a:rPr>
              <a:t>устное монологическое высказывание</a:t>
            </a:r>
            <a:r>
              <a:rPr lang="ru-RU" sz="3400" dirty="0" smtClean="0">
                <a:latin typeface="Times New Roman" panose="02020603050405020304" pitchFamily="18" charset="0"/>
                <a:cs typeface="Times New Roman" panose="02020603050405020304" pitchFamily="18" charset="0"/>
              </a:rPr>
              <a:t>;</a:t>
            </a:r>
            <a:endParaRPr lang="ru-RU" sz="3400" dirty="0">
              <a:latin typeface="Times New Roman" panose="02020603050405020304" pitchFamily="18" charset="0"/>
              <a:cs typeface="Times New Roman" panose="02020603050405020304" pitchFamily="18" charset="0"/>
            </a:endParaRPr>
          </a:p>
          <a:p>
            <a:pPr marL="0" indent="0" algn="just">
              <a:buNone/>
            </a:pPr>
            <a:r>
              <a:rPr lang="en-US" sz="3400" b="1" dirty="0">
                <a:latin typeface="Times New Roman" panose="02020603050405020304" pitchFamily="18" charset="0"/>
                <a:cs typeface="Times New Roman" panose="02020603050405020304" pitchFamily="18" charset="0"/>
              </a:rPr>
              <a:t>IV</a:t>
            </a:r>
            <a:r>
              <a:rPr lang="ru-RU" sz="3400" b="1" dirty="0">
                <a:latin typeface="Times New Roman" panose="02020603050405020304" pitchFamily="18" charset="0"/>
                <a:cs typeface="Times New Roman" panose="02020603050405020304" pitchFamily="18" charset="0"/>
              </a:rPr>
              <a:t>. Диалог: </a:t>
            </a:r>
            <a:r>
              <a:rPr lang="ru-RU" sz="3400" dirty="0">
                <a:latin typeface="Times New Roman" panose="02020603050405020304" pitchFamily="18" charset="0"/>
                <a:cs typeface="Times New Roman" panose="02020603050405020304" pitchFamily="18" charset="0"/>
              </a:rPr>
              <a:t>устный диалог; допускается использование участником ИС карточки экзаменатора-собеседника для формулирования письменных ответов на вопросы диалога</a:t>
            </a:r>
            <a:r>
              <a:rPr lang="ru-RU" sz="3400" dirty="0" smtClean="0">
                <a:latin typeface="Times New Roman" panose="02020603050405020304" pitchFamily="18" charset="0"/>
                <a:cs typeface="Times New Roman" panose="02020603050405020304" pitchFamily="18" charset="0"/>
              </a:rPr>
              <a:t>;</a:t>
            </a:r>
            <a:endParaRPr lang="ru-RU" sz="3400" dirty="0">
              <a:latin typeface="Times New Roman" panose="02020603050405020304" pitchFamily="18" charset="0"/>
              <a:cs typeface="Times New Roman" panose="02020603050405020304" pitchFamily="18" charset="0"/>
            </a:endParaRPr>
          </a:p>
          <a:p>
            <a:pPr marL="0" indent="0" algn="just">
              <a:buNone/>
            </a:pPr>
            <a:r>
              <a:rPr lang="ru-RU" sz="3400" b="1" dirty="0">
                <a:latin typeface="Times New Roman" panose="02020603050405020304" pitchFamily="18" charset="0"/>
                <a:cs typeface="Times New Roman" panose="02020603050405020304" pitchFamily="18" charset="0"/>
              </a:rPr>
              <a:t>критерии, по которым может проводиться оценивание (в скобках максимальный балл по критерию):</a:t>
            </a:r>
            <a:r>
              <a:rPr lang="ru-RU" sz="3400" dirty="0">
                <a:latin typeface="Times New Roman" panose="02020603050405020304" pitchFamily="18" charset="0"/>
                <a:cs typeface="Times New Roman" panose="02020603050405020304" pitchFamily="18" charset="0"/>
              </a:rPr>
              <a:t> П1(2), П2(1), П3(1), П4(1), М1(1), М2(1), М3(1), Д1(1), Д2(1)</a:t>
            </a:r>
          </a:p>
          <a:p>
            <a:endParaRPr lang="ru-RU" dirty="0"/>
          </a:p>
        </p:txBody>
      </p:sp>
      <p:sp>
        <p:nvSpPr>
          <p:cNvPr id="2" name="Заголовок 1"/>
          <p:cNvSpPr>
            <a:spLocks noGrp="1"/>
          </p:cNvSpPr>
          <p:nvPr>
            <p:ph type="title"/>
          </p:nvPr>
        </p:nvSpPr>
        <p:spPr/>
        <p:txBody>
          <a:bodyPr>
            <a:normAutofit/>
          </a:bodyPr>
          <a:lstStyle/>
          <a:p>
            <a:r>
              <a:rPr lang="ru-RU" sz="2800" b="1" dirty="0">
                <a:latin typeface="Times New Roman" panose="02020603050405020304" pitchFamily="18" charset="0"/>
                <a:cs typeface="Times New Roman" panose="02020603050405020304" pitchFamily="18" charset="0"/>
              </a:rPr>
              <a:t>Категория</a:t>
            </a:r>
            <a:r>
              <a:rPr lang="ru-RU" sz="2800" b="1" dirty="0" smtClean="0">
                <a:latin typeface="Times New Roman" panose="02020603050405020304" pitchFamily="18" charset="0"/>
                <a:cs typeface="Times New Roman" panose="02020603050405020304" pitchFamily="18" charset="0"/>
              </a:rPr>
              <a:t>:</a:t>
            </a:r>
            <a:r>
              <a:rPr lang="ru-RU" sz="2800" dirty="0">
                <a:latin typeface="Times New Roman" panose="02020603050405020304" pitchFamily="18" charset="0"/>
                <a:cs typeface="Times New Roman" panose="02020603050405020304" pitchFamily="18" charset="0"/>
              </a:rPr>
              <a:t> Слабослышащие</a:t>
            </a:r>
          </a:p>
        </p:txBody>
      </p:sp>
    </p:spTree>
    <p:extLst>
      <p:ext uri="{BB962C8B-B14F-4D97-AF65-F5344CB8AC3E}">
        <p14:creationId xmlns:p14="http://schemas.microsoft.com/office/powerpoint/2010/main" val="18590976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92500" lnSpcReduction="10000"/>
          </a:bodyPr>
          <a:lstStyle/>
          <a:p>
            <a:pPr marL="0" indent="0" algn="just">
              <a:buNone/>
            </a:pPr>
            <a:r>
              <a:rPr lang="ru-RU" b="1" dirty="0">
                <a:latin typeface="Times New Roman" panose="02020603050405020304" pitchFamily="18" charset="0"/>
                <a:cs typeface="Times New Roman" panose="02020603050405020304" pitchFamily="18" charset="0"/>
              </a:rPr>
              <a:t>форма проведения ИС: </a:t>
            </a:r>
            <a:r>
              <a:rPr lang="ru-RU" dirty="0" smtClean="0">
                <a:latin typeface="Times New Roman" panose="02020603050405020304" pitchFamily="18" charset="0"/>
                <a:cs typeface="Times New Roman" panose="02020603050405020304" pitchFamily="18" charset="0"/>
              </a:rPr>
              <a:t>устная;</a:t>
            </a:r>
            <a:endParaRPr lang="ru-RU" dirty="0">
              <a:latin typeface="Times New Roman" panose="02020603050405020304" pitchFamily="18" charset="0"/>
              <a:cs typeface="Times New Roman" panose="02020603050405020304" pitchFamily="18" charset="0"/>
            </a:endParaRPr>
          </a:p>
          <a:p>
            <a:pPr marL="0" indent="0" algn="just">
              <a:buNone/>
            </a:pPr>
            <a:r>
              <a:rPr lang="ru-RU" b="1" dirty="0">
                <a:latin typeface="Times New Roman" panose="02020603050405020304" pitchFamily="18" charset="0"/>
                <a:cs typeface="Times New Roman" panose="02020603050405020304" pitchFamily="18" charset="0"/>
              </a:rPr>
              <a:t>Задания, которые могут быть выполнены участниками:</a:t>
            </a:r>
            <a:r>
              <a:rPr lang="ru-RU"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 </a:t>
            </a:r>
            <a:endParaRPr lang="ru-RU" b="1" dirty="0">
              <a:latin typeface="Times New Roman" panose="02020603050405020304" pitchFamily="18" charset="0"/>
              <a:cs typeface="Times New Roman" panose="02020603050405020304" pitchFamily="18" charset="0"/>
            </a:endParaRPr>
          </a:p>
          <a:p>
            <a:pPr marL="0" indent="0" algn="just">
              <a:buNone/>
            </a:pPr>
            <a:r>
              <a:rPr lang="en-US" b="1" dirty="0">
                <a:latin typeface="Times New Roman" panose="02020603050405020304" pitchFamily="18" charset="0"/>
                <a:cs typeface="Times New Roman" panose="02020603050405020304" pitchFamily="18" charset="0"/>
              </a:rPr>
              <a:t>I</a:t>
            </a:r>
            <a:r>
              <a:rPr lang="ru-RU" b="1"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Чтение текста: чтение текста про себя + вслух</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marL="0" indent="0" algn="just">
              <a:buNone/>
            </a:pPr>
            <a:r>
              <a:rPr lang="en-US" b="1" dirty="0">
                <a:latin typeface="Times New Roman" panose="02020603050405020304" pitchFamily="18" charset="0"/>
                <a:cs typeface="Times New Roman" panose="02020603050405020304" pitchFamily="18" charset="0"/>
              </a:rPr>
              <a:t>II</a:t>
            </a:r>
            <a:r>
              <a:rPr lang="ru-RU" b="1" dirty="0">
                <a:latin typeface="Times New Roman" panose="02020603050405020304" pitchFamily="18" charset="0"/>
                <a:cs typeface="Times New Roman" panose="02020603050405020304" pitchFamily="18" charset="0"/>
              </a:rPr>
              <a:t>. Пересказ текста:</a:t>
            </a:r>
            <a:r>
              <a:rPr lang="ru-RU" dirty="0">
                <a:latin typeface="Times New Roman" panose="02020603050405020304" pitchFamily="18" charset="0"/>
                <a:cs typeface="Times New Roman" panose="02020603050405020304" pitchFamily="18" charset="0"/>
              </a:rPr>
              <a:t> устный пересказ текста;</a:t>
            </a:r>
          </a:p>
          <a:p>
            <a:pPr marL="0" indent="0" algn="just">
              <a:buNone/>
            </a:pPr>
            <a:r>
              <a:rPr lang="en-US" b="1" dirty="0">
                <a:latin typeface="Times New Roman" panose="02020603050405020304" pitchFamily="18" charset="0"/>
                <a:cs typeface="Times New Roman" panose="02020603050405020304" pitchFamily="18" charset="0"/>
              </a:rPr>
              <a:t>III</a:t>
            </a:r>
            <a:r>
              <a:rPr lang="ru-RU" b="1" dirty="0">
                <a:latin typeface="Times New Roman" panose="02020603050405020304" pitchFamily="18" charset="0"/>
                <a:cs typeface="Times New Roman" panose="02020603050405020304" pitchFamily="18" charset="0"/>
              </a:rPr>
              <a:t>. Монологическое высказывание: </a:t>
            </a:r>
            <a:r>
              <a:rPr lang="ru-RU" dirty="0">
                <a:latin typeface="Times New Roman" panose="02020603050405020304" pitchFamily="18" charset="0"/>
                <a:cs typeface="Times New Roman" panose="02020603050405020304" pitchFamily="18" charset="0"/>
              </a:rPr>
              <a:t>устное монологическое высказывание;</a:t>
            </a:r>
          </a:p>
          <a:p>
            <a:pPr marL="0" indent="0" algn="just">
              <a:buNone/>
            </a:pPr>
            <a:r>
              <a:rPr lang="en-US" b="1" dirty="0">
                <a:latin typeface="Times New Roman" panose="02020603050405020304" pitchFamily="18" charset="0"/>
                <a:cs typeface="Times New Roman" panose="02020603050405020304" pitchFamily="18" charset="0"/>
              </a:rPr>
              <a:t>IV</a:t>
            </a:r>
            <a:r>
              <a:rPr lang="ru-RU" b="1" dirty="0">
                <a:latin typeface="Times New Roman" panose="02020603050405020304" pitchFamily="18" charset="0"/>
                <a:cs typeface="Times New Roman" panose="02020603050405020304" pitchFamily="18" charset="0"/>
              </a:rPr>
              <a:t>. Диалог: </a:t>
            </a:r>
            <a:r>
              <a:rPr lang="ru-RU" dirty="0">
                <a:latin typeface="Times New Roman" panose="02020603050405020304" pitchFamily="18" charset="0"/>
                <a:cs typeface="Times New Roman" panose="02020603050405020304" pitchFamily="18" charset="0"/>
              </a:rPr>
              <a:t>устный диалог</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marL="0" indent="0" algn="just">
              <a:buNone/>
            </a:pPr>
            <a:r>
              <a:rPr lang="ru-RU" b="1" dirty="0">
                <a:latin typeface="Times New Roman" panose="02020603050405020304" pitchFamily="18" charset="0"/>
                <a:cs typeface="Times New Roman" panose="02020603050405020304" pitchFamily="18" charset="0"/>
              </a:rPr>
              <a:t>критерии, по которым может проводиться оценивание (в скобках максимальный балл по критерию):</a:t>
            </a:r>
            <a:r>
              <a:rPr lang="ru-RU" dirty="0">
                <a:latin typeface="Times New Roman" panose="02020603050405020304" pitchFamily="18" charset="0"/>
                <a:cs typeface="Times New Roman" panose="02020603050405020304" pitchFamily="18" charset="0"/>
              </a:rPr>
              <a:t> ИЧ(1), П1(2), П2(1), П3(1), П4(1), Г(1), О(1), Р(1), Иск(1), М1(1), М2(1), М3(1), Д1(1), Д2(1), Г(1), О(1), Р(1), РО(1)</a:t>
            </a:r>
          </a:p>
          <a:p>
            <a:endParaRPr lang="ru-RU" dirty="0"/>
          </a:p>
        </p:txBody>
      </p:sp>
      <p:sp>
        <p:nvSpPr>
          <p:cNvPr id="2" name="Заголовок 1"/>
          <p:cNvSpPr>
            <a:spLocks noGrp="1"/>
          </p:cNvSpPr>
          <p:nvPr>
            <p:ph type="title"/>
          </p:nvPr>
        </p:nvSpPr>
        <p:spPr/>
        <p:txBody>
          <a:bodyPr>
            <a:normAutofit/>
          </a:bodyPr>
          <a:lstStyle/>
          <a:p>
            <a:r>
              <a:rPr lang="ru-RU" sz="2400" b="1" dirty="0">
                <a:latin typeface="Times New Roman" panose="02020603050405020304" pitchFamily="18" charset="0"/>
                <a:cs typeface="Times New Roman" panose="02020603050405020304" pitchFamily="18" charset="0"/>
              </a:rPr>
              <a:t>Категория: </a:t>
            </a:r>
            <a:r>
              <a:rPr lang="ru-RU" sz="2400" dirty="0">
                <a:latin typeface="Times New Roman" panose="02020603050405020304" pitchFamily="18" charset="0"/>
                <a:cs typeface="Times New Roman" panose="02020603050405020304" pitchFamily="18" charset="0"/>
              </a:rPr>
              <a:t>Слепые, </a:t>
            </a:r>
            <a:r>
              <a:rPr lang="ru-RU" sz="2400" dirty="0" err="1">
                <a:latin typeface="Times New Roman" panose="02020603050405020304" pitchFamily="18" charset="0"/>
                <a:cs typeface="Times New Roman" panose="02020603050405020304" pitchFamily="18" charset="0"/>
              </a:rPr>
              <a:t>поздноослепшие</a:t>
            </a:r>
            <a:r>
              <a:rPr lang="ru-RU" sz="2400" b="1" dirty="0">
                <a:latin typeface="Times New Roman" panose="02020603050405020304" pitchFamily="18" charset="0"/>
                <a:cs typeface="Times New Roman" panose="02020603050405020304" pitchFamily="18" charset="0"/>
              </a:rPr>
              <a:t/>
            </a:r>
            <a:br>
              <a:rPr lang="ru-RU" sz="2400" b="1" dirty="0">
                <a:latin typeface="Times New Roman" panose="02020603050405020304" pitchFamily="18" charset="0"/>
                <a:cs typeface="Times New Roman" panose="02020603050405020304" pitchFamily="18" charset="0"/>
              </a:rPr>
            </a:br>
            <a:r>
              <a:rPr lang="ru-RU" sz="2400" b="1" dirty="0">
                <a:latin typeface="Times New Roman" panose="02020603050405020304" pitchFamily="18" charset="0"/>
                <a:cs typeface="Times New Roman" panose="02020603050405020304" pitchFamily="18" charset="0"/>
              </a:rPr>
              <a:t>подкатегории:</a:t>
            </a:r>
            <a:r>
              <a:rPr lang="ru-RU" sz="2400" dirty="0">
                <a:latin typeface="Times New Roman" panose="02020603050405020304" pitchFamily="18" charset="0"/>
                <a:cs typeface="Times New Roman" panose="02020603050405020304" pitchFamily="18" charset="0"/>
              </a:rPr>
              <a:t> владеющие шрифтом Брайля</a:t>
            </a:r>
          </a:p>
        </p:txBody>
      </p:sp>
    </p:spTree>
    <p:extLst>
      <p:ext uri="{BB962C8B-B14F-4D97-AF65-F5344CB8AC3E}">
        <p14:creationId xmlns:p14="http://schemas.microsoft.com/office/powerpoint/2010/main" val="188459336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92500" lnSpcReduction="10000"/>
          </a:bodyPr>
          <a:lstStyle/>
          <a:p>
            <a:pPr marL="0" indent="0" algn="just">
              <a:buNone/>
            </a:pPr>
            <a:r>
              <a:rPr lang="ru-RU" b="1" dirty="0">
                <a:latin typeface="Times New Roman" panose="02020603050405020304" pitchFamily="18" charset="0"/>
                <a:cs typeface="Times New Roman" panose="02020603050405020304" pitchFamily="18" charset="0"/>
              </a:rPr>
              <a:t>форма проведения ИС: </a:t>
            </a:r>
            <a:r>
              <a:rPr lang="ru-RU" dirty="0">
                <a:latin typeface="Times New Roman" panose="02020603050405020304" pitchFamily="18" charset="0"/>
                <a:cs typeface="Times New Roman" panose="02020603050405020304" pitchFamily="18" charset="0"/>
              </a:rPr>
              <a:t>устная;</a:t>
            </a:r>
          </a:p>
          <a:p>
            <a:pPr marL="0" indent="0" algn="just">
              <a:buNone/>
            </a:pPr>
            <a:r>
              <a:rPr lang="ru-RU" b="1" dirty="0">
                <a:latin typeface="Times New Roman" panose="02020603050405020304" pitchFamily="18" charset="0"/>
                <a:cs typeface="Times New Roman" panose="02020603050405020304" pitchFamily="18" charset="0"/>
              </a:rPr>
              <a:t>Задания, которые могут быть выполнены участниками:</a:t>
            </a:r>
            <a:r>
              <a:rPr lang="ru-RU"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 </a:t>
            </a:r>
            <a:endParaRPr lang="ru-RU" b="1" dirty="0">
              <a:latin typeface="Times New Roman" panose="02020603050405020304" pitchFamily="18" charset="0"/>
              <a:cs typeface="Times New Roman" panose="02020603050405020304" pitchFamily="18" charset="0"/>
            </a:endParaRPr>
          </a:p>
          <a:p>
            <a:pPr marL="0" indent="0" algn="just">
              <a:buNone/>
            </a:pPr>
            <a:r>
              <a:rPr lang="en-US" b="1" dirty="0">
                <a:latin typeface="Times New Roman" panose="02020603050405020304" pitchFamily="18" charset="0"/>
                <a:cs typeface="Times New Roman" panose="02020603050405020304" pitchFamily="18" charset="0"/>
              </a:rPr>
              <a:t>I</a:t>
            </a:r>
            <a:r>
              <a:rPr lang="ru-RU" b="1"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Чтение текста: не участвуют в выполнении задания</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marL="0" indent="0" algn="just">
              <a:buNone/>
            </a:pPr>
            <a:r>
              <a:rPr lang="en-US" b="1" dirty="0">
                <a:latin typeface="Times New Roman" panose="02020603050405020304" pitchFamily="18" charset="0"/>
                <a:cs typeface="Times New Roman" panose="02020603050405020304" pitchFamily="18" charset="0"/>
              </a:rPr>
              <a:t>II</a:t>
            </a:r>
            <a:r>
              <a:rPr lang="ru-RU" b="1" dirty="0">
                <a:latin typeface="Times New Roman" panose="02020603050405020304" pitchFamily="18" charset="0"/>
                <a:cs typeface="Times New Roman" panose="02020603050405020304" pitchFamily="18" charset="0"/>
              </a:rPr>
              <a:t>. Пересказ текста:</a:t>
            </a:r>
            <a:r>
              <a:rPr lang="ru-RU" dirty="0">
                <a:latin typeface="Times New Roman" panose="02020603050405020304" pitchFamily="18" charset="0"/>
                <a:cs typeface="Times New Roman" panose="02020603050405020304" pitchFamily="18" charset="0"/>
              </a:rPr>
              <a:t> не участвуют в выполнении задания</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marL="0" indent="0" algn="just">
              <a:buNone/>
            </a:pPr>
            <a:r>
              <a:rPr lang="en-US" b="1" dirty="0">
                <a:latin typeface="Times New Roman" panose="02020603050405020304" pitchFamily="18" charset="0"/>
                <a:cs typeface="Times New Roman" panose="02020603050405020304" pitchFamily="18" charset="0"/>
              </a:rPr>
              <a:t>III</a:t>
            </a:r>
            <a:r>
              <a:rPr lang="ru-RU" b="1" dirty="0">
                <a:latin typeface="Times New Roman" panose="02020603050405020304" pitchFamily="18" charset="0"/>
                <a:cs typeface="Times New Roman" panose="02020603050405020304" pitchFamily="18" charset="0"/>
              </a:rPr>
              <a:t>. Монологическое высказывание: </a:t>
            </a:r>
            <a:r>
              <a:rPr lang="ru-RU" dirty="0">
                <a:latin typeface="Times New Roman" panose="02020603050405020304" pitchFamily="18" charset="0"/>
                <a:cs typeface="Times New Roman" panose="02020603050405020304" pitchFamily="18" charset="0"/>
              </a:rPr>
              <a:t>устное монологическое высказывание;</a:t>
            </a:r>
          </a:p>
          <a:p>
            <a:pPr marL="0" indent="0" algn="just">
              <a:buNone/>
            </a:pPr>
            <a:r>
              <a:rPr lang="en-US" b="1" dirty="0">
                <a:latin typeface="Times New Roman" panose="02020603050405020304" pitchFamily="18" charset="0"/>
                <a:cs typeface="Times New Roman" panose="02020603050405020304" pitchFamily="18" charset="0"/>
              </a:rPr>
              <a:t>IV</a:t>
            </a:r>
            <a:r>
              <a:rPr lang="ru-RU" b="1" dirty="0">
                <a:latin typeface="Times New Roman" panose="02020603050405020304" pitchFamily="18" charset="0"/>
                <a:cs typeface="Times New Roman" panose="02020603050405020304" pitchFamily="18" charset="0"/>
              </a:rPr>
              <a:t>. Диалог: </a:t>
            </a:r>
            <a:r>
              <a:rPr lang="ru-RU" dirty="0">
                <a:latin typeface="Times New Roman" panose="02020603050405020304" pitchFamily="18" charset="0"/>
                <a:cs typeface="Times New Roman" panose="02020603050405020304" pitchFamily="18" charset="0"/>
              </a:rPr>
              <a:t>устный диалог;</a:t>
            </a:r>
          </a:p>
          <a:p>
            <a:pPr marL="0" indent="0" algn="just">
              <a:buNone/>
            </a:pPr>
            <a:r>
              <a:rPr lang="ru-RU" b="1" dirty="0">
                <a:latin typeface="Times New Roman" panose="02020603050405020304" pitchFamily="18" charset="0"/>
                <a:cs typeface="Times New Roman" panose="02020603050405020304" pitchFamily="18" charset="0"/>
              </a:rPr>
              <a:t>критерии, по которым может проводиться оценивание (в скобках максимальный балл по критерию):</a:t>
            </a:r>
            <a:r>
              <a:rPr lang="ru-RU" dirty="0">
                <a:latin typeface="Times New Roman" panose="02020603050405020304" pitchFamily="18" charset="0"/>
                <a:cs typeface="Times New Roman" panose="02020603050405020304" pitchFamily="18" charset="0"/>
              </a:rPr>
              <a:t> М1(1), М2(1), М3(1), Д1(1), Д2(1), Г(1), О(1), Р(1), РО(1)</a:t>
            </a:r>
          </a:p>
          <a:p>
            <a:endParaRPr lang="ru-RU" dirty="0"/>
          </a:p>
        </p:txBody>
      </p:sp>
      <p:sp>
        <p:nvSpPr>
          <p:cNvPr id="2" name="Заголовок 1"/>
          <p:cNvSpPr>
            <a:spLocks noGrp="1"/>
          </p:cNvSpPr>
          <p:nvPr>
            <p:ph type="title"/>
          </p:nvPr>
        </p:nvSpPr>
        <p:spPr/>
        <p:txBody>
          <a:bodyPr>
            <a:normAutofit/>
          </a:bodyPr>
          <a:lstStyle/>
          <a:p>
            <a:r>
              <a:rPr lang="ru-RU" sz="2700" b="1" dirty="0">
                <a:latin typeface="Times New Roman" panose="02020603050405020304" pitchFamily="18" charset="0"/>
                <a:cs typeface="Times New Roman" panose="02020603050405020304" pitchFamily="18" charset="0"/>
              </a:rPr>
              <a:t>Категория: </a:t>
            </a:r>
            <a:r>
              <a:rPr lang="ru-RU" sz="2700" dirty="0">
                <a:latin typeface="Times New Roman" panose="02020603050405020304" pitchFamily="18" charset="0"/>
                <a:cs typeface="Times New Roman" panose="02020603050405020304" pitchFamily="18" charset="0"/>
              </a:rPr>
              <a:t>Слепые, </a:t>
            </a:r>
            <a:r>
              <a:rPr lang="ru-RU" sz="2700" dirty="0" err="1">
                <a:latin typeface="Times New Roman" panose="02020603050405020304" pitchFamily="18" charset="0"/>
                <a:cs typeface="Times New Roman" panose="02020603050405020304" pitchFamily="18" charset="0"/>
              </a:rPr>
              <a:t>поздноослепшие</a:t>
            </a:r>
            <a:r>
              <a:rPr lang="ru-RU" sz="2700" b="1" dirty="0">
                <a:latin typeface="Times New Roman" panose="02020603050405020304" pitchFamily="18" charset="0"/>
                <a:cs typeface="Times New Roman" panose="02020603050405020304" pitchFamily="18" charset="0"/>
              </a:rPr>
              <a:t/>
            </a:r>
            <a:br>
              <a:rPr lang="ru-RU" sz="2700" b="1" dirty="0">
                <a:latin typeface="Times New Roman" panose="02020603050405020304" pitchFamily="18" charset="0"/>
                <a:cs typeface="Times New Roman" panose="02020603050405020304" pitchFamily="18" charset="0"/>
              </a:rPr>
            </a:br>
            <a:r>
              <a:rPr lang="ru-RU" sz="2700" b="1" dirty="0">
                <a:latin typeface="Times New Roman" panose="02020603050405020304" pitchFamily="18" charset="0"/>
                <a:cs typeface="Times New Roman" panose="02020603050405020304" pitchFamily="18" charset="0"/>
              </a:rPr>
              <a:t>подкатегории:</a:t>
            </a:r>
            <a:r>
              <a:rPr lang="ru-RU" sz="2700" dirty="0">
                <a:latin typeface="Times New Roman" panose="02020603050405020304" pitchFamily="18" charset="0"/>
                <a:cs typeface="Times New Roman" panose="02020603050405020304" pitchFamily="18" charset="0"/>
              </a:rPr>
              <a:t> </a:t>
            </a:r>
            <a:r>
              <a:rPr lang="ru-RU" sz="2700" dirty="0" smtClean="0">
                <a:latin typeface="Times New Roman" panose="02020603050405020304" pitchFamily="18" charset="0"/>
                <a:cs typeface="Times New Roman" panose="02020603050405020304" pitchFamily="18" charset="0"/>
              </a:rPr>
              <a:t>не владеющие </a:t>
            </a:r>
            <a:r>
              <a:rPr lang="ru-RU" sz="2700" dirty="0">
                <a:latin typeface="Times New Roman" panose="02020603050405020304" pitchFamily="18" charset="0"/>
                <a:cs typeface="Times New Roman" panose="02020603050405020304" pitchFamily="18" charset="0"/>
              </a:rPr>
              <a:t>шрифтом Брайля</a:t>
            </a:r>
            <a:endParaRPr lang="ru-RU" sz="2700" dirty="0"/>
          </a:p>
        </p:txBody>
      </p:sp>
    </p:spTree>
    <p:extLst>
      <p:ext uri="{BB962C8B-B14F-4D97-AF65-F5344CB8AC3E}">
        <p14:creationId xmlns:p14="http://schemas.microsoft.com/office/powerpoint/2010/main" val="314033061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92500" lnSpcReduction="10000"/>
          </a:bodyPr>
          <a:lstStyle/>
          <a:p>
            <a:pPr marL="0" indent="0" algn="just">
              <a:buNone/>
            </a:pPr>
            <a:r>
              <a:rPr lang="ru-RU" b="1" dirty="0">
                <a:latin typeface="Times New Roman" panose="02020603050405020304" pitchFamily="18" charset="0"/>
                <a:cs typeface="Times New Roman" panose="02020603050405020304" pitchFamily="18" charset="0"/>
              </a:rPr>
              <a:t>форма проведения ИС: </a:t>
            </a:r>
            <a:r>
              <a:rPr lang="ru-RU" dirty="0" smtClean="0">
                <a:latin typeface="Times New Roman" panose="02020603050405020304" pitchFamily="18" charset="0"/>
                <a:cs typeface="Times New Roman" panose="02020603050405020304" pitchFamily="18" charset="0"/>
              </a:rPr>
              <a:t>устная;</a:t>
            </a:r>
            <a:endParaRPr lang="ru-RU" dirty="0">
              <a:latin typeface="Times New Roman" panose="02020603050405020304" pitchFamily="18" charset="0"/>
              <a:cs typeface="Times New Roman" panose="02020603050405020304" pitchFamily="18" charset="0"/>
            </a:endParaRPr>
          </a:p>
          <a:p>
            <a:pPr marL="0" indent="0" algn="just">
              <a:buNone/>
            </a:pPr>
            <a:r>
              <a:rPr lang="ru-RU" b="1" dirty="0">
                <a:latin typeface="Times New Roman" panose="02020603050405020304" pitchFamily="18" charset="0"/>
                <a:cs typeface="Times New Roman" panose="02020603050405020304" pitchFamily="18" charset="0"/>
              </a:rPr>
              <a:t>Задания, которые могут быть выполнены участниками:</a:t>
            </a:r>
            <a:r>
              <a:rPr lang="ru-RU"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 </a:t>
            </a:r>
            <a:endParaRPr lang="ru-RU" b="1" dirty="0">
              <a:latin typeface="Times New Roman" panose="02020603050405020304" pitchFamily="18" charset="0"/>
              <a:cs typeface="Times New Roman" panose="02020603050405020304" pitchFamily="18" charset="0"/>
            </a:endParaRPr>
          </a:p>
          <a:p>
            <a:pPr marL="0" indent="0" algn="just">
              <a:buNone/>
            </a:pPr>
            <a:r>
              <a:rPr lang="en-US" b="1" dirty="0">
                <a:latin typeface="Times New Roman" panose="02020603050405020304" pitchFamily="18" charset="0"/>
                <a:cs typeface="Times New Roman" panose="02020603050405020304" pitchFamily="18" charset="0"/>
              </a:rPr>
              <a:t>I</a:t>
            </a:r>
            <a:r>
              <a:rPr lang="ru-RU" b="1"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Чтение текста: чтение текста про себя + вслух</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marL="0" indent="0" algn="just">
              <a:buNone/>
            </a:pPr>
            <a:r>
              <a:rPr lang="en-US" b="1" dirty="0">
                <a:latin typeface="Times New Roman" panose="02020603050405020304" pitchFamily="18" charset="0"/>
                <a:cs typeface="Times New Roman" panose="02020603050405020304" pitchFamily="18" charset="0"/>
              </a:rPr>
              <a:t>II</a:t>
            </a:r>
            <a:r>
              <a:rPr lang="ru-RU" b="1" dirty="0">
                <a:latin typeface="Times New Roman" panose="02020603050405020304" pitchFamily="18" charset="0"/>
                <a:cs typeface="Times New Roman" panose="02020603050405020304" pitchFamily="18" charset="0"/>
              </a:rPr>
              <a:t>. Пересказ текста:</a:t>
            </a:r>
            <a:r>
              <a:rPr lang="ru-RU" dirty="0">
                <a:latin typeface="Times New Roman" panose="02020603050405020304" pitchFamily="18" charset="0"/>
                <a:cs typeface="Times New Roman" panose="02020603050405020304" pitchFamily="18" charset="0"/>
              </a:rPr>
              <a:t> устный пересказ текста;</a:t>
            </a:r>
          </a:p>
          <a:p>
            <a:pPr marL="0" indent="0" algn="just">
              <a:buNone/>
            </a:pPr>
            <a:r>
              <a:rPr lang="en-US" b="1" dirty="0">
                <a:latin typeface="Times New Roman" panose="02020603050405020304" pitchFamily="18" charset="0"/>
                <a:cs typeface="Times New Roman" panose="02020603050405020304" pitchFamily="18" charset="0"/>
              </a:rPr>
              <a:t>III</a:t>
            </a:r>
            <a:r>
              <a:rPr lang="ru-RU" b="1" dirty="0">
                <a:latin typeface="Times New Roman" panose="02020603050405020304" pitchFamily="18" charset="0"/>
                <a:cs typeface="Times New Roman" panose="02020603050405020304" pitchFamily="18" charset="0"/>
              </a:rPr>
              <a:t>. Монологическое высказывание: </a:t>
            </a:r>
            <a:r>
              <a:rPr lang="ru-RU" dirty="0">
                <a:latin typeface="Times New Roman" panose="02020603050405020304" pitchFamily="18" charset="0"/>
                <a:cs typeface="Times New Roman" panose="02020603050405020304" pitchFamily="18" charset="0"/>
              </a:rPr>
              <a:t>устное монологическое высказывание;</a:t>
            </a:r>
          </a:p>
          <a:p>
            <a:pPr marL="0" indent="0" algn="just">
              <a:buNone/>
            </a:pPr>
            <a:r>
              <a:rPr lang="en-US" b="1" dirty="0">
                <a:latin typeface="Times New Roman" panose="02020603050405020304" pitchFamily="18" charset="0"/>
                <a:cs typeface="Times New Roman" panose="02020603050405020304" pitchFamily="18" charset="0"/>
              </a:rPr>
              <a:t>IV</a:t>
            </a:r>
            <a:r>
              <a:rPr lang="ru-RU" b="1" dirty="0">
                <a:latin typeface="Times New Roman" panose="02020603050405020304" pitchFamily="18" charset="0"/>
                <a:cs typeface="Times New Roman" panose="02020603050405020304" pitchFamily="18" charset="0"/>
              </a:rPr>
              <a:t>. Диалог: </a:t>
            </a:r>
            <a:r>
              <a:rPr lang="ru-RU" dirty="0">
                <a:latin typeface="Times New Roman" panose="02020603050405020304" pitchFamily="18" charset="0"/>
                <a:cs typeface="Times New Roman" panose="02020603050405020304" pitchFamily="18" charset="0"/>
              </a:rPr>
              <a:t>устный диалог</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marL="0" indent="0" algn="just">
              <a:buNone/>
            </a:pPr>
            <a:r>
              <a:rPr lang="ru-RU" b="1" dirty="0">
                <a:latin typeface="Times New Roman" panose="02020603050405020304" pitchFamily="18" charset="0"/>
                <a:cs typeface="Times New Roman" panose="02020603050405020304" pitchFamily="18" charset="0"/>
              </a:rPr>
              <a:t>критерии, по которым может проводиться оценивание (в скобках максимальный балл по критерию):</a:t>
            </a:r>
            <a:r>
              <a:rPr lang="ru-RU" dirty="0">
                <a:latin typeface="Times New Roman" panose="02020603050405020304" pitchFamily="18" charset="0"/>
                <a:cs typeface="Times New Roman" panose="02020603050405020304" pitchFamily="18" charset="0"/>
              </a:rPr>
              <a:t> ИЧ(1), П1(2), П2(1), П3(1), П4(1), Г(1), О(1), Р(1), Иск(1</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М1(1), М2(1), М3(1), Д1(1), Д2(1), Г(1), О(1), Р(1), РО(1)</a:t>
            </a:r>
          </a:p>
        </p:txBody>
      </p:sp>
      <p:sp>
        <p:nvSpPr>
          <p:cNvPr id="2" name="Заголовок 1"/>
          <p:cNvSpPr>
            <a:spLocks noGrp="1"/>
          </p:cNvSpPr>
          <p:nvPr>
            <p:ph type="title"/>
          </p:nvPr>
        </p:nvSpPr>
        <p:spPr/>
        <p:txBody>
          <a:bodyPr>
            <a:normAutofit/>
          </a:bodyPr>
          <a:lstStyle/>
          <a:p>
            <a:r>
              <a:rPr lang="ru-RU" sz="2800" b="1" dirty="0">
                <a:latin typeface="Times New Roman" panose="02020603050405020304" pitchFamily="18" charset="0"/>
                <a:cs typeface="Times New Roman" panose="02020603050405020304" pitchFamily="18" charset="0"/>
              </a:rPr>
              <a:t>Категория:</a:t>
            </a:r>
            <a:r>
              <a:rPr lang="ru-RU" sz="2800" dirty="0">
                <a:latin typeface="Times New Roman" panose="02020603050405020304" pitchFamily="18" charset="0"/>
                <a:cs typeface="Times New Roman" panose="02020603050405020304" pitchFamily="18" charset="0"/>
              </a:rPr>
              <a:t> Слабовидящие</a:t>
            </a:r>
          </a:p>
        </p:txBody>
      </p:sp>
    </p:spTree>
    <p:extLst>
      <p:ext uri="{BB962C8B-B14F-4D97-AF65-F5344CB8AC3E}">
        <p14:creationId xmlns:p14="http://schemas.microsoft.com/office/powerpoint/2010/main" val="12626249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124744"/>
            <a:ext cx="8229600" cy="5001419"/>
          </a:xfrm>
        </p:spPr>
        <p:txBody>
          <a:bodyPr>
            <a:noAutofit/>
          </a:bodyPr>
          <a:lstStyle/>
          <a:p>
            <a:pPr marL="0" indent="0" algn="just">
              <a:buNone/>
            </a:pPr>
            <a:r>
              <a:rPr lang="ru-RU" sz="2200" b="1" dirty="0">
                <a:latin typeface="Times New Roman" panose="02020603050405020304" pitchFamily="18" charset="0"/>
                <a:cs typeface="Times New Roman" panose="02020603050405020304" pitchFamily="18" charset="0"/>
              </a:rPr>
              <a:t>форма проведения ИС: </a:t>
            </a:r>
            <a:r>
              <a:rPr lang="ru-RU" sz="2200" dirty="0" smtClean="0">
                <a:latin typeface="Times New Roman" panose="02020603050405020304" pitchFamily="18" charset="0"/>
                <a:cs typeface="Times New Roman" panose="02020603050405020304" pitchFamily="18" charset="0"/>
              </a:rPr>
              <a:t>письменная;</a:t>
            </a:r>
            <a:endParaRPr lang="ru-RU" sz="2200" dirty="0">
              <a:latin typeface="Times New Roman" panose="02020603050405020304" pitchFamily="18" charset="0"/>
              <a:cs typeface="Times New Roman" panose="02020603050405020304" pitchFamily="18" charset="0"/>
            </a:endParaRPr>
          </a:p>
          <a:p>
            <a:pPr marL="0" indent="0" algn="just">
              <a:buNone/>
            </a:pPr>
            <a:r>
              <a:rPr lang="ru-RU" sz="2200" b="1" dirty="0">
                <a:latin typeface="Times New Roman" panose="02020603050405020304" pitchFamily="18" charset="0"/>
                <a:cs typeface="Times New Roman" panose="02020603050405020304" pitchFamily="18" charset="0"/>
              </a:rPr>
              <a:t>Задания, которые могут быть выполнены участниками:</a:t>
            </a:r>
            <a:r>
              <a:rPr lang="ru-RU" sz="2200" dirty="0">
                <a:latin typeface="Times New Roman" panose="02020603050405020304" pitchFamily="18" charset="0"/>
                <a:cs typeface="Times New Roman" panose="02020603050405020304" pitchFamily="18" charset="0"/>
              </a:rPr>
              <a:t> </a:t>
            </a:r>
            <a:r>
              <a:rPr lang="en-US" sz="2200" b="1" dirty="0">
                <a:latin typeface="Times New Roman" panose="02020603050405020304" pitchFamily="18" charset="0"/>
                <a:cs typeface="Times New Roman" panose="02020603050405020304" pitchFamily="18" charset="0"/>
              </a:rPr>
              <a:t> </a:t>
            </a:r>
            <a:endParaRPr lang="ru-RU" sz="2200" b="1" dirty="0">
              <a:latin typeface="Times New Roman" panose="02020603050405020304" pitchFamily="18" charset="0"/>
              <a:cs typeface="Times New Roman" panose="02020603050405020304" pitchFamily="18" charset="0"/>
            </a:endParaRPr>
          </a:p>
          <a:p>
            <a:pPr marL="0" indent="0" algn="just">
              <a:buNone/>
            </a:pPr>
            <a:r>
              <a:rPr lang="en-US" sz="2200" b="1" dirty="0">
                <a:latin typeface="Times New Roman" panose="02020603050405020304" pitchFamily="18" charset="0"/>
                <a:cs typeface="Times New Roman" panose="02020603050405020304" pitchFamily="18" charset="0"/>
              </a:rPr>
              <a:t>I</a:t>
            </a:r>
            <a:r>
              <a:rPr lang="ru-RU" sz="2200" b="1" dirty="0">
                <a:latin typeface="Times New Roman" panose="02020603050405020304" pitchFamily="18" charset="0"/>
                <a:cs typeface="Times New Roman" panose="02020603050405020304" pitchFamily="18" charset="0"/>
              </a:rPr>
              <a:t>. </a:t>
            </a:r>
            <a:r>
              <a:rPr lang="ru-RU" sz="2200" dirty="0">
                <a:latin typeface="Times New Roman" panose="02020603050405020304" pitchFamily="18" charset="0"/>
                <a:cs typeface="Times New Roman" panose="02020603050405020304" pitchFamily="18" charset="0"/>
              </a:rPr>
              <a:t>Чтение текста: выдать текст для самостоятельного прочтения без оценивания по критериям к заданию № 1</a:t>
            </a:r>
            <a:r>
              <a:rPr lang="ru-RU" sz="2200" dirty="0" smtClean="0">
                <a:latin typeface="Times New Roman" panose="02020603050405020304" pitchFamily="18" charset="0"/>
                <a:cs typeface="Times New Roman" panose="02020603050405020304" pitchFamily="18" charset="0"/>
              </a:rPr>
              <a:t>;</a:t>
            </a:r>
            <a:endParaRPr lang="ru-RU" sz="2200" dirty="0">
              <a:latin typeface="Times New Roman" panose="02020603050405020304" pitchFamily="18" charset="0"/>
              <a:cs typeface="Times New Roman" panose="02020603050405020304" pitchFamily="18" charset="0"/>
            </a:endParaRPr>
          </a:p>
          <a:p>
            <a:pPr marL="0" indent="0" algn="just">
              <a:buNone/>
            </a:pPr>
            <a:r>
              <a:rPr lang="en-US" sz="2200" b="1" dirty="0">
                <a:latin typeface="Times New Roman" panose="02020603050405020304" pitchFamily="18" charset="0"/>
                <a:cs typeface="Times New Roman" panose="02020603050405020304" pitchFamily="18" charset="0"/>
              </a:rPr>
              <a:t>II</a:t>
            </a:r>
            <a:r>
              <a:rPr lang="ru-RU" sz="2200" b="1" dirty="0">
                <a:latin typeface="Times New Roman" panose="02020603050405020304" pitchFamily="18" charset="0"/>
                <a:cs typeface="Times New Roman" panose="02020603050405020304" pitchFamily="18" charset="0"/>
              </a:rPr>
              <a:t>. Пересказ текста:</a:t>
            </a:r>
            <a:r>
              <a:rPr lang="ru-RU" sz="2200" dirty="0">
                <a:latin typeface="Times New Roman" panose="02020603050405020304" pitchFamily="18" charset="0"/>
                <a:cs typeface="Times New Roman" panose="02020603050405020304" pitchFamily="18" charset="0"/>
              </a:rPr>
              <a:t> пересказ текста в письменной форме</a:t>
            </a:r>
            <a:r>
              <a:rPr lang="ru-RU" sz="2200" dirty="0" smtClean="0">
                <a:latin typeface="Times New Roman" panose="02020603050405020304" pitchFamily="18" charset="0"/>
                <a:cs typeface="Times New Roman" panose="02020603050405020304" pitchFamily="18" charset="0"/>
              </a:rPr>
              <a:t>;</a:t>
            </a:r>
            <a:endParaRPr lang="ru-RU" sz="2200" dirty="0">
              <a:latin typeface="Times New Roman" panose="02020603050405020304" pitchFamily="18" charset="0"/>
              <a:cs typeface="Times New Roman" panose="02020603050405020304" pitchFamily="18" charset="0"/>
            </a:endParaRPr>
          </a:p>
          <a:p>
            <a:pPr marL="0" indent="0" algn="just">
              <a:buNone/>
            </a:pPr>
            <a:r>
              <a:rPr lang="en-US" sz="2200" b="1" dirty="0">
                <a:latin typeface="Times New Roman" panose="02020603050405020304" pitchFamily="18" charset="0"/>
                <a:cs typeface="Times New Roman" panose="02020603050405020304" pitchFamily="18" charset="0"/>
              </a:rPr>
              <a:t>III</a:t>
            </a:r>
            <a:r>
              <a:rPr lang="ru-RU" sz="2200" b="1" dirty="0">
                <a:latin typeface="Times New Roman" panose="02020603050405020304" pitchFamily="18" charset="0"/>
                <a:cs typeface="Times New Roman" panose="02020603050405020304" pitchFamily="18" charset="0"/>
              </a:rPr>
              <a:t>. Монологическое высказывание: </a:t>
            </a:r>
            <a:r>
              <a:rPr lang="ru-RU" sz="2200" dirty="0">
                <a:latin typeface="Times New Roman" panose="02020603050405020304" pitchFamily="18" charset="0"/>
                <a:cs typeface="Times New Roman" panose="02020603050405020304" pitchFamily="18" charset="0"/>
              </a:rPr>
              <a:t>монолог в письменной форме</a:t>
            </a:r>
            <a:r>
              <a:rPr lang="ru-RU" sz="2200" dirty="0" smtClean="0">
                <a:latin typeface="Times New Roman" panose="02020603050405020304" pitchFamily="18" charset="0"/>
                <a:cs typeface="Times New Roman" panose="02020603050405020304" pitchFamily="18" charset="0"/>
              </a:rPr>
              <a:t>;</a:t>
            </a:r>
            <a:endParaRPr lang="ru-RU" sz="2200" dirty="0">
              <a:latin typeface="Times New Roman" panose="02020603050405020304" pitchFamily="18" charset="0"/>
              <a:cs typeface="Times New Roman" panose="02020603050405020304" pitchFamily="18" charset="0"/>
            </a:endParaRPr>
          </a:p>
          <a:p>
            <a:pPr marL="0" indent="0" algn="just">
              <a:buNone/>
            </a:pPr>
            <a:r>
              <a:rPr lang="en-US" sz="2200" b="1" dirty="0">
                <a:latin typeface="Times New Roman" panose="02020603050405020304" pitchFamily="18" charset="0"/>
                <a:cs typeface="Times New Roman" panose="02020603050405020304" pitchFamily="18" charset="0"/>
              </a:rPr>
              <a:t>IV</a:t>
            </a:r>
            <a:r>
              <a:rPr lang="ru-RU" sz="2200" b="1" dirty="0">
                <a:latin typeface="Times New Roman" panose="02020603050405020304" pitchFamily="18" charset="0"/>
                <a:cs typeface="Times New Roman" panose="02020603050405020304" pitchFamily="18" charset="0"/>
              </a:rPr>
              <a:t>. Диалог: </a:t>
            </a:r>
            <a:r>
              <a:rPr lang="ru-RU" sz="2200" dirty="0">
                <a:latin typeface="Times New Roman" panose="02020603050405020304" pitchFamily="18" charset="0"/>
                <a:cs typeface="Times New Roman" panose="02020603050405020304" pitchFamily="18" charset="0"/>
              </a:rPr>
              <a:t>диалог в письменной форме, допускается использование участником ИС карточки экзаменатора-собеседника для формулирования письменных ответов на вопросы диалога</a:t>
            </a:r>
            <a:r>
              <a:rPr lang="ru-RU" sz="2200" dirty="0" smtClean="0">
                <a:latin typeface="Times New Roman" panose="02020603050405020304" pitchFamily="18" charset="0"/>
                <a:cs typeface="Times New Roman" panose="02020603050405020304" pitchFamily="18" charset="0"/>
              </a:rPr>
              <a:t>;</a:t>
            </a:r>
            <a:endParaRPr lang="ru-RU" sz="2200" dirty="0">
              <a:latin typeface="Times New Roman" panose="02020603050405020304" pitchFamily="18" charset="0"/>
              <a:cs typeface="Times New Roman" panose="02020603050405020304" pitchFamily="18" charset="0"/>
            </a:endParaRPr>
          </a:p>
          <a:p>
            <a:pPr marL="0" indent="0" algn="just">
              <a:buNone/>
            </a:pPr>
            <a:r>
              <a:rPr lang="ru-RU" sz="2200" b="1" dirty="0">
                <a:latin typeface="Times New Roman" panose="02020603050405020304" pitchFamily="18" charset="0"/>
                <a:cs typeface="Times New Roman" panose="02020603050405020304" pitchFamily="18" charset="0"/>
              </a:rPr>
              <a:t>критерии, по которым может проводиться оценивание (в скобках максимальный балл по критерию):</a:t>
            </a:r>
            <a:r>
              <a:rPr lang="ru-RU" sz="2200" dirty="0">
                <a:latin typeface="Times New Roman" panose="02020603050405020304" pitchFamily="18" charset="0"/>
                <a:cs typeface="Times New Roman" panose="02020603050405020304" pitchFamily="18" charset="0"/>
              </a:rPr>
              <a:t> П1(2), П2(1), П3(1), П4(1), М1(1), М2(1), М3(1), Д1(1</a:t>
            </a:r>
            <a:r>
              <a:rPr lang="ru-RU" sz="2200" dirty="0" smtClean="0">
                <a:latin typeface="Times New Roman" panose="02020603050405020304" pitchFamily="18" charset="0"/>
                <a:cs typeface="Times New Roman" panose="02020603050405020304" pitchFamily="18" charset="0"/>
              </a:rPr>
              <a:t>)</a:t>
            </a:r>
            <a:endParaRPr lang="ru-RU" sz="2200" dirty="0">
              <a:latin typeface="Times New Roman" panose="02020603050405020304" pitchFamily="18" charset="0"/>
              <a:cs typeface="Times New Roman" panose="02020603050405020304" pitchFamily="18" charset="0"/>
            </a:endParaRPr>
          </a:p>
        </p:txBody>
      </p:sp>
      <p:sp>
        <p:nvSpPr>
          <p:cNvPr id="2" name="Заголовок 1"/>
          <p:cNvSpPr>
            <a:spLocks noGrp="1"/>
          </p:cNvSpPr>
          <p:nvPr>
            <p:ph type="title"/>
          </p:nvPr>
        </p:nvSpPr>
        <p:spPr/>
        <p:txBody>
          <a:bodyPr>
            <a:normAutofit/>
          </a:bodyPr>
          <a:lstStyle/>
          <a:p>
            <a:r>
              <a:rPr lang="ru-RU" sz="2400" b="1" dirty="0">
                <a:latin typeface="Times New Roman" panose="02020603050405020304" pitchFamily="18" charset="0"/>
                <a:cs typeface="Times New Roman" panose="02020603050405020304" pitchFamily="18" charset="0"/>
              </a:rPr>
              <a:t>Категория:</a:t>
            </a:r>
            <a:r>
              <a:rPr lang="ru-RU" sz="2400" dirty="0">
                <a:latin typeface="Times New Roman" panose="02020603050405020304" pitchFamily="18" charset="0"/>
                <a:cs typeface="Times New Roman" panose="02020603050405020304" pitchFamily="18" charset="0"/>
              </a:rPr>
              <a:t> Участники с тяжелыми нарушениями речи</a:t>
            </a:r>
          </a:p>
        </p:txBody>
      </p:sp>
    </p:spTree>
    <p:extLst>
      <p:ext uri="{BB962C8B-B14F-4D97-AF65-F5344CB8AC3E}">
        <p14:creationId xmlns:p14="http://schemas.microsoft.com/office/powerpoint/2010/main" val="407011944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92500" lnSpcReduction="10000"/>
          </a:bodyPr>
          <a:lstStyle/>
          <a:p>
            <a:pPr marL="0" indent="0" algn="just">
              <a:buNone/>
            </a:pPr>
            <a:r>
              <a:rPr lang="ru-RU" b="1" dirty="0">
                <a:latin typeface="Times New Roman" panose="02020603050405020304" pitchFamily="18" charset="0"/>
                <a:cs typeface="Times New Roman" panose="02020603050405020304" pitchFamily="18" charset="0"/>
              </a:rPr>
              <a:t>форма проведения ИС: </a:t>
            </a:r>
            <a:r>
              <a:rPr lang="ru-RU" dirty="0" smtClean="0">
                <a:latin typeface="Times New Roman" panose="02020603050405020304" pitchFamily="18" charset="0"/>
                <a:cs typeface="Times New Roman" panose="02020603050405020304" pitchFamily="18" charset="0"/>
              </a:rPr>
              <a:t>устная;</a:t>
            </a:r>
            <a:endParaRPr lang="ru-RU" dirty="0">
              <a:latin typeface="Times New Roman" panose="02020603050405020304" pitchFamily="18" charset="0"/>
              <a:cs typeface="Times New Roman" panose="02020603050405020304" pitchFamily="18" charset="0"/>
            </a:endParaRPr>
          </a:p>
          <a:p>
            <a:pPr marL="0" indent="0" algn="just">
              <a:buNone/>
            </a:pPr>
            <a:r>
              <a:rPr lang="ru-RU" b="1" dirty="0">
                <a:latin typeface="Times New Roman" panose="02020603050405020304" pitchFamily="18" charset="0"/>
                <a:cs typeface="Times New Roman" panose="02020603050405020304" pitchFamily="18" charset="0"/>
              </a:rPr>
              <a:t>Задания, которые могут быть выполнены участниками:</a:t>
            </a:r>
            <a:r>
              <a:rPr lang="ru-RU"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 </a:t>
            </a:r>
            <a:endParaRPr lang="ru-RU" b="1" dirty="0">
              <a:latin typeface="Times New Roman" panose="02020603050405020304" pitchFamily="18" charset="0"/>
              <a:cs typeface="Times New Roman" panose="02020603050405020304" pitchFamily="18" charset="0"/>
            </a:endParaRPr>
          </a:p>
          <a:p>
            <a:pPr marL="0" indent="0" algn="just">
              <a:buNone/>
            </a:pPr>
            <a:r>
              <a:rPr lang="en-US" b="1" dirty="0">
                <a:latin typeface="Times New Roman" panose="02020603050405020304" pitchFamily="18" charset="0"/>
                <a:cs typeface="Times New Roman" panose="02020603050405020304" pitchFamily="18" charset="0"/>
              </a:rPr>
              <a:t>I</a:t>
            </a:r>
            <a:r>
              <a:rPr lang="ru-RU" b="1"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Чтение текста: чтение текста про себя + </a:t>
            </a:r>
            <a:r>
              <a:rPr lang="ru-RU" dirty="0" smtClean="0">
                <a:latin typeface="Times New Roman" panose="02020603050405020304" pitchFamily="18" charset="0"/>
                <a:cs typeface="Times New Roman" panose="02020603050405020304" pitchFamily="18" charset="0"/>
              </a:rPr>
              <a:t>вслух;</a:t>
            </a:r>
            <a:endParaRPr lang="ru-RU" dirty="0">
              <a:latin typeface="Times New Roman" panose="02020603050405020304" pitchFamily="18" charset="0"/>
              <a:cs typeface="Times New Roman" panose="02020603050405020304" pitchFamily="18" charset="0"/>
            </a:endParaRPr>
          </a:p>
          <a:p>
            <a:pPr marL="0" indent="0" algn="just">
              <a:buNone/>
            </a:pPr>
            <a:r>
              <a:rPr lang="en-US" b="1" dirty="0">
                <a:latin typeface="Times New Roman" panose="02020603050405020304" pitchFamily="18" charset="0"/>
                <a:cs typeface="Times New Roman" panose="02020603050405020304" pitchFamily="18" charset="0"/>
              </a:rPr>
              <a:t>II</a:t>
            </a:r>
            <a:r>
              <a:rPr lang="ru-RU" b="1" dirty="0">
                <a:latin typeface="Times New Roman" panose="02020603050405020304" pitchFamily="18" charset="0"/>
                <a:cs typeface="Times New Roman" panose="02020603050405020304" pitchFamily="18" charset="0"/>
              </a:rPr>
              <a:t>. Пересказ текста:</a:t>
            </a:r>
            <a:r>
              <a:rPr lang="ru-RU" dirty="0">
                <a:latin typeface="Times New Roman" panose="02020603050405020304" pitchFamily="18" charset="0"/>
                <a:cs typeface="Times New Roman" panose="02020603050405020304" pitchFamily="18" charset="0"/>
              </a:rPr>
              <a:t> устный пересказ текста</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marL="0" indent="0" algn="just">
              <a:buNone/>
            </a:pPr>
            <a:r>
              <a:rPr lang="en-US" b="1" dirty="0">
                <a:latin typeface="Times New Roman" panose="02020603050405020304" pitchFamily="18" charset="0"/>
                <a:cs typeface="Times New Roman" panose="02020603050405020304" pitchFamily="18" charset="0"/>
              </a:rPr>
              <a:t>III</a:t>
            </a:r>
            <a:r>
              <a:rPr lang="ru-RU" b="1" dirty="0">
                <a:latin typeface="Times New Roman" panose="02020603050405020304" pitchFamily="18" charset="0"/>
                <a:cs typeface="Times New Roman" panose="02020603050405020304" pitchFamily="18" charset="0"/>
              </a:rPr>
              <a:t>. Монологическое высказывание: </a:t>
            </a:r>
            <a:r>
              <a:rPr lang="ru-RU" dirty="0">
                <a:latin typeface="Times New Roman" panose="02020603050405020304" pitchFamily="18" charset="0"/>
                <a:cs typeface="Times New Roman" panose="02020603050405020304" pitchFamily="18" charset="0"/>
              </a:rPr>
              <a:t>устное монологическое высказывание</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marL="0" indent="0" algn="just">
              <a:buNone/>
            </a:pPr>
            <a:r>
              <a:rPr lang="en-US" b="1" dirty="0">
                <a:latin typeface="Times New Roman" panose="02020603050405020304" pitchFamily="18" charset="0"/>
                <a:cs typeface="Times New Roman" panose="02020603050405020304" pitchFamily="18" charset="0"/>
              </a:rPr>
              <a:t>IV</a:t>
            </a:r>
            <a:r>
              <a:rPr lang="ru-RU" b="1" dirty="0">
                <a:latin typeface="Times New Roman" panose="02020603050405020304" pitchFamily="18" charset="0"/>
                <a:cs typeface="Times New Roman" panose="02020603050405020304" pitchFamily="18" charset="0"/>
              </a:rPr>
              <a:t>. Диалог: </a:t>
            </a:r>
            <a:r>
              <a:rPr lang="ru-RU" dirty="0" smtClean="0">
                <a:latin typeface="Times New Roman" panose="02020603050405020304" pitchFamily="18" charset="0"/>
                <a:cs typeface="Times New Roman" panose="02020603050405020304" pitchFamily="18" charset="0"/>
              </a:rPr>
              <a:t>устный диалог;</a:t>
            </a:r>
            <a:endParaRPr lang="ru-RU" dirty="0">
              <a:latin typeface="Times New Roman" panose="02020603050405020304" pitchFamily="18" charset="0"/>
              <a:cs typeface="Times New Roman" panose="02020603050405020304" pitchFamily="18" charset="0"/>
            </a:endParaRPr>
          </a:p>
          <a:p>
            <a:pPr marL="0" indent="0" algn="just">
              <a:buNone/>
            </a:pPr>
            <a:r>
              <a:rPr lang="ru-RU" b="1" dirty="0">
                <a:latin typeface="Times New Roman" panose="02020603050405020304" pitchFamily="18" charset="0"/>
                <a:cs typeface="Times New Roman" panose="02020603050405020304" pitchFamily="18" charset="0"/>
              </a:rPr>
              <a:t>критерии, по которым может проводиться оценивание (в скобках максимальный балл по критерию):</a:t>
            </a:r>
            <a:r>
              <a:rPr lang="ru-RU" dirty="0">
                <a:latin typeface="Times New Roman" panose="02020603050405020304" pitchFamily="18" charset="0"/>
                <a:cs typeface="Times New Roman" panose="02020603050405020304" pitchFamily="18" charset="0"/>
              </a:rPr>
              <a:t> ИЧ(1), ТЧ(1), П1(2), П2(1), П3(1), П4(1), Г(1), О(1), Р(1), Иск(1), М1(1), М2(1), М3(1), Д1(1), Д2(1), Г(1), О(1), Р(1), РО(1</a:t>
            </a:r>
            <a:r>
              <a:rPr lang="ru-RU" dirty="0"/>
              <a:t>)</a:t>
            </a:r>
            <a:endParaRPr lang="ru-RU" dirty="0">
              <a:latin typeface="Times New Roman" panose="02020603050405020304" pitchFamily="18" charset="0"/>
              <a:cs typeface="Times New Roman" panose="02020603050405020304" pitchFamily="18" charset="0"/>
            </a:endParaRPr>
          </a:p>
          <a:p>
            <a:endParaRPr lang="ru-RU" dirty="0"/>
          </a:p>
        </p:txBody>
      </p:sp>
      <p:sp>
        <p:nvSpPr>
          <p:cNvPr id="2" name="Заголовок 1"/>
          <p:cNvSpPr>
            <a:spLocks noGrp="1"/>
          </p:cNvSpPr>
          <p:nvPr>
            <p:ph type="title"/>
          </p:nvPr>
        </p:nvSpPr>
        <p:spPr/>
        <p:txBody>
          <a:bodyPr>
            <a:noAutofit/>
          </a:bodyPr>
          <a:lstStyle/>
          <a:p>
            <a:r>
              <a:rPr lang="ru-RU" sz="2400" b="1" dirty="0">
                <a:latin typeface="Times New Roman" panose="02020603050405020304" pitchFamily="18" charset="0"/>
                <a:cs typeface="Times New Roman" panose="02020603050405020304" pitchFamily="18" charset="0"/>
              </a:rPr>
              <a:t>Категория:</a:t>
            </a:r>
            <a:r>
              <a:rPr lang="ru-RU" sz="2400" dirty="0">
                <a:latin typeface="Times New Roman" panose="02020603050405020304" pitchFamily="18" charset="0"/>
                <a:cs typeface="Times New Roman" panose="02020603050405020304" pitchFamily="18" charset="0"/>
              </a:rPr>
              <a:t> Участники с </a:t>
            </a:r>
            <a:r>
              <a:rPr lang="ru-RU" sz="2400" dirty="0" smtClean="0">
                <a:latin typeface="Times New Roman" panose="02020603050405020304" pitchFamily="18" charset="0"/>
                <a:cs typeface="Times New Roman" panose="02020603050405020304" pitchFamily="18" charset="0"/>
              </a:rPr>
              <a:t>НОДА</a:t>
            </a:r>
            <a:br>
              <a:rPr lang="ru-RU" sz="2400" dirty="0" smtClean="0">
                <a:latin typeface="Times New Roman" panose="02020603050405020304" pitchFamily="18" charset="0"/>
                <a:cs typeface="Times New Roman" panose="02020603050405020304" pitchFamily="18" charset="0"/>
              </a:rPr>
            </a:br>
            <a:r>
              <a:rPr lang="ru-RU" sz="2400" b="1" dirty="0" smtClean="0">
                <a:latin typeface="Times New Roman" panose="02020603050405020304" pitchFamily="18" charset="0"/>
                <a:cs typeface="Times New Roman" panose="02020603050405020304" pitchFamily="18" charset="0"/>
              </a:rPr>
              <a:t>подкатегория</a:t>
            </a:r>
            <a:r>
              <a:rPr lang="ru-RU" sz="2400" dirty="0" smtClean="0">
                <a:latin typeface="Times New Roman" panose="02020603050405020304" pitchFamily="18" charset="0"/>
                <a:cs typeface="Times New Roman" panose="02020603050405020304" pitchFamily="18" charset="0"/>
              </a:rPr>
              <a:t>: при </a:t>
            </a:r>
            <a:r>
              <a:rPr lang="ru-RU" sz="2400" dirty="0">
                <a:latin typeface="Times New Roman" panose="02020603050405020304" pitchFamily="18" charset="0"/>
                <a:cs typeface="Times New Roman" panose="02020603050405020304" pitchFamily="18" charset="0"/>
              </a:rPr>
              <a:t>отсутствии сопутствующих заболеваний</a:t>
            </a:r>
          </a:p>
        </p:txBody>
      </p:sp>
    </p:spTree>
    <p:extLst>
      <p:ext uri="{BB962C8B-B14F-4D97-AF65-F5344CB8AC3E}">
        <p14:creationId xmlns:p14="http://schemas.microsoft.com/office/powerpoint/2010/main" val="30546593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70000" lnSpcReduction="20000"/>
          </a:bodyPr>
          <a:lstStyle/>
          <a:p>
            <a:pPr marL="0" indent="0" algn="just">
              <a:buNone/>
            </a:pPr>
            <a:r>
              <a:rPr lang="ru-RU" b="1" dirty="0">
                <a:latin typeface="Times New Roman" panose="02020603050405020304" pitchFamily="18" charset="0"/>
                <a:cs typeface="Times New Roman" panose="02020603050405020304" pitchFamily="18" charset="0"/>
              </a:rPr>
              <a:t>форма проведения ИС</a:t>
            </a:r>
            <a:r>
              <a:rPr lang="ru-RU" sz="3400" b="1" dirty="0">
                <a:latin typeface="Times New Roman" panose="02020603050405020304" pitchFamily="18" charset="0"/>
                <a:cs typeface="Times New Roman" panose="02020603050405020304" pitchFamily="18" charset="0"/>
              </a:rPr>
              <a:t>: </a:t>
            </a:r>
            <a:r>
              <a:rPr lang="ru-RU" sz="3400" dirty="0">
                <a:latin typeface="Times New Roman" panose="02020603050405020304" pitchFamily="18" charset="0"/>
                <a:cs typeface="Times New Roman" panose="02020603050405020304" pitchFamily="18" charset="0"/>
              </a:rPr>
              <a:t>устная и (или) </a:t>
            </a:r>
            <a:r>
              <a:rPr lang="ru-RU" sz="3400" dirty="0" smtClean="0">
                <a:latin typeface="Times New Roman" panose="02020603050405020304" pitchFamily="18" charset="0"/>
                <a:cs typeface="Times New Roman" panose="02020603050405020304" pitchFamily="18" charset="0"/>
              </a:rPr>
              <a:t>письменная;</a:t>
            </a:r>
            <a:endParaRPr lang="ru-RU" sz="3400" dirty="0">
              <a:latin typeface="Times New Roman" panose="02020603050405020304" pitchFamily="18" charset="0"/>
              <a:cs typeface="Times New Roman" panose="02020603050405020304" pitchFamily="18" charset="0"/>
            </a:endParaRPr>
          </a:p>
          <a:p>
            <a:pPr marL="0" indent="0" algn="just">
              <a:buNone/>
            </a:pPr>
            <a:r>
              <a:rPr lang="ru-RU" sz="3400" b="1" dirty="0">
                <a:latin typeface="Times New Roman" panose="02020603050405020304" pitchFamily="18" charset="0"/>
                <a:cs typeface="Times New Roman" panose="02020603050405020304" pitchFamily="18" charset="0"/>
              </a:rPr>
              <a:t>Задания, которые могут быть выполнены участниками:</a:t>
            </a:r>
            <a:r>
              <a:rPr lang="ru-RU" sz="3400" dirty="0">
                <a:latin typeface="Times New Roman" panose="02020603050405020304" pitchFamily="18" charset="0"/>
                <a:cs typeface="Times New Roman" panose="02020603050405020304" pitchFamily="18" charset="0"/>
              </a:rPr>
              <a:t> </a:t>
            </a:r>
            <a:r>
              <a:rPr lang="en-US" sz="3400" b="1" dirty="0">
                <a:latin typeface="Times New Roman" panose="02020603050405020304" pitchFamily="18" charset="0"/>
                <a:cs typeface="Times New Roman" panose="02020603050405020304" pitchFamily="18" charset="0"/>
              </a:rPr>
              <a:t> </a:t>
            </a:r>
            <a:endParaRPr lang="ru-RU" sz="3400" b="1" dirty="0">
              <a:latin typeface="Times New Roman" panose="02020603050405020304" pitchFamily="18" charset="0"/>
              <a:cs typeface="Times New Roman" panose="02020603050405020304" pitchFamily="18" charset="0"/>
            </a:endParaRPr>
          </a:p>
          <a:p>
            <a:pPr marL="0" indent="0" algn="just">
              <a:buNone/>
            </a:pPr>
            <a:r>
              <a:rPr lang="en-US" sz="3400" b="1" dirty="0">
                <a:latin typeface="Times New Roman" panose="02020603050405020304" pitchFamily="18" charset="0"/>
                <a:cs typeface="Times New Roman" panose="02020603050405020304" pitchFamily="18" charset="0"/>
              </a:rPr>
              <a:t>I</a:t>
            </a:r>
            <a:r>
              <a:rPr lang="ru-RU" sz="3400" b="1" dirty="0">
                <a:latin typeface="Times New Roman" panose="02020603050405020304" pitchFamily="18" charset="0"/>
                <a:cs typeface="Times New Roman" panose="02020603050405020304" pitchFamily="18" charset="0"/>
              </a:rPr>
              <a:t>. </a:t>
            </a:r>
            <a:r>
              <a:rPr lang="ru-RU" sz="3400" dirty="0">
                <a:latin typeface="Times New Roman" panose="02020603050405020304" pitchFamily="18" charset="0"/>
                <a:cs typeface="Times New Roman" panose="02020603050405020304" pitchFamily="18" charset="0"/>
              </a:rPr>
              <a:t>Чтение текста: чтение текста про себя + вслух;</a:t>
            </a:r>
          </a:p>
          <a:p>
            <a:pPr marL="0" indent="0" algn="just">
              <a:buNone/>
            </a:pPr>
            <a:r>
              <a:rPr lang="en-US" sz="3400" b="1" dirty="0">
                <a:latin typeface="Times New Roman" panose="02020603050405020304" pitchFamily="18" charset="0"/>
                <a:cs typeface="Times New Roman" panose="02020603050405020304" pitchFamily="18" charset="0"/>
              </a:rPr>
              <a:t>II</a:t>
            </a:r>
            <a:r>
              <a:rPr lang="ru-RU" sz="3400" b="1" dirty="0">
                <a:latin typeface="Times New Roman" panose="02020603050405020304" pitchFamily="18" charset="0"/>
                <a:cs typeface="Times New Roman" panose="02020603050405020304" pitchFamily="18" charset="0"/>
              </a:rPr>
              <a:t>. Пересказ текста:</a:t>
            </a:r>
            <a:r>
              <a:rPr lang="ru-RU" sz="3400" dirty="0">
                <a:latin typeface="Times New Roman" panose="02020603050405020304" pitchFamily="18" charset="0"/>
                <a:cs typeface="Times New Roman" panose="02020603050405020304" pitchFamily="18" charset="0"/>
              </a:rPr>
              <a:t> в соответствии с критериями оценивания сопутствующего заболевания</a:t>
            </a:r>
            <a:r>
              <a:rPr lang="ru-RU" sz="3400" dirty="0" smtClean="0">
                <a:latin typeface="Times New Roman" panose="02020603050405020304" pitchFamily="18" charset="0"/>
                <a:cs typeface="Times New Roman" panose="02020603050405020304" pitchFamily="18" charset="0"/>
              </a:rPr>
              <a:t>;</a:t>
            </a:r>
            <a:endParaRPr lang="ru-RU" sz="3400" dirty="0">
              <a:latin typeface="Times New Roman" panose="02020603050405020304" pitchFamily="18" charset="0"/>
              <a:cs typeface="Times New Roman" panose="02020603050405020304" pitchFamily="18" charset="0"/>
            </a:endParaRPr>
          </a:p>
          <a:p>
            <a:pPr marL="0" indent="0" algn="just">
              <a:buNone/>
            </a:pPr>
            <a:r>
              <a:rPr lang="en-US" sz="3400" b="1" dirty="0">
                <a:latin typeface="Times New Roman" panose="02020603050405020304" pitchFamily="18" charset="0"/>
                <a:cs typeface="Times New Roman" panose="02020603050405020304" pitchFamily="18" charset="0"/>
              </a:rPr>
              <a:t>III</a:t>
            </a:r>
            <a:r>
              <a:rPr lang="ru-RU" sz="3400" b="1" dirty="0">
                <a:latin typeface="Times New Roman" panose="02020603050405020304" pitchFamily="18" charset="0"/>
                <a:cs typeface="Times New Roman" panose="02020603050405020304" pitchFamily="18" charset="0"/>
              </a:rPr>
              <a:t>. Монологическое высказывание: </a:t>
            </a:r>
            <a:r>
              <a:rPr lang="ru-RU" sz="3400" dirty="0">
                <a:latin typeface="Times New Roman" panose="02020603050405020304" pitchFamily="18" charset="0"/>
                <a:cs typeface="Times New Roman" panose="02020603050405020304" pitchFamily="18" charset="0"/>
              </a:rPr>
              <a:t>в соответствии с критериями оценивания сопутствующего </a:t>
            </a:r>
            <a:r>
              <a:rPr lang="ru-RU" sz="3400" dirty="0" smtClean="0">
                <a:latin typeface="Times New Roman" panose="02020603050405020304" pitchFamily="18" charset="0"/>
                <a:cs typeface="Times New Roman" panose="02020603050405020304" pitchFamily="18" charset="0"/>
              </a:rPr>
              <a:t>заболевания;</a:t>
            </a:r>
            <a:endParaRPr lang="ru-RU" sz="3400" dirty="0">
              <a:latin typeface="Times New Roman" panose="02020603050405020304" pitchFamily="18" charset="0"/>
              <a:cs typeface="Times New Roman" panose="02020603050405020304" pitchFamily="18" charset="0"/>
            </a:endParaRPr>
          </a:p>
          <a:p>
            <a:pPr marL="0" indent="0" algn="just">
              <a:buNone/>
            </a:pPr>
            <a:r>
              <a:rPr lang="en-US" sz="3400" b="1" dirty="0">
                <a:latin typeface="Times New Roman" panose="02020603050405020304" pitchFamily="18" charset="0"/>
                <a:cs typeface="Times New Roman" panose="02020603050405020304" pitchFamily="18" charset="0"/>
              </a:rPr>
              <a:t>IV</a:t>
            </a:r>
            <a:r>
              <a:rPr lang="ru-RU" sz="3400" b="1" dirty="0">
                <a:latin typeface="Times New Roman" panose="02020603050405020304" pitchFamily="18" charset="0"/>
                <a:cs typeface="Times New Roman" panose="02020603050405020304" pitchFamily="18" charset="0"/>
              </a:rPr>
              <a:t>. Диалог: </a:t>
            </a:r>
            <a:r>
              <a:rPr lang="ru-RU" sz="3400" dirty="0">
                <a:latin typeface="Times New Roman" panose="02020603050405020304" pitchFamily="18" charset="0"/>
                <a:cs typeface="Times New Roman" panose="02020603050405020304" pitchFamily="18" charset="0"/>
              </a:rPr>
              <a:t>в соответствии с критериями оценивания сопутствующего заболевания</a:t>
            </a:r>
            <a:r>
              <a:rPr lang="ru-RU" sz="3400" dirty="0" smtClean="0">
                <a:latin typeface="Times New Roman" panose="02020603050405020304" pitchFamily="18" charset="0"/>
                <a:cs typeface="Times New Roman" panose="02020603050405020304" pitchFamily="18" charset="0"/>
              </a:rPr>
              <a:t>;</a:t>
            </a:r>
            <a:endParaRPr lang="ru-RU" sz="3400" dirty="0">
              <a:latin typeface="Times New Roman" panose="02020603050405020304" pitchFamily="18" charset="0"/>
              <a:cs typeface="Times New Roman" panose="02020603050405020304" pitchFamily="18" charset="0"/>
            </a:endParaRPr>
          </a:p>
          <a:p>
            <a:pPr marL="0" indent="0" algn="just">
              <a:buNone/>
            </a:pPr>
            <a:r>
              <a:rPr lang="ru-RU" sz="3400" b="1" dirty="0">
                <a:latin typeface="Times New Roman" panose="02020603050405020304" pitchFamily="18" charset="0"/>
                <a:cs typeface="Times New Roman" panose="02020603050405020304" pitchFamily="18" charset="0"/>
              </a:rPr>
              <a:t>критерии, по которым может проводиться оценивание (в скобках максимальный балл по критерию):</a:t>
            </a:r>
            <a:r>
              <a:rPr lang="ru-RU" sz="3400" dirty="0">
                <a:latin typeface="Times New Roman" panose="02020603050405020304" pitchFamily="18" charset="0"/>
                <a:cs typeface="Times New Roman" panose="02020603050405020304" pitchFamily="18" charset="0"/>
              </a:rPr>
              <a:t> в соответствии с критериями оценивания сопутствующего заболевания</a:t>
            </a:r>
          </a:p>
        </p:txBody>
      </p:sp>
      <p:sp>
        <p:nvSpPr>
          <p:cNvPr id="2" name="Заголовок 1"/>
          <p:cNvSpPr>
            <a:spLocks noGrp="1"/>
          </p:cNvSpPr>
          <p:nvPr>
            <p:ph type="title"/>
          </p:nvPr>
        </p:nvSpPr>
        <p:spPr/>
        <p:txBody>
          <a:bodyPr>
            <a:normAutofit fontScale="90000"/>
          </a:bodyPr>
          <a:lstStyle/>
          <a:p>
            <a:r>
              <a:rPr lang="ru-RU" sz="2400" b="1" dirty="0">
                <a:latin typeface="Times New Roman" panose="02020603050405020304" pitchFamily="18" charset="0"/>
                <a:cs typeface="Times New Roman" panose="02020603050405020304" pitchFamily="18" charset="0"/>
              </a:rPr>
              <a:t>Категория:</a:t>
            </a:r>
            <a:r>
              <a:rPr lang="ru-RU" sz="2400" dirty="0">
                <a:latin typeface="Times New Roman" panose="02020603050405020304" pitchFamily="18" charset="0"/>
                <a:cs typeface="Times New Roman" panose="02020603050405020304" pitchFamily="18" charset="0"/>
              </a:rPr>
              <a:t> Участники с НОДА</a:t>
            </a:r>
            <a:br>
              <a:rPr lang="ru-RU" sz="2400" dirty="0">
                <a:latin typeface="Times New Roman" panose="02020603050405020304" pitchFamily="18" charset="0"/>
                <a:cs typeface="Times New Roman" panose="02020603050405020304" pitchFamily="18" charset="0"/>
              </a:rPr>
            </a:br>
            <a:r>
              <a:rPr lang="ru-RU" sz="2400" b="1" dirty="0">
                <a:latin typeface="Times New Roman" panose="02020603050405020304" pitchFamily="18" charset="0"/>
                <a:cs typeface="Times New Roman" panose="02020603050405020304" pitchFamily="18" charset="0"/>
              </a:rPr>
              <a:t>подкатегория</a:t>
            </a:r>
            <a:r>
              <a:rPr lang="ru-RU" sz="2400" dirty="0">
                <a:latin typeface="Times New Roman" panose="02020603050405020304" pitchFamily="18" charset="0"/>
                <a:cs typeface="Times New Roman" panose="02020603050405020304" pitchFamily="18" charset="0"/>
              </a:rPr>
              <a:t>: наличие сопутствующих заболеваний (например, тяжелые нарушения речи, слепота, др.)</a:t>
            </a:r>
          </a:p>
        </p:txBody>
      </p:sp>
    </p:spTree>
    <p:extLst>
      <p:ext uri="{BB962C8B-B14F-4D97-AF65-F5344CB8AC3E}">
        <p14:creationId xmlns:p14="http://schemas.microsoft.com/office/powerpoint/2010/main" val="177665903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92500" lnSpcReduction="10000"/>
          </a:bodyPr>
          <a:lstStyle/>
          <a:p>
            <a:pPr marL="0" indent="0" algn="just">
              <a:buNone/>
            </a:pPr>
            <a:r>
              <a:rPr lang="ru-RU" b="1" dirty="0">
                <a:latin typeface="Times New Roman" panose="02020603050405020304" pitchFamily="18" charset="0"/>
                <a:cs typeface="Times New Roman" panose="02020603050405020304" pitchFamily="18" charset="0"/>
              </a:rPr>
              <a:t>форма проведения ИС: </a:t>
            </a:r>
            <a:r>
              <a:rPr lang="ru-RU" dirty="0" smtClean="0">
                <a:latin typeface="Times New Roman" panose="02020603050405020304" pitchFamily="18" charset="0"/>
                <a:cs typeface="Times New Roman" panose="02020603050405020304" pitchFamily="18" charset="0"/>
              </a:rPr>
              <a:t>устная;</a:t>
            </a:r>
            <a:endParaRPr lang="ru-RU" dirty="0">
              <a:latin typeface="Times New Roman" panose="02020603050405020304" pitchFamily="18" charset="0"/>
              <a:cs typeface="Times New Roman" panose="02020603050405020304" pitchFamily="18" charset="0"/>
            </a:endParaRPr>
          </a:p>
          <a:p>
            <a:pPr marL="0" indent="0" algn="just">
              <a:buNone/>
            </a:pPr>
            <a:r>
              <a:rPr lang="ru-RU" b="1" dirty="0">
                <a:latin typeface="Times New Roman" panose="02020603050405020304" pitchFamily="18" charset="0"/>
                <a:cs typeface="Times New Roman" panose="02020603050405020304" pitchFamily="18" charset="0"/>
              </a:rPr>
              <a:t>Задания, которые могут быть выполнены участниками:</a:t>
            </a:r>
            <a:r>
              <a:rPr lang="ru-RU"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 </a:t>
            </a:r>
            <a:endParaRPr lang="ru-RU" b="1" dirty="0">
              <a:latin typeface="Times New Roman" panose="02020603050405020304" pitchFamily="18" charset="0"/>
              <a:cs typeface="Times New Roman" panose="02020603050405020304" pitchFamily="18" charset="0"/>
            </a:endParaRPr>
          </a:p>
          <a:p>
            <a:pPr marL="0" indent="0" algn="just">
              <a:buNone/>
            </a:pPr>
            <a:r>
              <a:rPr lang="en-US" b="1" dirty="0">
                <a:latin typeface="Times New Roman" panose="02020603050405020304" pitchFamily="18" charset="0"/>
                <a:cs typeface="Times New Roman" panose="02020603050405020304" pitchFamily="18" charset="0"/>
              </a:rPr>
              <a:t>I</a:t>
            </a:r>
            <a:r>
              <a:rPr lang="ru-RU" b="1"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Чтение текста: чтение текста про себя + вслух</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marL="0" indent="0" algn="just">
              <a:buNone/>
            </a:pPr>
            <a:r>
              <a:rPr lang="en-US" b="1" dirty="0">
                <a:latin typeface="Times New Roman" panose="02020603050405020304" pitchFamily="18" charset="0"/>
                <a:cs typeface="Times New Roman" panose="02020603050405020304" pitchFamily="18" charset="0"/>
              </a:rPr>
              <a:t>II</a:t>
            </a:r>
            <a:r>
              <a:rPr lang="ru-RU" b="1" dirty="0">
                <a:latin typeface="Times New Roman" panose="02020603050405020304" pitchFamily="18" charset="0"/>
                <a:cs typeface="Times New Roman" panose="02020603050405020304" pitchFamily="18" charset="0"/>
              </a:rPr>
              <a:t>. Пересказ текста:</a:t>
            </a:r>
            <a:r>
              <a:rPr lang="ru-RU" dirty="0">
                <a:latin typeface="Times New Roman" panose="02020603050405020304" pitchFamily="18" charset="0"/>
                <a:cs typeface="Times New Roman" panose="02020603050405020304" pitchFamily="18" charset="0"/>
              </a:rPr>
              <a:t> не участвуют в выполнении задания</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marL="0" indent="0" algn="just">
              <a:buNone/>
            </a:pPr>
            <a:r>
              <a:rPr lang="en-US" b="1" dirty="0">
                <a:latin typeface="Times New Roman" panose="02020603050405020304" pitchFamily="18" charset="0"/>
                <a:cs typeface="Times New Roman" panose="02020603050405020304" pitchFamily="18" charset="0"/>
              </a:rPr>
              <a:t>III</a:t>
            </a:r>
            <a:r>
              <a:rPr lang="ru-RU" b="1" dirty="0">
                <a:latin typeface="Times New Roman" panose="02020603050405020304" pitchFamily="18" charset="0"/>
                <a:cs typeface="Times New Roman" panose="02020603050405020304" pitchFamily="18" charset="0"/>
              </a:rPr>
              <a:t>. Монологическое высказывание: </a:t>
            </a:r>
            <a:r>
              <a:rPr lang="ru-RU" dirty="0">
                <a:latin typeface="Times New Roman" panose="02020603050405020304" pitchFamily="18" charset="0"/>
                <a:cs typeface="Times New Roman" panose="02020603050405020304" pitchFamily="18" charset="0"/>
              </a:rPr>
              <a:t>устное монологическое высказывание</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marL="0" indent="0" algn="just">
              <a:buNone/>
            </a:pPr>
            <a:r>
              <a:rPr lang="en-US" b="1" dirty="0">
                <a:latin typeface="Times New Roman" panose="02020603050405020304" pitchFamily="18" charset="0"/>
                <a:cs typeface="Times New Roman" panose="02020603050405020304" pitchFamily="18" charset="0"/>
              </a:rPr>
              <a:t>IV</a:t>
            </a:r>
            <a:r>
              <a:rPr lang="ru-RU" b="1" dirty="0">
                <a:latin typeface="Times New Roman" panose="02020603050405020304" pitchFamily="18" charset="0"/>
                <a:cs typeface="Times New Roman" panose="02020603050405020304" pitchFamily="18" charset="0"/>
              </a:rPr>
              <a:t>. Диалог: </a:t>
            </a:r>
            <a:r>
              <a:rPr lang="ru-RU" dirty="0">
                <a:latin typeface="Times New Roman" panose="02020603050405020304" pitchFamily="18" charset="0"/>
                <a:cs typeface="Times New Roman" panose="02020603050405020304" pitchFamily="18" charset="0"/>
              </a:rPr>
              <a:t>устный диалог</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marL="0" indent="0" algn="just">
              <a:buNone/>
            </a:pPr>
            <a:r>
              <a:rPr lang="ru-RU" b="1" dirty="0">
                <a:latin typeface="Times New Roman" panose="02020603050405020304" pitchFamily="18" charset="0"/>
                <a:cs typeface="Times New Roman" panose="02020603050405020304" pitchFamily="18" charset="0"/>
              </a:rPr>
              <a:t>критерии, по которым может проводиться оценивание (в скобках максимальный балл по критерию):</a:t>
            </a:r>
            <a:r>
              <a:rPr lang="ru-RU" dirty="0">
                <a:latin typeface="Times New Roman" panose="02020603050405020304" pitchFamily="18" charset="0"/>
                <a:cs typeface="Times New Roman" panose="02020603050405020304" pitchFamily="18" charset="0"/>
              </a:rPr>
              <a:t> ТЧ(1), М1(1), М2(1), Д1(1), Д2(1)</a:t>
            </a:r>
          </a:p>
        </p:txBody>
      </p:sp>
      <p:sp>
        <p:nvSpPr>
          <p:cNvPr id="2" name="Заголовок 1"/>
          <p:cNvSpPr>
            <a:spLocks noGrp="1"/>
          </p:cNvSpPr>
          <p:nvPr>
            <p:ph type="title"/>
          </p:nvPr>
        </p:nvSpPr>
        <p:spPr/>
        <p:txBody>
          <a:bodyPr>
            <a:noAutofit/>
          </a:bodyPr>
          <a:lstStyle/>
          <a:p>
            <a:r>
              <a:rPr lang="ru-RU" sz="2400" b="1" dirty="0">
                <a:latin typeface="Times New Roman" panose="02020603050405020304" pitchFamily="18" charset="0"/>
                <a:cs typeface="Times New Roman" panose="02020603050405020304" pitchFamily="18" charset="0"/>
              </a:rPr>
              <a:t>Категория:</a:t>
            </a:r>
            <a:r>
              <a:rPr lang="ru-RU" sz="2400" dirty="0">
                <a:latin typeface="Times New Roman" panose="02020603050405020304" pitchFamily="18" charset="0"/>
                <a:cs typeface="Times New Roman" panose="02020603050405020304" pitchFamily="18" charset="0"/>
              </a:rPr>
              <a:t> Участники с расстройствами аутистического спектра</a:t>
            </a:r>
          </a:p>
        </p:txBody>
      </p:sp>
    </p:spTree>
    <p:extLst>
      <p:ext uri="{BB962C8B-B14F-4D97-AF65-F5344CB8AC3E}">
        <p14:creationId xmlns:p14="http://schemas.microsoft.com/office/powerpoint/2010/main" val="361006347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92500" lnSpcReduction="10000"/>
          </a:bodyPr>
          <a:lstStyle/>
          <a:p>
            <a:pPr marL="0" indent="0" algn="just">
              <a:buNone/>
            </a:pPr>
            <a:r>
              <a:rPr lang="ru-RU" b="1" dirty="0">
                <a:latin typeface="Times New Roman" panose="02020603050405020304" pitchFamily="18" charset="0"/>
                <a:cs typeface="Times New Roman" panose="02020603050405020304" pitchFamily="18" charset="0"/>
              </a:rPr>
              <a:t>форма проведения ИС: </a:t>
            </a:r>
            <a:r>
              <a:rPr lang="ru-RU" dirty="0">
                <a:latin typeface="Times New Roman" panose="02020603050405020304" pitchFamily="18" charset="0"/>
                <a:cs typeface="Times New Roman" panose="02020603050405020304" pitchFamily="18" charset="0"/>
              </a:rPr>
              <a:t>устная;</a:t>
            </a:r>
          </a:p>
          <a:p>
            <a:pPr marL="0" indent="0" algn="just">
              <a:buNone/>
            </a:pPr>
            <a:r>
              <a:rPr lang="ru-RU" b="1" dirty="0">
                <a:latin typeface="Times New Roman" panose="02020603050405020304" pitchFamily="18" charset="0"/>
                <a:cs typeface="Times New Roman" panose="02020603050405020304" pitchFamily="18" charset="0"/>
              </a:rPr>
              <a:t>Задания, которые могут быть выполнены участниками:</a:t>
            </a:r>
            <a:r>
              <a:rPr lang="ru-RU"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 </a:t>
            </a:r>
            <a:endParaRPr lang="ru-RU" b="1" dirty="0">
              <a:latin typeface="Times New Roman" panose="02020603050405020304" pitchFamily="18" charset="0"/>
              <a:cs typeface="Times New Roman" panose="02020603050405020304" pitchFamily="18" charset="0"/>
            </a:endParaRPr>
          </a:p>
          <a:p>
            <a:pPr marL="0" indent="0" algn="just">
              <a:buNone/>
            </a:pPr>
            <a:r>
              <a:rPr lang="en-US" b="1" dirty="0">
                <a:latin typeface="Times New Roman" panose="02020603050405020304" pitchFamily="18" charset="0"/>
                <a:cs typeface="Times New Roman" panose="02020603050405020304" pitchFamily="18" charset="0"/>
              </a:rPr>
              <a:t>I</a:t>
            </a:r>
            <a:r>
              <a:rPr lang="ru-RU" b="1"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Чтение текста: чтение текста про себя + вслух</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marL="0" indent="0" algn="just">
              <a:buNone/>
            </a:pPr>
            <a:r>
              <a:rPr lang="en-US" b="1" dirty="0">
                <a:latin typeface="Times New Roman" panose="02020603050405020304" pitchFamily="18" charset="0"/>
                <a:cs typeface="Times New Roman" panose="02020603050405020304" pitchFamily="18" charset="0"/>
              </a:rPr>
              <a:t>II</a:t>
            </a:r>
            <a:r>
              <a:rPr lang="ru-RU" b="1" dirty="0">
                <a:latin typeface="Times New Roman" panose="02020603050405020304" pitchFamily="18" charset="0"/>
                <a:cs typeface="Times New Roman" panose="02020603050405020304" pitchFamily="18" charset="0"/>
              </a:rPr>
              <a:t>. Пересказ текста:</a:t>
            </a:r>
            <a:r>
              <a:rPr lang="ru-RU" dirty="0">
                <a:latin typeface="Times New Roman" panose="02020603050405020304" pitchFamily="18" charset="0"/>
                <a:cs typeface="Times New Roman" panose="02020603050405020304" pitchFamily="18" charset="0"/>
              </a:rPr>
              <a:t> устный пересказ текста</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marL="0" indent="0" algn="just">
              <a:buNone/>
            </a:pPr>
            <a:r>
              <a:rPr lang="en-US" b="1" dirty="0">
                <a:latin typeface="Times New Roman" panose="02020603050405020304" pitchFamily="18" charset="0"/>
                <a:cs typeface="Times New Roman" panose="02020603050405020304" pitchFamily="18" charset="0"/>
              </a:rPr>
              <a:t>III</a:t>
            </a:r>
            <a:r>
              <a:rPr lang="ru-RU" b="1" dirty="0">
                <a:latin typeface="Times New Roman" panose="02020603050405020304" pitchFamily="18" charset="0"/>
                <a:cs typeface="Times New Roman" panose="02020603050405020304" pitchFamily="18" charset="0"/>
              </a:rPr>
              <a:t>. Монологическое высказывание: </a:t>
            </a:r>
            <a:r>
              <a:rPr lang="ru-RU" dirty="0">
                <a:latin typeface="Times New Roman" panose="02020603050405020304" pitchFamily="18" charset="0"/>
                <a:cs typeface="Times New Roman" panose="02020603050405020304" pitchFamily="18" charset="0"/>
              </a:rPr>
              <a:t>устное монологическое высказывание;</a:t>
            </a:r>
          </a:p>
          <a:p>
            <a:pPr marL="0" indent="0" algn="just">
              <a:buNone/>
            </a:pPr>
            <a:r>
              <a:rPr lang="en-US" b="1" dirty="0">
                <a:latin typeface="Times New Roman" panose="02020603050405020304" pitchFamily="18" charset="0"/>
                <a:cs typeface="Times New Roman" panose="02020603050405020304" pitchFamily="18" charset="0"/>
              </a:rPr>
              <a:t>IV</a:t>
            </a:r>
            <a:r>
              <a:rPr lang="ru-RU" b="1" dirty="0">
                <a:latin typeface="Times New Roman" panose="02020603050405020304" pitchFamily="18" charset="0"/>
                <a:cs typeface="Times New Roman" panose="02020603050405020304" pitchFamily="18" charset="0"/>
              </a:rPr>
              <a:t>. Диалог: </a:t>
            </a:r>
            <a:r>
              <a:rPr lang="ru-RU" dirty="0">
                <a:latin typeface="Times New Roman" panose="02020603050405020304" pitchFamily="18" charset="0"/>
                <a:cs typeface="Times New Roman" panose="02020603050405020304" pitchFamily="18" charset="0"/>
              </a:rPr>
              <a:t>устный диалог;</a:t>
            </a:r>
          </a:p>
          <a:p>
            <a:pPr marL="0" indent="0" algn="just">
              <a:buNone/>
            </a:pPr>
            <a:r>
              <a:rPr lang="ru-RU" b="1" dirty="0">
                <a:latin typeface="Times New Roman" panose="02020603050405020304" pitchFamily="18" charset="0"/>
                <a:cs typeface="Times New Roman" panose="02020603050405020304" pitchFamily="18" charset="0"/>
              </a:rPr>
              <a:t>критерии, по которым может проводиться оценивание (в скобках максимальный балл по критерию):</a:t>
            </a:r>
            <a:r>
              <a:rPr lang="ru-RU" dirty="0">
                <a:latin typeface="Times New Roman" panose="02020603050405020304" pitchFamily="18" charset="0"/>
                <a:cs typeface="Times New Roman" panose="02020603050405020304" pitchFamily="18" charset="0"/>
              </a:rPr>
              <a:t> ТЧ(1), П1(2), П2(1), П3(1), П4(1), М1(1), М2(1), М3(1)</a:t>
            </a:r>
          </a:p>
        </p:txBody>
      </p:sp>
      <p:sp>
        <p:nvSpPr>
          <p:cNvPr id="2" name="Заголовок 1"/>
          <p:cNvSpPr>
            <a:spLocks noGrp="1"/>
          </p:cNvSpPr>
          <p:nvPr>
            <p:ph type="title"/>
          </p:nvPr>
        </p:nvSpPr>
        <p:spPr/>
        <p:txBody>
          <a:bodyPr>
            <a:normAutofit/>
          </a:bodyPr>
          <a:lstStyle/>
          <a:p>
            <a:r>
              <a:rPr lang="ru-RU" sz="2400" b="1" dirty="0" smtClean="0">
                <a:latin typeface="Times New Roman" panose="02020603050405020304" pitchFamily="18" charset="0"/>
                <a:cs typeface="Times New Roman" panose="02020603050405020304" pitchFamily="18" charset="0"/>
              </a:rPr>
              <a:t>Категория</a:t>
            </a:r>
            <a:r>
              <a:rPr lang="ru-RU" sz="2400" dirty="0" smtClean="0">
                <a:latin typeface="Times New Roman" panose="02020603050405020304" pitchFamily="18" charset="0"/>
                <a:cs typeface="Times New Roman" panose="02020603050405020304" pitchFamily="18" charset="0"/>
              </a:rPr>
              <a:t>: участники </a:t>
            </a:r>
            <a:r>
              <a:rPr lang="ru-RU" sz="2400" dirty="0">
                <a:latin typeface="Times New Roman" panose="02020603050405020304" pitchFamily="18" charset="0"/>
                <a:cs typeface="Times New Roman" panose="02020603050405020304" pitchFamily="18" charset="0"/>
              </a:rPr>
              <a:t>с задержкой психического развития</a:t>
            </a:r>
          </a:p>
        </p:txBody>
      </p:sp>
    </p:spTree>
    <p:extLst>
      <p:ext uri="{BB962C8B-B14F-4D97-AF65-F5344CB8AC3E}">
        <p14:creationId xmlns:p14="http://schemas.microsoft.com/office/powerpoint/2010/main" val="17578452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92500" lnSpcReduction="10000"/>
          </a:bodyPr>
          <a:lstStyle/>
          <a:p>
            <a:pPr marL="0" indent="0" algn="just">
              <a:buNone/>
            </a:pPr>
            <a:r>
              <a:rPr lang="ru-RU" b="1" dirty="0">
                <a:latin typeface="Times New Roman" panose="02020603050405020304" pitchFamily="18" charset="0"/>
                <a:cs typeface="Times New Roman" panose="02020603050405020304" pitchFamily="18" charset="0"/>
              </a:rPr>
              <a:t>форма проведения ИС: </a:t>
            </a:r>
            <a:r>
              <a:rPr lang="ru-RU" dirty="0">
                <a:latin typeface="Times New Roman" panose="02020603050405020304" pitchFamily="18" charset="0"/>
                <a:cs typeface="Times New Roman" panose="02020603050405020304" pitchFamily="18" charset="0"/>
              </a:rPr>
              <a:t>устная;</a:t>
            </a:r>
          </a:p>
          <a:p>
            <a:pPr marL="0" indent="0" algn="just">
              <a:buNone/>
            </a:pPr>
            <a:r>
              <a:rPr lang="ru-RU" b="1" dirty="0">
                <a:latin typeface="Times New Roman" panose="02020603050405020304" pitchFamily="18" charset="0"/>
                <a:cs typeface="Times New Roman" panose="02020603050405020304" pitchFamily="18" charset="0"/>
              </a:rPr>
              <a:t>Задания, которые могут быть выполнены участниками:</a:t>
            </a:r>
            <a:r>
              <a:rPr lang="ru-RU"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 </a:t>
            </a:r>
            <a:endParaRPr lang="ru-RU" b="1" dirty="0">
              <a:latin typeface="Times New Roman" panose="02020603050405020304" pitchFamily="18" charset="0"/>
              <a:cs typeface="Times New Roman" panose="02020603050405020304" pitchFamily="18" charset="0"/>
            </a:endParaRPr>
          </a:p>
          <a:p>
            <a:pPr marL="0" indent="0" algn="just">
              <a:buNone/>
            </a:pPr>
            <a:r>
              <a:rPr lang="en-US" b="1" dirty="0">
                <a:latin typeface="Times New Roman" panose="02020603050405020304" pitchFamily="18" charset="0"/>
                <a:cs typeface="Times New Roman" panose="02020603050405020304" pitchFamily="18" charset="0"/>
              </a:rPr>
              <a:t>I</a:t>
            </a:r>
            <a:r>
              <a:rPr lang="ru-RU" b="1"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Чтение текста: чтение текста про себя + вслух;</a:t>
            </a:r>
          </a:p>
          <a:p>
            <a:pPr marL="0" indent="0" algn="just">
              <a:buNone/>
            </a:pPr>
            <a:r>
              <a:rPr lang="en-US" b="1" dirty="0">
                <a:latin typeface="Times New Roman" panose="02020603050405020304" pitchFamily="18" charset="0"/>
                <a:cs typeface="Times New Roman" panose="02020603050405020304" pitchFamily="18" charset="0"/>
              </a:rPr>
              <a:t>II</a:t>
            </a:r>
            <a:r>
              <a:rPr lang="ru-RU" b="1" dirty="0">
                <a:latin typeface="Times New Roman" panose="02020603050405020304" pitchFamily="18" charset="0"/>
                <a:cs typeface="Times New Roman" panose="02020603050405020304" pitchFamily="18" charset="0"/>
              </a:rPr>
              <a:t>. Пересказ текста:</a:t>
            </a:r>
            <a:r>
              <a:rPr lang="ru-RU" dirty="0">
                <a:latin typeface="Times New Roman" panose="02020603050405020304" pitchFamily="18" charset="0"/>
                <a:cs typeface="Times New Roman" panose="02020603050405020304" pitchFamily="18" charset="0"/>
              </a:rPr>
              <a:t> устный пересказ текста;</a:t>
            </a:r>
          </a:p>
          <a:p>
            <a:pPr marL="0" indent="0" algn="just">
              <a:buNone/>
            </a:pPr>
            <a:r>
              <a:rPr lang="en-US" b="1" dirty="0">
                <a:latin typeface="Times New Roman" panose="02020603050405020304" pitchFamily="18" charset="0"/>
                <a:cs typeface="Times New Roman" panose="02020603050405020304" pitchFamily="18" charset="0"/>
              </a:rPr>
              <a:t>III</a:t>
            </a:r>
            <a:r>
              <a:rPr lang="ru-RU" b="1" dirty="0">
                <a:latin typeface="Times New Roman" panose="02020603050405020304" pitchFamily="18" charset="0"/>
                <a:cs typeface="Times New Roman" panose="02020603050405020304" pitchFamily="18" charset="0"/>
              </a:rPr>
              <a:t>. Монологическое высказывание: </a:t>
            </a:r>
            <a:r>
              <a:rPr lang="ru-RU" dirty="0">
                <a:latin typeface="Times New Roman" panose="02020603050405020304" pitchFamily="18" charset="0"/>
                <a:cs typeface="Times New Roman" panose="02020603050405020304" pitchFamily="18" charset="0"/>
              </a:rPr>
              <a:t>устное монологическое высказывание;</a:t>
            </a:r>
          </a:p>
          <a:p>
            <a:pPr marL="0" indent="0" algn="just">
              <a:buNone/>
            </a:pPr>
            <a:r>
              <a:rPr lang="en-US" b="1" dirty="0">
                <a:latin typeface="Times New Roman" panose="02020603050405020304" pitchFamily="18" charset="0"/>
                <a:cs typeface="Times New Roman" panose="02020603050405020304" pitchFamily="18" charset="0"/>
              </a:rPr>
              <a:t>IV</a:t>
            </a:r>
            <a:r>
              <a:rPr lang="ru-RU" b="1" dirty="0">
                <a:latin typeface="Times New Roman" panose="02020603050405020304" pitchFamily="18" charset="0"/>
                <a:cs typeface="Times New Roman" panose="02020603050405020304" pitchFamily="18" charset="0"/>
              </a:rPr>
              <a:t>. Диалог: </a:t>
            </a:r>
            <a:r>
              <a:rPr lang="ru-RU" dirty="0">
                <a:latin typeface="Times New Roman" panose="02020603050405020304" pitchFamily="18" charset="0"/>
                <a:cs typeface="Times New Roman" panose="02020603050405020304" pitchFamily="18" charset="0"/>
              </a:rPr>
              <a:t>устный диалог;</a:t>
            </a:r>
          </a:p>
          <a:p>
            <a:pPr marL="0" indent="0" algn="just">
              <a:buNone/>
            </a:pPr>
            <a:r>
              <a:rPr lang="ru-RU" b="1" dirty="0">
                <a:latin typeface="Times New Roman" panose="02020603050405020304" pitchFamily="18" charset="0"/>
                <a:cs typeface="Times New Roman" panose="02020603050405020304" pitchFamily="18" charset="0"/>
              </a:rPr>
              <a:t>критерии, по которым может проводиться оценивание (в скобках максимальный балл по критерию):</a:t>
            </a:r>
            <a:r>
              <a:rPr lang="ru-RU" dirty="0">
                <a:latin typeface="Times New Roman" panose="02020603050405020304" pitchFamily="18" charset="0"/>
                <a:cs typeface="Times New Roman" panose="02020603050405020304" pitchFamily="18" charset="0"/>
              </a:rPr>
              <a:t> ИЧ(1), ТЧ(1), П1(2), П2(1), П3(1), П4(1), Г(1), О(1), Р(1), Иск(1), М1(1), М2(1), М3(1), Д1(1), Д2(1), Г(1), О(1), Р(1), РО(1</a:t>
            </a:r>
            <a:r>
              <a:rPr lang="ru-RU" dirty="0"/>
              <a:t>)</a:t>
            </a:r>
            <a:endParaRPr lang="ru-RU" dirty="0">
              <a:latin typeface="Times New Roman" panose="02020603050405020304" pitchFamily="18" charset="0"/>
              <a:cs typeface="Times New Roman" panose="02020603050405020304" pitchFamily="18" charset="0"/>
            </a:endParaRPr>
          </a:p>
          <a:p>
            <a:endParaRPr lang="ru-RU" dirty="0"/>
          </a:p>
        </p:txBody>
      </p:sp>
      <p:sp>
        <p:nvSpPr>
          <p:cNvPr id="2" name="Заголовок 1"/>
          <p:cNvSpPr>
            <a:spLocks noGrp="1"/>
          </p:cNvSpPr>
          <p:nvPr>
            <p:ph type="title"/>
          </p:nvPr>
        </p:nvSpPr>
        <p:spPr/>
        <p:txBody>
          <a:bodyPr>
            <a:normAutofit/>
          </a:bodyPr>
          <a:lstStyle/>
          <a:p>
            <a:pPr algn="just"/>
            <a:r>
              <a:rPr lang="ru-RU" sz="2400" b="1" dirty="0">
                <a:latin typeface="Times New Roman" panose="02020603050405020304" pitchFamily="18" charset="0"/>
                <a:cs typeface="Times New Roman" panose="02020603050405020304" pitchFamily="18" charset="0"/>
              </a:rPr>
              <a:t>Категория</a:t>
            </a:r>
            <a:r>
              <a:rPr lang="ru-RU" sz="2400" dirty="0">
                <a:latin typeface="Times New Roman" panose="02020603050405020304" pitchFamily="18" charset="0"/>
                <a:cs typeface="Times New Roman" panose="02020603050405020304" pitchFamily="18" charset="0"/>
              </a:rPr>
              <a:t>: Иные категории участников ИС, которым требуется создание специальных условий</a:t>
            </a:r>
          </a:p>
        </p:txBody>
      </p:sp>
    </p:spTree>
    <p:extLst>
      <p:ext uri="{BB962C8B-B14F-4D97-AF65-F5344CB8AC3E}">
        <p14:creationId xmlns:p14="http://schemas.microsoft.com/office/powerpoint/2010/main" val="6509690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pPr algn="just"/>
            <a:r>
              <a:rPr lang="ru-RU" dirty="0" smtClean="0">
                <a:latin typeface="Times New Roman" panose="02020603050405020304" pitchFamily="18" charset="0"/>
                <a:cs typeface="Times New Roman" panose="02020603050405020304" pitchFamily="18" charset="0"/>
              </a:rPr>
              <a:t>Эксперты по проверке устных ответов участников итогового собеседования (только учителя русского языка и литературы).</a:t>
            </a:r>
          </a:p>
          <a:p>
            <a:pPr algn="just"/>
            <a:r>
              <a:rPr lang="ru-RU" dirty="0" smtClean="0">
                <a:latin typeface="Times New Roman" panose="02020603050405020304" pitchFamily="18" charset="0"/>
                <a:cs typeface="Times New Roman" panose="02020603050405020304" pitchFamily="18" charset="0"/>
              </a:rPr>
              <a:t>Количественный состав комиссии определяется в зависимости от количества участников итогового собеседования.</a:t>
            </a:r>
            <a:endParaRPr lang="ru-RU" dirty="0">
              <a:latin typeface="Times New Roman" panose="02020603050405020304" pitchFamily="18" charset="0"/>
              <a:cs typeface="Times New Roman" panose="02020603050405020304" pitchFamily="18" charset="0"/>
            </a:endParaRPr>
          </a:p>
        </p:txBody>
      </p:sp>
      <p:sp>
        <p:nvSpPr>
          <p:cNvPr id="2" name="Заголовок 1"/>
          <p:cNvSpPr>
            <a:spLocks noGrp="1"/>
          </p:cNvSpPr>
          <p:nvPr>
            <p:ph type="title"/>
          </p:nvPr>
        </p:nvSpPr>
        <p:spPr/>
        <p:txBody>
          <a:bodyPr>
            <a:noAutofit/>
          </a:bodyPr>
          <a:lstStyle/>
          <a:p>
            <a:r>
              <a:rPr lang="ru-RU" sz="3600" b="1" dirty="0" smtClean="0">
                <a:latin typeface="Times New Roman" panose="02020603050405020304" pitchFamily="18" charset="0"/>
                <a:cs typeface="Times New Roman" panose="02020603050405020304" pitchFamily="18" charset="0"/>
              </a:rPr>
              <a:t>Состав комиссии по проверке итогового собеседования</a:t>
            </a:r>
            <a:endParaRPr lang="ru-RU"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963779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827584" y="908720"/>
            <a:ext cx="7402016" cy="5098380"/>
          </a:xfrm>
        </p:spPr>
        <p:txBody>
          <a:bodyPr>
            <a:normAutofit lnSpcReduction="10000"/>
          </a:bodyPr>
          <a:lstStyle/>
          <a:p>
            <a:pPr marL="0" indent="0" algn="just">
              <a:buNone/>
            </a:pPr>
            <a:r>
              <a:rPr lang="ru-RU" b="1" dirty="0">
                <a:latin typeface="Times New Roman" panose="02020603050405020304" pitchFamily="18" charset="0"/>
                <a:cs typeface="Times New Roman" panose="02020603050405020304" pitchFamily="18" charset="0"/>
              </a:rPr>
              <a:t>*Важно! </a:t>
            </a:r>
            <a:r>
              <a:rPr lang="ru-RU" dirty="0">
                <a:latin typeface="Times New Roman" panose="02020603050405020304" pitchFamily="18" charset="0"/>
                <a:cs typeface="Times New Roman" panose="02020603050405020304" pitchFamily="18" charset="0"/>
              </a:rPr>
              <a:t>При проведении итогового собеседования в письменной форме допускается использование листов бумаги для черновиков, выданных образовательной организацией со штампом образовательной организации, на базе которой участник проходит итоговое собеседование.</a:t>
            </a:r>
          </a:p>
          <a:p>
            <a:pPr marL="0" indent="0" algn="just">
              <a:buNone/>
            </a:pPr>
            <a:r>
              <a:rPr lang="ru-RU" dirty="0">
                <a:latin typeface="Times New Roman" panose="02020603050405020304" pitchFamily="18" charset="0"/>
                <a:cs typeface="Times New Roman" panose="02020603050405020304" pitchFamily="18" charset="0"/>
              </a:rPr>
              <a:t>Письменная форма работы оформляется на листах бумаги со штампом образовательной организации, на базе которой участник проходит итоговое собеседование.</a:t>
            </a:r>
          </a:p>
          <a:p>
            <a:pPr marL="0" indent="0">
              <a:buNone/>
            </a:pPr>
            <a:r>
              <a:rPr lang="ru-RU" dirty="0"/>
              <a:t/>
            </a:r>
            <a:br>
              <a:rPr lang="ru-RU" dirty="0"/>
            </a:br>
            <a:endParaRPr lang="ru-RU" dirty="0"/>
          </a:p>
        </p:txBody>
      </p:sp>
    </p:spTree>
    <p:extLst>
      <p:ext uri="{BB962C8B-B14F-4D97-AF65-F5344CB8AC3E}">
        <p14:creationId xmlns:p14="http://schemas.microsoft.com/office/powerpoint/2010/main" val="29607419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pPr marL="0" indent="0" algn="just">
              <a:buNone/>
            </a:pPr>
            <a:r>
              <a:rPr lang="ru-RU" b="1" dirty="0" smtClean="0">
                <a:latin typeface="Times New Roman" panose="02020603050405020304" pitchFamily="18" charset="0"/>
                <a:cs typeface="Times New Roman" panose="02020603050405020304" pitchFamily="18" charset="0"/>
              </a:rPr>
              <a:t>Схема 1.</a:t>
            </a:r>
            <a:r>
              <a:rPr lang="ru-RU" dirty="0" smtClean="0">
                <a:latin typeface="Times New Roman" panose="02020603050405020304" pitchFamily="18" charset="0"/>
                <a:cs typeface="Times New Roman" panose="02020603050405020304" pitchFamily="18" charset="0"/>
              </a:rPr>
              <a:t> проверка ответов каждого участника итогового собеседования осуществляется экспертом непосредственно в процессе ответа по специально разработанным критериям по системе «зачет»/»незачет». При этом при необходимости возможно повторное прослушивание и оценивание записи ответов отдельных участников.</a:t>
            </a:r>
            <a:endParaRPr lang="ru-RU" dirty="0">
              <a:latin typeface="Times New Roman" panose="02020603050405020304" pitchFamily="18" charset="0"/>
              <a:cs typeface="Times New Roman" panose="02020603050405020304" pitchFamily="18" charset="0"/>
            </a:endParaRPr>
          </a:p>
        </p:txBody>
      </p:sp>
      <p:sp>
        <p:nvSpPr>
          <p:cNvPr id="2" name="Заголовок 1"/>
          <p:cNvSpPr>
            <a:spLocks noGrp="1"/>
          </p:cNvSpPr>
          <p:nvPr>
            <p:ph type="title"/>
          </p:nvPr>
        </p:nvSpPr>
        <p:spPr/>
        <p:txBody>
          <a:bodyPr>
            <a:noAutofit/>
          </a:bodyPr>
          <a:lstStyle/>
          <a:p>
            <a:r>
              <a:rPr lang="ru-RU" sz="3600" b="1" dirty="0" smtClean="0">
                <a:latin typeface="Times New Roman" panose="02020603050405020304" pitchFamily="18" charset="0"/>
                <a:cs typeface="Times New Roman" panose="02020603050405020304" pitchFamily="18" charset="0"/>
              </a:rPr>
              <a:t>Порядок проверки и оценивания итогового собеседования</a:t>
            </a:r>
            <a:endParaRPr lang="ru-RU"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319489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1008063" y="549275"/>
            <a:ext cx="8135937" cy="5576888"/>
          </a:xfrm>
        </p:spPr>
        <p:txBody>
          <a:bodyPr>
            <a:noAutofit/>
          </a:bodyPr>
          <a:lstStyle/>
          <a:p>
            <a:pPr marL="0" indent="0" algn="just">
              <a:buNone/>
            </a:pPr>
            <a:r>
              <a:rPr lang="ru-RU" sz="2800" b="1" dirty="0" smtClean="0">
                <a:latin typeface="Times New Roman" panose="02020603050405020304" pitchFamily="18" charset="0"/>
                <a:cs typeface="Times New Roman" panose="02020603050405020304" pitchFamily="18" charset="0"/>
              </a:rPr>
              <a:t>Схема 2.</a:t>
            </a:r>
            <a:r>
              <a:rPr lang="ru-RU" sz="2800" dirty="0" smtClean="0">
                <a:latin typeface="Times New Roman" panose="02020603050405020304" pitchFamily="18" charset="0"/>
                <a:cs typeface="Times New Roman" panose="02020603050405020304" pitchFamily="18" charset="0"/>
              </a:rPr>
              <a:t> Проверка ответов осуществляется экспертом после окончания проведения итогового собеседования в соответствии с критериями по аудиозаписям ответа.</a:t>
            </a:r>
          </a:p>
          <a:p>
            <a:pPr marL="0" indent="0" algn="just">
              <a:buNone/>
            </a:pPr>
            <a:r>
              <a:rPr lang="ru-RU" sz="2800" dirty="0" smtClean="0">
                <a:latin typeface="Times New Roman" panose="02020603050405020304" pitchFamily="18" charset="0"/>
                <a:cs typeface="Times New Roman" panose="02020603050405020304" pitchFamily="18" charset="0"/>
              </a:rPr>
              <a:t>Участник по своему желанию может прослушать аудиозапись своего ответа для того, чтобы убедиться, что запись произведена без сбоев, отсутствуют посторонние шумы и помехи.</a:t>
            </a:r>
          </a:p>
          <a:p>
            <a:pPr marL="0" indent="0" algn="just">
              <a:buNone/>
            </a:pPr>
            <a:r>
              <a:rPr lang="ru-RU" sz="2800" dirty="0" smtClean="0">
                <a:latin typeface="Times New Roman" panose="02020603050405020304" pitchFamily="18" charset="0"/>
                <a:cs typeface="Times New Roman" panose="02020603050405020304" pitchFamily="18" charset="0"/>
              </a:rPr>
              <a:t>В случае выявления некачественной аудиозаписи ответа участника Ит. Соб. необходимо представить возможность повторно сдать итоговое собеседование в дополнительные сроки проведения. </a:t>
            </a:r>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910365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pPr marL="0" indent="0" algn="just">
              <a:buNone/>
            </a:pPr>
            <a:r>
              <a:rPr lang="ru-RU" b="1" dirty="0" smtClean="0">
                <a:latin typeface="Times New Roman" panose="02020603050405020304" pitchFamily="18" charset="0"/>
                <a:cs typeface="Times New Roman" panose="02020603050405020304" pitchFamily="18" charset="0"/>
              </a:rPr>
              <a:t>Не позднее чем за день до проведения итогового собеседования ознакомиться с:</a:t>
            </a:r>
          </a:p>
          <a:p>
            <a:pPr marL="0" indent="0" algn="just">
              <a:buNone/>
            </a:pPr>
            <a:r>
              <a:rPr lang="ru-RU" b="1" dirty="0" smtClean="0">
                <a:latin typeface="Times New Roman" panose="02020603050405020304" pitchFamily="18" charset="0"/>
                <a:cs typeface="Times New Roman" panose="02020603050405020304" pitchFamily="18" charset="0"/>
              </a:rPr>
              <a:t>-</a:t>
            </a:r>
            <a:r>
              <a:rPr lang="ru-RU" dirty="0" smtClean="0">
                <a:latin typeface="Times New Roman" panose="02020603050405020304" pitchFamily="18" charset="0"/>
                <a:cs typeface="Times New Roman" panose="02020603050405020304" pitchFamily="18" charset="0"/>
              </a:rPr>
              <a:t>демоверсиями материалов для проведения итогового собеседования, включая критерии оценивания итогового </a:t>
            </a:r>
            <a:r>
              <a:rPr lang="ru-RU" dirty="0" smtClean="0">
                <a:latin typeface="Times New Roman" panose="02020603050405020304" pitchFamily="18" charset="0"/>
                <a:cs typeface="Times New Roman" panose="02020603050405020304" pitchFamily="18" charset="0"/>
              </a:rPr>
              <a:t>собеседования</a:t>
            </a:r>
            <a:r>
              <a:rPr lang="ru-RU" dirty="0" smtClean="0">
                <a:latin typeface="Times New Roman" panose="02020603050405020304" pitchFamily="18" charset="0"/>
                <a:cs typeface="Times New Roman" panose="02020603050405020304" pitchFamily="18" charset="0"/>
              </a:rPr>
              <a:t>;</a:t>
            </a:r>
          </a:p>
          <a:p>
            <a:pPr marL="0" indent="0" algn="just">
              <a:buNone/>
            </a:pPr>
            <a:r>
              <a:rPr lang="ru-RU" dirty="0" smtClean="0">
                <a:latin typeface="Times New Roman" panose="02020603050405020304" pitchFamily="18" charset="0"/>
                <a:cs typeface="Times New Roman" panose="02020603050405020304" pitchFamily="18" charset="0"/>
              </a:rPr>
              <a:t>-порядком проведения и проверки итогового собеседования, определенным ОИВ;</a:t>
            </a:r>
            <a:endParaRPr lang="ru-RU" dirty="0">
              <a:latin typeface="Times New Roman" panose="02020603050405020304" pitchFamily="18" charset="0"/>
              <a:cs typeface="Times New Roman" panose="02020603050405020304" pitchFamily="18" charset="0"/>
            </a:endParaRPr>
          </a:p>
        </p:txBody>
      </p:sp>
      <p:sp>
        <p:nvSpPr>
          <p:cNvPr id="2" name="Заголовок 1"/>
          <p:cNvSpPr>
            <a:spLocks noGrp="1"/>
          </p:cNvSpPr>
          <p:nvPr>
            <p:ph type="title"/>
          </p:nvPr>
        </p:nvSpPr>
        <p:spPr/>
        <p:txBody>
          <a:bodyPr>
            <a:normAutofit fontScale="90000"/>
          </a:bodyPr>
          <a:lstStyle/>
          <a:p>
            <a:r>
              <a:rPr lang="ru-RU" b="1" dirty="0">
                <a:latin typeface="Times New Roman" panose="02020603050405020304" pitchFamily="18" charset="0"/>
                <a:cs typeface="Times New Roman" panose="02020603050405020304" pitchFamily="18" charset="0"/>
              </a:rPr>
              <a:t>Инструкция для экзаменатора-собеседника</a:t>
            </a:r>
            <a:endParaRPr lang="ru-RU" dirty="0"/>
          </a:p>
        </p:txBody>
      </p:sp>
    </p:spTree>
    <p:extLst>
      <p:ext uri="{BB962C8B-B14F-4D97-AF65-F5344CB8AC3E}">
        <p14:creationId xmlns:p14="http://schemas.microsoft.com/office/powerpoint/2010/main" val="20817266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a:bodyPr>
          <a:lstStyle/>
          <a:p>
            <a:pPr algn="just"/>
            <a:r>
              <a:rPr lang="ru-RU" b="1" dirty="0" smtClean="0">
                <a:latin typeface="Times New Roman" panose="02020603050405020304" pitchFamily="18" charset="0"/>
                <a:cs typeface="Times New Roman" panose="02020603050405020304" pitchFamily="18" charset="0"/>
              </a:rPr>
              <a:t>Ведомость учета </a:t>
            </a:r>
            <a:r>
              <a:rPr lang="ru-RU" dirty="0" smtClean="0">
                <a:latin typeface="Times New Roman" panose="02020603050405020304" pitchFamily="18" charset="0"/>
                <a:cs typeface="Times New Roman" panose="02020603050405020304" pitchFamily="18" charset="0"/>
              </a:rPr>
              <a:t>проведения итогового собеседования в аудитории, в которой фиксируется время начала и окончания ответа каждого участника;</a:t>
            </a:r>
          </a:p>
          <a:p>
            <a:pPr algn="just"/>
            <a:r>
              <a:rPr lang="ru-RU" b="1" dirty="0" smtClean="0">
                <a:latin typeface="Times New Roman" panose="02020603050405020304" pitchFamily="18" charset="0"/>
                <a:cs typeface="Times New Roman" panose="02020603050405020304" pitchFamily="18" charset="0"/>
              </a:rPr>
              <a:t>КИМ</a:t>
            </a:r>
            <a:r>
              <a:rPr lang="ru-RU" dirty="0" smtClean="0">
                <a:latin typeface="Times New Roman" panose="02020603050405020304" pitchFamily="18" charset="0"/>
                <a:cs typeface="Times New Roman" panose="02020603050405020304" pitchFamily="18" charset="0"/>
              </a:rPr>
              <a:t> итогового собеседования;</a:t>
            </a:r>
          </a:p>
          <a:p>
            <a:pPr algn="just"/>
            <a:r>
              <a:rPr lang="ru-RU" dirty="0" smtClean="0">
                <a:latin typeface="Times New Roman" panose="02020603050405020304" pitchFamily="18" charset="0"/>
                <a:cs typeface="Times New Roman" panose="02020603050405020304" pitchFamily="18" charset="0"/>
              </a:rPr>
              <a:t>Инструкцию по выполнению заданий КИМ, тексты для чтения, листы с тремя темами беседы, карточки с планом беседы по каждой теме</a:t>
            </a:r>
          </a:p>
          <a:p>
            <a:endParaRPr lang="ru-RU" dirty="0"/>
          </a:p>
        </p:txBody>
      </p:sp>
      <p:sp>
        <p:nvSpPr>
          <p:cNvPr id="2" name="Заголовок 1"/>
          <p:cNvSpPr>
            <a:spLocks noGrp="1"/>
          </p:cNvSpPr>
          <p:nvPr>
            <p:ph type="title"/>
          </p:nvPr>
        </p:nvSpPr>
        <p:spPr/>
        <p:txBody>
          <a:bodyPr>
            <a:normAutofit/>
          </a:bodyPr>
          <a:lstStyle/>
          <a:p>
            <a:r>
              <a:rPr lang="ru-RU" sz="2800" b="1" dirty="0" smtClean="0">
                <a:latin typeface="Times New Roman" panose="02020603050405020304" pitchFamily="18" charset="0"/>
                <a:cs typeface="Times New Roman" panose="02020603050405020304" pitchFamily="18" charset="0"/>
              </a:rPr>
              <a:t>В день проведения итогового собеседования получить от ответственного организатора ОО:</a:t>
            </a:r>
            <a:endParaRPr lang="ru-RU"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17332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340768"/>
            <a:ext cx="8229600" cy="4785395"/>
          </a:xfrm>
        </p:spPr>
        <p:txBody>
          <a:bodyPr/>
          <a:lstStyle/>
          <a:p>
            <a:pPr marL="0" indent="0" algn="just">
              <a:buNone/>
            </a:pPr>
            <a:r>
              <a:rPr lang="ru-RU" dirty="0" smtClean="0">
                <a:latin typeface="Times New Roman" panose="02020603050405020304" pitchFamily="18" charset="0"/>
                <a:cs typeface="Times New Roman" panose="02020603050405020304" pitchFamily="18" charset="0"/>
              </a:rPr>
              <a:t>Создает </a:t>
            </a:r>
            <a:r>
              <a:rPr lang="ru-RU" dirty="0">
                <a:latin typeface="Times New Roman" panose="02020603050405020304" pitchFamily="18" charset="0"/>
                <a:cs typeface="Times New Roman" panose="02020603050405020304" pitchFamily="18" charset="0"/>
              </a:rPr>
              <a:t>доброжелательную рабочую </a:t>
            </a:r>
            <a:r>
              <a:rPr lang="ru-RU" dirty="0" smtClean="0">
                <a:latin typeface="Times New Roman" panose="02020603050405020304" pitchFamily="18" charset="0"/>
                <a:cs typeface="Times New Roman" panose="02020603050405020304" pitchFamily="18" charset="0"/>
              </a:rPr>
              <a:t>атмосферу;</a:t>
            </a:r>
            <a:endParaRPr lang="ru-RU" dirty="0">
              <a:latin typeface="Times New Roman" panose="02020603050405020304" pitchFamily="18" charset="0"/>
              <a:cs typeface="Times New Roman" panose="02020603050405020304" pitchFamily="18" charset="0"/>
            </a:endParaRPr>
          </a:p>
          <a:p>
            <a:pPr marL="0" indent="0" algn="just">
              <a:buNone/>
            </a:pPr>
            <a:r>
              <a:rPr lang="ru-RU" dirty="0" smtClean="0">
                <a:latin typeface="Times New Roman" panose="02020603050405020304" pitchFamily="18" charset="0"/>
                <a:cs typeface="Times New Roman" panose="02020603050405020304" pitchFamily="18" charset="0"/>
              </a:rPr>
              <a:t>Вносит данные участника итогового собеседования, </a:t>
            </a:r>
            <a:r>
              <a:rPr lang="ru-RU" dirty="0">
                <a:latin typeface="Times New Roman" panose="02020603050405020304" pitchFamily="18" charset="0"/>
                <a:cs typeface="Times New Roman" panose="02020603050405020304" pitchFamily="18" charset="0"/>
              </a:rPr>
              <a:t>а также отметку о досрочном завершении итогового собеседования по объективным причинам в ведомость учета проведения итогового собеседования в </a:t>
            </a:r>
            <a:r>
              <a:rPr lang="ru-RU" dirty="0" smtClean="0">
                <a:latin typeface="Times New Roman" panose="02020603050405020304" pitchFamily="18" charset="0"/>
                <a:cs typeface="Times New Roman" panose="02020603050405020304" pitchFamily="18" charset="0"/>
              </a:rPr>
              <a:t>аудитории:</a:t>
            </a:r>
          </a:p>
        </p:txBody>
      </p:sp>
      <p:sp>
        <p:nvSpPr>
          <p:cNvPr id="2" name="Заголовок 1"/>
          <p:cNvSpPr>
            <a:spLocks noGrp="1"/>
          </p:cNvSpPr>
          <p:nvPr>
            <p:ph type="title"/>
          </p:nvPr>
        </p:nvSpPr>
        <p:spPr>
          <a:xfrm>
            <a:off x="457200" y="274638"/>
            <a:ext cx="8229600" cy="850106"/>
          </a:xfrm>
        </p:spPr>
        <p:txBody>
          <a:bodyPr>
            <a:normAutofit fontScale="90000"/>
          </a:bodyPr>
          <a:lstStyle/>
          <a:p>
            <a:r>
              <a:rPr lang="ru-RU" sz="3600" b="1" dirty="0" smtClean="0">
                <a:latin typeface="Times New Roman" panose="02020603050405020304" pitchFamily="18" charset="0"/>
                <a:cs typeface="Times New Roman" panose="02020603050405020304" pitchFamily="18" charset="0"/>
              </a:rPr>
              <a:t>Экзаменатор-собеседник в аудитории проведения итогового собеседования</a:t>
            </a:r>
            <a:endParaRPr lang="ru-RU"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7230710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492</TotalTime>
  <Words>2918</Words>
  <Application>Microsoft Office PowerPoint</Application>
  <PresentationFormat>Экран (4:3)</PresentationFormat>
  <Paragraphs>296</Paragraphs>
  <Slides>40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40</vt:i4>
      </vt:variant>
    </vt:vector>
  </HeadingPairs>
  <TitlesOfParts>
    <vt:vector size="41" baseType="lpstr">
      <vt:lpstr>Открытая</vt:lpstr>
      <vt:lpstr>Итоговое собеседование-2020</vt:lpstr>
      <vt:lpstr>Организация проведения итогового собеседования</vt:lpstr>
      <vt:lpstr>Состав комиссии по проведению итогового собеседования</vt:lpstr>
      <vt:lpstr>Состав комиссии по проверке итогового собеседования</vt:lpstr>
      <vt:lpstr>Порядок проверки и оценивания итогового собеседования</vt:lpstr>
      <vt:lpstr>Презентация PowerPoint</vt:lpstr>
      <vt:lpstr>Инструкция для экзаменатора-собеседника</vt:lpstr>
      <vt:lpstr>В день проведения итогового собеседования получить от ответственного организатора ОО:</vt:lpstr>
      <vt:lpstr>Экзаменатор-собеседник в аудитории проведения итогового собеседования</vt:lpstr>
      <vt:lpstr> ИС-02. Ведомость учета проведения итогового собеседования в аудитории </vt:lpstr>
      <vt:lpstr> Экзаменатор-собеседник организует деятельность участника итогового собеседования: </vt:lpstr>
      <vt:lpstr> Экзаменатор-собеседник выполняет роль собеседника: </vt:lpstr>
      <vt:lpstr>Презентация PowerPoint</vt:lpstr>
      <vt:lpstr>Экзаменатор-собеседник по завершении проведения итогового собеседования:  </vt:lpstr>
      <vt:lpstr>Инструкция для эксперта</vt:lpstr>
      <vt:lpstr>В день проведения итогового собеседования: </vt:lpstr>
      <vt:lpstr>Во время проведения итогового собеседования ЭКСПЕРТ должен: </vt:lpstr>
      <vt:lpstr>КРИТЕРИИ оценивания</vt:lpstr>
      <vt:lpstr>Задание 2. Подробный пересказ текста с включением приведённого высказывания</vt:lpstr>
      <vt:lpstr>Критерии оценивания правильности речи за выполнение заданий 1 и 2 (Р1)*</vt:lpstr>
      <vt:lpstr>Задание 3. Монологическое высказывание</vt:lpstr>
      <vt:lpstr>Задание 4. Диалог</vt:lpstr>
      <vt:lpstr>Критерии оценивания правильности речи за выполнение заданий 3 и 4 (Р2)*</vt:lpstr>
      <vt:lpstr>            Общее количество баллов за выполнение всей работы – 20. Участник итогового собеседования получает зачёт в случае, если за выполнение всей работы он набрал 10 или более баллов. </vt:lpstr>
      <vt:lpstr>Категории участников  итогового собеседования  детей с ОВЗ, детей-инвалидов, инвалидов</vt:lpstr>
      <vt:lpstr>Минимальное количество баллов для детей с ОВЗ, детей-инвалидов, инвалидов</vt:lpstr>
      <vt:lpstr>Минимальное количество баллов за итоговое собеседование для выставления оценки «зачет» (приказ МО и Н РК от 28.01.2020 г. № 105)</vt:lpstr>
      <vt:lpstr>Категория: Глухие, позднооглохшие подкатегории: владеющие сурдопереводом</vt:lpstr>
      <vt:lpstr>Категория: Глухие, позднооглохшие подкатегории: не владеющие сурдопереводом </vt:lpstr>
      <vt:lpstr>Категория: Слабослышащие</vt:lpstr>
      <vt:lpstr>Категория: Слепые, поздноослепшие подкатегории: владеющие шрифтом Брайля</vt:lpstr>
      <vt:lpstr>Категория: Слепые, поздноослепшие подкатегории: не владеющие шрифтом Брайля</vt:lpstr>
      <vt:lpstr>Категория: Слабовидящие</vt:lpstr>
      <vt:lpstr>Категория: Участники с тяжелыми нарушениями речи</vt:lpstr>
      <vt:lpstr>Категория: Участники с НОДА подкатегория: при отсутствии сопутствующих заболеваний</vt:lpstr>
      <vt:lpstr>Категория: Участники с НОДА подкатегория: наличие сопутствующих заболеваний (например, тяжелые нарушения речи, слепота, др.)</vt:lpstr>
      <vt:lpstr>Категория: Участники с расстройствами аутистического спектра</vt:lpstr>
      <vt:lpstr>Категория: участники с задержкой психического развития</vt:lpstr>
      <vt:lpstr>Категория: Иные категории участников ИС, которым требуется создание специальных условий</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Итоговое собеседование-2020</dc:title>
  <dc:creator>1</dc:creator>
  <cp:lastModifiedBy>Alma</cp:lastModifiedBy>
  <cp:revision>39</cp:revision>
  <dcterms:created xsi:type="dcterms:W3CDTF">2020-02-06T05:10:12Z</dcterms:created>
  <dcterms:modified xsi:type="dcterms:W3CDTF">2020-02-07T05:21:15Z</dcterms:modified>
</cp:coreProperties>
</file>