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35.xml" ContentType="application/vnd.openxmlformats-officedocument.presentationml.tags+xml"/>
  <Override PartName="/ppt/notesSlides/notesSlide33.xml" ContentType="application/vnd.openxmlformats-officedocument.presentationml.notesSlide+xml"/>
  <Override PartName="/ppt/tags/tag46.xml" ContentType="application/vnd.openxmlformats-officedocument.presentationml.tags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33.xml" ContentType="application/vnd.openxmlformats-officedocument.presentationml.tags+xml"/>
  <Override PartName="/ppt/notesSlides/notesSlide31.xml" ContentType="application/vnd.openxmlformats-officedocument.presentationml.notesSlide+xml"/>
  <Override PartName="/ppt/tags/tag4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269" r:id="rId12"/>
    <p:sldId id="270" r:id="rId13"/>
    <p:sldId id="266" r:id="rId14"/>
    <p:sldId id="271" r:id="rId15"/>
    <p:sldId id="267" r:id="rId16"/>
    <p:sldId id="272" r:id="rId17"/>
    <p:sldId id="268" r:id="rId18"/>
    <p:sldId id="273" r:id="rId19"/>
    <p:sldId id="277" r:id="rId20"/>
    <p:sldId id="278" r:id="rId21"/>
    <p:sldId id="276" r:id="rId22"/>
    <p:sldId id="279" r:id="rId23"/>
    <p:sldId id="275" r:id="rId24"/>
    <p:sldId id="280" r:id="rId25"/>
    <p:sldId id="274" r:id="rId26"/>
    <p:sldId id="281" r:id="rId27"/>
    <p:sldId id="282" r:id="rId28"/>
    <p:sldId id="286" r:id="rId29"/>
    <p:sldId id="284" r:id="rId30"/>
    <p:sldId id="287" r:id="rId31"/>
    <p:sldId id="285" r:id="rId32"/>
    <p:sldId id="288" r:id="rId33"/>
    <p:sldId id="283" r:id="rId34"/>
    <p:sldId id="289" r:id="rId35"/>
    <p:sldId id="291" r:id="rId36"/>
    <p:sldId id="294" r:id="rId37"/>
    <p:sldId id="292" r:id="rId38"/>
    <p:sldId id="295" r:id="rId39"/>
    <p:sldId id="293" r:id="rId40"/>
    <p:sldId id="296" r:id="rId41"/>
    <p:sldId id="290" r:id="rId42"/>
    <p:sldId id="297" r:id="rId43"/>
  </p:sldIdLst>
  <p:sldSz cx="12192000" cy="6858000"/>
  <p:notesSz cx="6858000" cy="914400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7A3D9"/>
    <a:srgbClr val="00CCFF"/>
    <a:srgbClr val="8DF3F3"/>
    <a:srgbClr val="5F5F5F"/>
    <a:srgbClr val="2D5190"/>
    <a:srgbClr val="3864B2"/>
    <a:srgbClr val="0F36B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548" autoAdjust="0"/>
    <p:restoredTop sz="96323" autoAdjust="0"/>
  </p:normalViewPr>
  <p:slideViewPr>
    <p:cSldViewPr snapToGrid="0">
      <p:cViewPr varScale="1">
        <p:scale>
          <a:sx n="34" d="100"/>
          <a:sy n="34" d="100"/>
        </p:scale>
        <p:origin x="-182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05C8-7EFE-4B15-807D-7765AE454758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661A-DBC5-460F-8DD8-4E346A31B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55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367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712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714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72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187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847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69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5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1506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6448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76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36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810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2731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90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599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3508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7156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3248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0729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724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10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8295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0143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386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059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561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80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494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14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5463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0599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054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400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444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3916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992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419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3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130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2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59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84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38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515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65217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4160939" y="2952925"/>
            <a:ext cx="2910980" cy="10150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ОТВЕТ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94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6024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81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26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077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9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20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02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DBFB-DE8D-4744-928A-4B216267F296}" type="datetimeFigureOut">
              <a:rPr lang="ru-RU" smtClean="0"/>
              <a:pPr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9EB1-8785-4EB2-BD50-90242CFAE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slide" Target="slide12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slide" Target="slide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slide" Target="slide1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slide" Target="slide16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slide" Target="slide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slide" Target="slide18.xml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slide" Target="slide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slide" Target="slide20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37.xml"/><Relationship Id="rId18" Type="http://schemas.openxmlformats.org/officeDocument/2006/relationships/slide" Target="slide39.xml"/><Relationship Id="rId3" Type="http://schemas.openxmlformats.org/officeDocument/2006/relationships/notesSlide" Target="../notesSlides/notesSlide2.xml"/><Relationship Id="rId21" Type="http://schemas.openxmlformats.org/officeDocument/2006/relationships/slide" Target="slide25.xml"/><Relationship Id="rId7" Type="http://schemas.openxmlformats.org/officeDocument/2006/relationships/slide" Target="slide27.xml"/><Relationship Id="rId12" Type="http://schemas.openxmlformats.org/officeDocument/2006/relationships/slide" Target="slide29.xml"/><Relationship Id="rId17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3.xml"/><Relationship Id="rId20" Type="http://schemas.openxmlformats.org/officeDocument/2006/relationships/slide" Target="slide17.xml"/><Relationship Id="rId1" Type="http://schemas.openxmlformats.org/officeDocument/2006/relationships/tags" Target="../tags/tag6.xml"/><Relationship Id="rId6" Type="http://schemas.openxmlformats.org/officeDocument/2006/relationships/slide" Target="slide19.xml"/><Relationship Id="rId11" Type="http://schemas.openxmlformats.org/officeDocument/2006/relationships/slide" Target="slide21.xml"/><Relationship Id="rId24" Type="http://schemas.openxmlformats.org/officeDocument/2006/relationships/slide" Target="slide41.xml"/><Relationship Id="rId5" Type="http://schemas.openxmlformats.org/officeDocument/2006/relationships/slide" Target="slide11.xml"/><Relationship Id="rId15" Type="http://schemas.openxmlformats.org/officeDocument/2006/relationships/slide" Target="slide15.xml"/><Relationship Id="rId23" Type="http://schemas.openxmlformats.org/officeDocument/2006/relationships/slide" Target="slide42.xml"/><Relationship Id="rId10" Type="http://schemas.openxmlformats.org/officeDocument/2006/relationships/slide" Target="slide13.xml"/><Relationship Id="rId19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.xml"/><Relationship Id="rId14" Type="http://schemas.openxmlformats.org/officeDocument/2006/relationships/slide" Target="slide7.xml"/><Relationship Id="rId22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21.png"/><Relationship Id="rId5" Type="http://schemas.openxmlformats.org/officeDocument/2006/relationships/slide" Target="slide2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openxmlformats.org/officeDocument/2006/relationships/slide" Target="slide24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24.png"/><Relationship Id="rId5" Type="http://schemas.openxmlformats.org/officeDocument/2006/relationships/slide" Target="slide26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slide" Target="slide28.xml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slide" Target="slide30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5" Type="http://schemas.openxmlformats.org/officeDocument/2006/relationships/slide" Target="slide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slide" Target="slide32.xml"/><Relationship Id="rId5" Type="http://schemas.openxmlformats.org/officeDocument/2006/relationships/image" Target="../media/image9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5" Type="http://schemas.openxmlformats.org/officeDocument/2006/relationships/slide" Target="slide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slide" Target="slide34.xml"/><Relationship Id="rId5" Type="http://schemas.openxmlformats.org/officeDocument/2006/relationships/image" Target="../media/image9.pn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5" Type="http://schemas.openxmlformats.org/officeDocument/2006/relationships/slide" Target="slide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slide" Target="slide36.xml"/><Relationship Id="rId5" Type="http://schemas.openxmlformats.org/officeDocument/2006/relationships/image" Target="../media/image9.pn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5" Type="http://schemas.openxmlformats.org/officeDocument/2006/relationships/slide" Target="slide2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6" Type="http://schemas.openxmlformats.org/officeDocument/2006/relationships/image" Target="../media/image31.png"/><Relationship Id="rId5" Type="http://schemas.openxmlformats.org/officeDocument/2006/relationships/slide" Target="slide38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5" Type="http://schemas.openxmlformats.org/officeDocument/2006/relationships/image" Target="../media/image31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6" Type="http://schemas.openxmlformats.org/officeDocument/2006/relationships/slide" Target="slide40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6" Type="http://schemas.openxmlformats.org/officeDocument/2006/relationships/slide" Target="slide42.xml"/><Relationship Id="rId5" Type="http://schemas.openxmlformats.org/officeDocument/2006/relationships/image" Target="../media/image9.pn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5" Type="http://schemas.openxmlformats.org/officeDocument/2006/relationships/slide" Target="slide2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slide" Target="slide6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slide" Target="slide8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slide" Target="slide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884B15-996C-4751-89C1-1AD259D01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600" y="50453"/>
            <a:ext cx="1818059" cy="1623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630967F-4A80-43DA-A05C-D87CBB801C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95" t="11551" r="21523" b="1265"/>
          <a:stretch/>
        </p:blipFill>
        <p:spPr>
          <a:xfrm>
            <a:off x="294155" y="242595"/>
            <a:ext cx="1479859" cy="1543447"/>
          </a:xfrm>
          <a:prstGeom prst="flowChartConnector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2AB28EC-0118-4D1A-8183-BF12DF75B9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22" t="18376" r="16322" b="17508"/>
          <a:stretch/>
        </p:blipFill>
        <p:spPr>
          <a:xfrm rot="20116239">
            <a:off x="349160" y="1722762"/>
            <a:ext cx="1455576" cy="13855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1D6B70-4E23-40ED-AA2B-CE8BD5733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Photocopy trans="10000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573" y="0"/>
            <a:ext cx="5631872" cy="7336259"/>
          </a:xfrm>
          <a:prstGeom prst="rect">
            <a:avLst/>
          </a:prstGeom>
          <a:effectLst>
            <a:outerShdw dir="5400000" algn="ctr" rotWithShape="0">
              <a:schemeClr val="tx1">
                <a:alpha val="7000"/>
              </a:scheme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405136"/>
            <a:ext cx="9144000" cy="818375"/>
          </a:xfr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Викторина по безопасности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8AA90-CDA2-4021-9AB8-3C77AD339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812422-CBBF-4E1A-8FD9-953B034B89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3139" y="101205"/>
            <a:ext cx="2729722" cy="75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BB53CD-A648-4838-868C-191C548F52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691" y="3705347"/>
            <a:ext cx="4785385" cy="36309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6AF4865-B60B-4FA3-94E7-5A2AF087DE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7141" y="1852727"/>
            <a:ext cx="3293053" cy="29271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BBF266-DEED-46FE-9E3A-DF4B75242B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5612" y="1219178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975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lang="ru-RU" sz="4900" b="1" cap="none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тносится</a:t>
            </a:r>
            <a:endParaRPr lang="ru-RU" sz="49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17ED3F-7D42-4081-B6B4-210DAFF325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189" y="3176175"/>
            <a:ext cx="3609206" cy="3095897"/>
          </a:xfrm>
          <a:prstGeom prst="rect">
            <a:avLst/>
          </a:prstGeom>
          <a:scene3d>
            <a:camera prst="orthographicFront">
              <a:rot lat="0" lon="11999976" rev="0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978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A335683-227C-4BEC-B95A-1223BC0A539D}"/>
              </a:ext>
            </a:extLst>
          </p:cNvPr>
          <p:cNvSpPr/>
          <p:nvPr/>
        </p:nvSpPr>
        <p:spPr>
          <a:xfrm>
            <a:off x="0" y="-126460"/>
            <a:ext cx="4717915" cy="6953633"/>
          </a:xfrm>
          <a:prstGeom prst="rect">
            <a:avLst/>
          </a:prstGeom>
          <a:blipFill dpi="0" rotWithShape="1">
            <a:blip r:embed="rId4" cstate="print">
              <a:alphaModFix amt="17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460310" y="1526056"/>
            <a:ext cx="11271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Где можно переходить железнодорожные пути?</a:t>
            </a:r>
            <a:endParaRPr lang="ru-RU" sz="5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2107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0E81480-D1B0-4234-956B-B02034DDC140}"/>
              </a:ext>
            </a:extLst>
          </p:cNvPr>
          <p:cNvSpPr/>
          <p:nvPr/>
        </p:nvSpPr>
        <p:spPr>
          <a:xfrm>
            <a:off x="0" y="-126460"/>
            <a:ext cx="4717915" cy="6953633"/>
          </a:xfrm>
          <a:prstGeom prst="rect">
            <a:avLst/>
          </a:prstGeom>
          <a:blipFill dpi="0" rotWithShape="1">
            <a:blip r:embed="rId4" cstate="print">
              <a:alphaModFix amt="17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Переходить железнодорожные пути можно только в установленных местах, пользуясь при этом пешеходными мостами, тоннелями, переездами.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2489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605558" y="1520811"/>
            <a:ext cx="108141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Можно ли использовать наушники и мобильные устройства при переходе? Ответ поясните. 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87EB34-A2C0-45DD-8E56-B6903D117A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08842">
            <a:off x="8714387" y="3553266"/>
            <a:ext cx="3159963" cy="3159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1ABAB0-BDC4-492E-B9E0-D897F9B31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70812"/>
            <a:ext cx="4641465" cy="2367147"/>
          </a:xfrm>
          <a:prstGeom prst="rect">
            <a:avLst/>
          </a:prstGeom>
          <a:scene3d>
            <a:camera prst="orthographicFront">
              <a:rot lat="0" lon="13199976" rev="0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7089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800" b="1" cap="none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Heльзя</a:t>
            </a: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использовать наушники и мобильные телефоны при переходе через железнодорожные пути. Можно не услышать приближающийся поезд.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3758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84D826-1DAB-4148-809B-E510BFF8EA35}"/>
              </a:ext>
            </a:extLst>
          </p:cNvPr>
          <p:cNvSpPr/>
          <p:nvPr/>
        </p:nvSpPr>
        <p:spPr>
          <a:xfrm>
            <a:off x="6439711" y="0"/>
            <a:ext cx="5752290" cy="6858000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879121" y="1306207"/>
            <a:ext cx="8636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Можно ли стоять на краю платформы? Ответ поясните.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0529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A32550C-C36E-4D16-91A0-2AEF29EDA459}"/>
              </a:ext>
            </a:extLst>
          </p:cNvPr>
          <p:cNvSpPr/>
          <p:nvPr/>
        </p:nvSpPr>
        <p:spPr>
          <a:xfrm>
            <a:off x="6439711" y="0"/>
            <a:ext cx="5752290" cy="6858000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53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Нельзя стоять на краю платформы – может затянуть под колеса</a:t>
            </a:r>
            <a:br>
              <a:rPr lang="ru-RU" sz="53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53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вагона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2834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598F250-6AF3-47B2-BE7D-AB1E87EED5CD}"/>
              </a:ext>
            </a:extLst>
          </p:cNvPr>
          <p:cNvSpPr/>
          <p:nvPr/>
        </p:nvSpPr>
        <p:spPr>
          <a:xfrm>
            <a:off x="0" y="0"/>
            <a:ext cx="5807413" cy="6780179"/>
          </a:xfrm>
          <a:prstGeom prst="rect">
            <a:avLst/>
          </a:prstGeom>
          <a:blipFill dpi="0" rotWithShape="1">
            <a:blip r:embed="rId4" cstate="print">
              <a:alphaModFix amt="24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745726" y="1791399"/>
            <a:ext cx="8533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железнодорожных вагонов есть тормозные... Что?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0637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1C5C1BB-4F5D-4D1D-BFFE-0C6096BABF45}"/>
              </a:ext>
            </a:extLst>
          </p:cNvPr>
          <p:cNvSpPr/>
          <p:nvPr/>
        </p:nvSpPr>
        <p:spPr>
          <a:xfrm>
            <a:off x="0" y="0"/>
            <a:ext cx="5807413" cy="6780179"/>
          </a:xfrm>
          <a:prstGeom prst="rect">
            <a:avLst/>
          </a:prstGeom>
          <a:blipFill dpi="0" rotWithShape="1">
            <a:blip r:embed="rId4" cstate="print">
              <a:alphaModFix amt="24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54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Рукава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4924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6EC0AD-98AB-42DE-8FFC-C8C60B1E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431931" y="-1852544"/>
            <a:ext cx="4907521" cy="5101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086019" y="1679432"/>
            <a:ext cx="10176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называются раны, </a:t>
            </a: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которые вызваны огнем?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F111FD-BEFE-48DF-A62A-C81723B80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8559" y="3731212"/>
            <a:ext cx="4750559" cy="4938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1679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0457814"/>
              </p:ext>
            </p:extLst>
          </p:nvPr>
        </p:nvGraphicFramePr>
        <p:xfrm>
          <a:off x="298939" y="184637"/>
          <a:ext cx="11676185" cy="663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5491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История</a:t>
                      </a: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Философия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Экономика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Психология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Иностранный язык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138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4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5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6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7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8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9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0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1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2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3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4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5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6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7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8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9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0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1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2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3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531487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91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Безопасность на дороге</a:t>
                      </a:r>
                    </a:p>
                  </a:txBody>
                  <a:tcPr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u="none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4" action="ppaction://hlinksldjump"/>
                        </a:rPr>
                        <a:t>200</a:t>
                      </a:r>
                      <a:endParaRPr lang="ru-RU" sz="3500" u="none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 action="ppaction://hlinksldjump"/>
                        </a:rPr>
                        <a:t>400</a:t>
                      </a:r>
                      <a:endParaRPr lang="ru-RU" sz="35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4" action="ppaction://hlinksldjump"/>
                        </a:rPr>
                        <a:t>600</a:t>
                      </a:r>
                      <a:endParaRPr lang="ru-RU" sz="35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9" action="ppaction://hlinksldjump"/>
                        </a:rPr>
                        <a:t>800</a:t>
                      </a:r>
                      <a:endParaRPr lang="ru-RU" sz="35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Безопасность на железнодорожных объектах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5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5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0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Пожарная безопасность</a:t>
                      </a:r>
                    </a:p>
                  </a:txBody>
                  <a:tcPr anchor="ctr">
                    <a:solidFill>
                      <a:srgbClr val="37A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37A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37A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6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37A3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1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37A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Безопасность на водных объектах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2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7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2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Общая безопасность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3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8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4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132649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Термические ожоги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2896533-201D-4D6B-AC93-F729284DE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8559" y="3731212"/>
            <a:ext cx="4750559" cy="49384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7ADDF9-24FD-48BE-8721-13A9AABA7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431931" y="-1852544"/>
            <a:ext cx="4907521" cy="5101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6100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483846" y="1437917"/>
            <a:ext cx="9224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Если во время ожога, место обуглилось, что это за признак?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5D343A-1264-4320-882B-60EDE7DC8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7150" y="2508988"/>
            <a:ext cx="4134256" cy="4134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05CCDE-634E-415B-B7B8-893934615F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3673" y="4051051"/>
            <a:ext cx="2806949" cy="2806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9109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Ожог четвертой степени тяжести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202142-5436-468E-8738-F02A60107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0972">
            <a:off x="8817603" y="3370635"/>
            <a:ext cx="3653396" cy="36533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E743F8-BF0F-4A30-B337-FDDF2DA56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0972">
            <a:off x="268670" y="-204437"/>
            <a:ext cx="3653396" cy="3653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7918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325406-D9DF-46B8-B655-8887A960EE10}"/>
              </a:ext>
            </a:extLst>
          </p:cNvPr>
          <p:cNvSpPr/>
          <p:nvPr/>
        </p:nvSpPr>
        <p:spPr>
          <a:xfrm>
            <a:off x="1536970" y="655081"/>
            <a:ext cx="9193888" cy="4748960"/>
          </a:xfrm>
          <a:prstGeom prst="rect">
            <a:avLst/>
          </a:prstGeom>
          <a:blipFill dpi="0" rotWithShape="1">
            <a:blip r:embed="rId4">
              <a:alphaModFix amt="2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461142" y="1026289"/>
            <a:ext cx="9103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Какая сказка названа, по предмету, из которого добывали огонь?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8030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ADF627E-5AAB-4841-B162-53C139AE144D}"/>
              </a:ext>
            </a:extLst>
          </p:cNvPr>
          <p:cNvSpPr/>
          <p:nvPr/>
        </p:nvSpPr>
        <p:spPr>
          <a:xfrm>
            <a:off x="1409174" y="661395"/>
            <a:ext cx="9193888" cy="4748960"/>
          </a:xfrm>
          <a:prstGeom prst="rect">
            <a:avLst/>
          </a:prstGeom>
          <a:blipFill dpi="0" rotWithShape="1">
            <a:blip r:embed="rId4">
              <a:alphaModFix amt="2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Г.Х. Андерсен «Огниво»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9761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810519" y="1120676"/>
            <a:ext cx="11075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нужно делать в том случае, когда в помещении сработала пожарная сигнализация?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D077E4-5310-4C8B-B4BF-758050676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4017" y="3153632"/>
            <a:ext cx="4912468" cy="2536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2437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Спокойно покинуть помещение по определенной схеме выходов, не затрудняя выходы другим людям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4E68F6-423C-41EC-9A61-046772CF3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72" y="4613111"/>
            <a:ext cx="3404851" cy="1758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4447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DAA98BB-C325-4A7C-9881-1DF0BEC6F9F4}"/>
              </a:ext>
            </a:extLst>
          </p:cNvPr>
          <p:cNvSpPr/>
          <p:nvPr/>
        </p:nvSpPr>
        <p:spPr>
          <a:xfrm>
            <a:off x="7266563" y="0"/>
            <a:ext cx="4925438" cy="6858000"/>
          </a:xfrm>
          <a:prstGeom prst="rect">
            <a:avLst/>
          </a:prstGeom>
          <a:blipFill dpi="0" rotWithShape="1">
            <a:blip r:embed="rId4">
              <a:alphaModFix amt="23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349175" y="1324869"/>
            <a:ext cx="932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Основными причинами несчастных случаев на воде являются? 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1454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C603ADD-EA9D-4960-A90A-3C61DB812D12}"/>
              </a:ext>
            </a:extLst>
          </p:cNvPr>
          <p:cNvSpPr/>
          <p:nvPr/>
        </p:nvSpPr>
        <p:spPr>
          <a:xfrm>
            <a:off x="7266563" y="0"/>
            <a:ext cx="4925438" cy="6858000"/>
          </a:xfrm>
          <a:prstGeom prst="rect">
            <a:avLst/>
          </a:prstGeom>
          <a:blipFill dpi="0" rotWithShape="1">
            <a:blip r:embed="rId4">
              <a:alphaModFix amt="23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849086"/>
            <a:ext cx="10759642" cy="4133461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Купание в запрещенных и незнакомых местах</a:t>
            </a:r>
            <a:br>
              <a:rPr lang="ru-RU" sz="36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Прыжки и падения в воду</a:t>
            </a:r>
            <a:br>
              <a:rPr lang="ru-RU" sz="36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Шалости и игры в воде</a:t>
            </a:r>
            <a:br>
              <a:rPr lang="ru-RU" sz="36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Нарушение правил безопасности при использовании плавательных средств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0855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0C1B7F9-9519-4033-A93F-394418B0578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4">
              <a:alphaModFix amt="21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7" name="Прямоугольник 2"/>
          <p:cNvSpPr/>
          <p:nvPr/>
        </p:nvSpPr>
        <p:spPr>
          <a:xfrm>
            <a:off x="1041591" y="1499051"/>
            <a:ext cx="10108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Допускается ли купание ночью? Ответ поясните</a:t>
            </a:r>
            <a:endParaRPr lang="ru-RU" sz="5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2799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878" y="833559"/>
            <a:ext cx="11000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Алексею необходимо перейти дорогу по регулируемому пешеходному переходу. Как ему правильно действовать?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D035FC-837E-4DB6-BDC3-422846C06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22" t="18376" r="16322" b="17508"/>
          <a:stretch/>
        </p:blipFill>
        <p:spPr>
          <a:xfrm>
            <a:off x="728539" y="4135923"/>
            <a:ext cx="2160576" cy="20567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5AF3A3-97A9-479A-B47C-8F66B1724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5015" y="4135923"/>
            <a:ext cx="2388446" cy="2170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377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E8E9148-2671-4BC8-A70E-CD989550D66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4">
              <a:alphaModFix amt="21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допускается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7533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2D7CC37-3D1D-45E4-ACB3-8C0EB2A15747}"/>
              </a:ext>
            </a:extLst>
          </p:cNvPr>
          <p:cNvSpPr/>
          <p:nvPr/>
        </p:nvSpPr>
        <p:spPr>
          <a:xfrm>
            <a:off x="6371617" y="0"/>
            <a:ext cx="5992238" cy="6858000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450979" y="1930573"/>
            <a:ext cx="112900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Какой признак указывает на непрочный лед?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051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793FA1B-D233-4491-BEE0-C3FD08E4E170}"/>
              </a:ext>
            </a:extLst>
          </p:cNvPr>
          <p:cNvSpPr/>
          <p:nvPr/>
        </p:nvSpPr>
        <p:spPr>
          <a:xfrm>
            <a:off x="6371617" y="0"/>
            <a:ext cx="5992238" cy="6858000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Лед «Грязно-серого цвета»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6766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BA73D8-65EF-45DB-AF42-2D1033792AB9}"/>
              </a:ext>
            </a:extLst>
          </p:cNvPr>
          <p:cNvSpPr/>
          <p:nvPr/>
        </p:nvSpPr>
        <p:spPr>
          <a:xfrm>
            <a:off x="0" y="0"/>
            <a:ext cx="5544766" cy="6858000"/>
          </a:xfrm>
          <a:prstGeom prst="rect">
            <a:avLst/>
          </a:prstGeom>
          <a:blipFill dpi="0" rotWithShape="1">
            <a:blip r:embed="rId4">
              <a:alphaModFix amt="1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460208" y="1120676"/>
            <a:ext cx="9271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допускается подходить </a:t>
            </a: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кромке льда ближе чем на … метров?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6698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4F4BC7D-9C85-4600-BCEA-8598B39675D3}"/>
              </a:ext>
            </a:extLst>
          </p:cNvPr>
          <p:cNvSpPr/>
          <p:nvPr/>
        </p:nvSpPr>
        <p:spPr>
          <a:xfrm>
            <a:off x="0" y="0"/>
            <a:ext cx="5544766" cy="6858000"/>
          </a:xfrm>
          <a:prstGeom prst="rect">
            <a:avLst/>
          </a:prstGeom>
          <a:blipFill dpi="0" rotWithShape="1">
            <a:blip r:embed="rId4">
              <a:alphaModFix amt="1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67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10 метров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289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7004B70-9E52-40A2-8CB9-6BB968DDA3E7}"/>
              </a:ext>
            </a:extLst>
          </p:cNvPr>
          <p:cNvSpPr/>
          <p:nvPr/>
        </p:nvSpPr>
        <p:spPr>
          <a:xfrm>
            <a:off x="8346331" y="0"/>
            <a:ext cx="5003077" cy="6858000"/>
          </a:xfrm>
          <a:prstGeom prst="rect">
            <a:avLst/>
          </a:prstGeom>
          <a:blipFill dpi="0" rotWithShape="1">
            <a:blip r:embed="rId4">
              <a:alphaModFix amt="31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582750" y="1642109"/>
            <a:ext cx="9026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Кто такие участники дорожного движения?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1893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8EB6DDF-BA98-47A5-90FD-2A05633BE4AA}"/>
              </a:ext>
            </a:extLst>
          </p:cNvPr>
          <p:cNvSpPr/>
          <p:nvPr/>
        </p:nvSpPr>
        <p:spPr>
          <a:xfrm>
            <a:off x="8346331" y="0"/>
            <a:ext cx="5003077" cy="6858000"/>
          </a:xfrm>
          <a:prstGeom prst="rect">
            <a:avLst/>
          </a:prstGeom>
          <a:blipFill dpi="0" rotWithShape="1">
            <a:blip r:embed="rId4">
              <a:alphaModFix amt="31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Водители транспортных средств</a:t>
            </a:r>
            <a:b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Пешеходы</a:t>
            </a:r>
            <a:b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Пассажиры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7373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566057" y="1024506"/>
            <a:ext cx="103457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 безопасной езде на средствах индивидуальной мобильности что обязательно должно быть?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F36B5E-F398-4284-83E0-5470CD52F1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9977" y="3142034"/>
            <a:ext cx="3715966" cy="3715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068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628771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b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54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Защитная экипировка</a:t>
            </a:r>
            <a:endParaRPr lang="ru-RU" sz="48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D0E49B-71BF-4396-B5A9-6DEB78F65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768" y="2879117"/>
            <a:ext cx="3715966" cy="3715966"/>
          </a:xfrm>
          <a:prstGeom prst="rect">
            <a:avLst/>
          </a:prstGeom>
          <a:scene3d>
            <a:camera prst="orthographicFront">
              <a:rot lat="0" lon="13199976" rev="0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2382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1F158F3-BC34-487D-9AEF-9056E7C6B952}"/>
              </a:ext>
            </a:extLst>
          </p:cNvPr>
          <p:cNvSpPr/>
          <p:nvPr/>
        </p:nvSpPr>
        <p:spPr>
          <a:xfrm>
            <a:off x="1415703" y="655081"/>
            <a:ext cx="9193888" cy="4748960"/>
          </a:xfrm>
          <a:prstGeom prst="rect">
            <a:avLst/>
          </a:prstGeom>
          <a:blipFill dpi="0" rotWithShape="1">
            <a:blip r:embed="rId4">
              <a:alphaModFix amt="2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642257" y="1548804"/>
            <a:ext cx="10907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Какой правитель первым издал указ, о пожарной безопасности?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3142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587830"/>
            <a:ext cx="10759642" cy="4973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Необходимо остановиться.</a:t>
            </a:r>
            <a:b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Дождаться разрешающего сигнала светофора.</a:t>
            </a:r>
            <a:b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Посмотреть по сторонам. Убедиться, что транспортные средства остановились.</a:t>
            </a:r>
            <a:b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Перейти дорогу спокойным шагом.</a:t>
            </a:r>
            <a:b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2972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36E3F60-DEB2-43AA-A85C-91F57695C22B}"/>
              </a:ext>
            </a:extLst>
          </p:cNvPr>
          <p:cNvSpPr/>
          <p:nvPr/>
        </p:nvSpPr>
        <p:spPr>
          <a:xfrm>
            <a:off x="1157592" y="661395"/>
            <a:ext cx="9193888" cy="4748960"/>
          </a:xfrm>
          <a:prstGeom prst="rect">
            <a:avLst/>
          </a:prstGeom>
          <a:blipFill dpi="0" rotWithShape="1">
            <a:blip r:embed="rId4">
              <a:alphaModFix amt="2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60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Иван</a:t>
            </a:r>
            <a:r>
              <a:rPr lang="ru-RU" sz="48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Грозный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4378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F77F77B-FF8D-4F27-AF85-F7739D8CC479}"/>
              </a:ext>
            </a:extLst>
          </p:cNvPr>
          <p:cNvSpPr/>
          <p:nvPr/>
        </p:nvSpPr>
        <p:spPr>
          <a:xfrm>
            <a:off x="0" y="-34047"/>
            <a:ext cx="6196337" cy="6890517"/>
          </a:xfrm>
          <a:prstGeom prst="rect">
            <a:avLst/>
          </a:prstGeom>
          <a:blipFill dpi="0" rotWithShape="1">
            <a:blip r:embed="rId4">
              <a:alphaModFix amt="3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703528" y="1353793"/>
            <a:ext cx="1115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РЖД расшифровывается как…?</a:t>
            </a:r>
            <a:endParaRPr lang="ru-RU" sz="5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1296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6D60113-8EFE-493C-8984-5C43EFC52A90}"/>
              </a:ext>
            </a:extLst>
          </p:cNvPr>
          <p:cNvSpPr/>
          <p:nvPr/>
        </p:nvSpPr>
        <p:spPr>
          <a:xfrm>
            <a:off x="0" y="-34047"/>
            <a:ext cx="6196337" cy="6890517"/>
          </a:xfrm>
          <a:prstGeom prst="rect">
            <a:avLst/>
          </a:prstGeom>
          <a:blipFill dpi="0" rotWithShape="1">
            <a:blip r:embed="rId4">
              <a:alphaModFix amt="3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816516" y="1495417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80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Российские железные дороги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9190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5D2F002-6421-444D-9A14-B88F24A36CB1}"/>
              </a:ext>
            </a:extLst>
          </p:cNvPr>
          <p:cNvSpPr/>
          <p:nvPr/>
        </p:nvSpPr>
        <p:spPr>
          <a:xfrm>
            <a:off x="9564479" y="0"/>
            <a:ext cx="4582703" cy="6858000"/>
          </a:xfrm>
          <a:prstGeom prst="rect">
            <a:avLst/>
          </a:prstGeom>
          <a:blipFill dpi="0" rotWithShape="1">
            <a:blip r:embed="rId4">
              <a:alphaModFix amt="54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760" y="642688"/>
            <a:ext cx="10759642" cy="457892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9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5199230" y="569046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700773" y="1510686"/>
            <a:ext cx="102450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называется боковая часть дороги?</a:t>
            </a:r>
            <a:endParaRPr lang="ru-RU" sz="4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917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0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Обочина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E659D2-1AEA-4BF6-8C7E-B5EF846FD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250" y="0"/>
            <a:ext cx="458419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8152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D7E107-7AE7-46E3-924F-4EB01534C6DD}"/>
              </a:ext>
            </a:extLst>
          </p:cNvPr>
          <p:cNvSpPr/>
          <p:nvPr/>
        </p:nvSpPr>
        <p:spPr>
          <a:xfrm>
            <a:off x="371271" y="551896"/>
            <a:ext cx="11449456" cy="5251192"/>
          </a:xfrm>
          <a:prstGeom prst="rect">
            <a:avLst/>
          </a:prstGeom>
          <a:blipFill dpi="0" rotWithShape="1">
            <a:blip r:embed="rId4">
              <a:alphaModFix amt="9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736705" y="1623448"/>
            <a:ext cx="8718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5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выглядят запрещающие знаки?</a:t>
            </a:r>
            <a:endParaRPr lang="ru-RU" sz="5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098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4E7EDF9-CDE1-4997-A0B1-775E642A7558}"/>
              </a:ext>
            </a:extLst>
          </p:cNvPr>
          <p:cNvSpPr/>
          <p:nvPr/>
        </p:nvSpPr>
        <p:spPr>
          <a:xfrm>
            <a:off x="370797" y="706886"/>
            <a:ext cx="11449456" cy="5251192"/>
          </a:xfrm>
          <a:prstGeom prst="rect">
            <a:avLst/>
          </a:prstGeom>
          <a:blipFill dpi="0" rotWithShape="1">
            <a:blip r:embed="rId4">
              <a:alphaModFix amt="9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Правильный ответ</a:t>
            </a:r>
            <a: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900" b="1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Знак в виде красного круга</a:t>
            </a:r>
            <a:endParaRPr lang="ru-RU" sz="20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6303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686009" y="1116325"/>
            <a:ext cx="8653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Относится ли мопед </a:t>
            </a: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"механическим транспортным средствам"?</a:t>
            </a:r>
            <a:endParaRPr lang="ru-RU" sz="35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ED0568-F558-4E93-A858-64728E85F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6748" y="3640182"/>
            <a:ext cx="3609206" cy="3095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4574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PLAYERS_CUSTOMIZATION" val="UEsDBBQAAgAIAAlvgU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BAgAAFAACAAgACW+BSKkBxHb7AgAAsAgAABQAAAAAAAAAAQAAAAAAAAAAAHVuaXZlcnNhbC9wbGF5ZXIueG1sUEsFBgAAAAABAAEAQgAAAC0DAAAAAA=="/>
  <p:tag name="ISPRING_PRESENTATION_TITLE" val="СВОЯ ИГРА"/>
  <p:tag name="ARTICULATE_SLIDE_COUNT" val="42"/>
  <p:tag name="ARTICULATE_PROJECT_OPEN" val="0"/>
  <p:tag name="ISPRING_UUID" val="{057A1C99-AAD4-4B36-81AC-138FA0944F7E}"/>
  <p:tag name="ISPRING_RESOURCE_FOLDER" val="C:\Users\olga.kokoulina\Documents\СВОЯ ИГРА - Copy\"/>
  <p:tag name="ISPRING_PRESENTATION_PATH" val="C:\Users\olga.kokoulina\Documents\СВОЯ ИГРА - Copy.pptx"/>
  <p:tag name="ISPRING_PROJECT_FOLDER_UPDATED" val="1"/>
  <p:tag name="ISPRING_SCREEN_RECS_UPDATED" val="C:\Users\olga.kokoulina\Documents\СВОЯ ИГРА - Copy"/>
  <p:tag name="ISPRING_RESOURCE_PATHS_HASH_PRESENTER" val="30a29568428e1fbe1e9622116143a56fc151e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4699</TotalTime>
  <Words>473</Words>
  <Application>Microsoft Office PowerPoint</Application>
  <PresentationFormat>Произвольный</PresentationFormat>
  <Paragraphs>197</Paragraphs>
  <Slides>42</Slides>
  <Notes>42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Правильный ответ  Необходимо остановиться. Дождаться разрешающего сигнала светофора. Посмотреть по сторонам. Убедиться, что транспортные средства остановились. Перейти дорогу спокойным шагом. </vt:lpstr>
      <vt:lpstr> </vt:lpstr>
      <vt:lpstr>Правильный ответ  Обочина</vt:lpstr>
      <vt:lpstr>Слайд 7</vt:lpstr>
      <vt:lpstr>Правильный ответ  Знак в виде красного круга</vt:lpstr>
      <vt:lpstr>Слайд 9</vt:lpstr>
      <vt:lpstr>Правильный ответ  Относится</vt:lpstr>
      <vt:lpstr>Слайд 11</vt:lpstr>
      <vt:lpstr>Правильный ответ  Переходить железнодорожные пути можно только в установленных местах, пользуясь при этом пешеходными мостами, тоннелями, переездами.</vt:lpstr>
      <vt:lpstr>Слайд 13</vt:lpstr>
      <vt:lpstr>Правильный ответ  Heльзя использовать наушники и мобильные телефоны при переходе через железнодорожные пути. Можно не услышать приближающийся поезд.</vt:lpstr>
      <vt:lpstr>Слайд 15</vt:lpstr>
      <vt:lpstr>Правильный ответ  Нельзя стоять на краю платформы – может затянуть под колеса вагона</vt:lpstr>
      <vt:lpstr>Слайд 17</vt:lpstr>
      <vt:lpstr>Правильный ответ  Рукава</vt:lpstr>
      <vt:lpstr>Слайд 19</vt:lpstr>
      <vt:lpstr>Правильный ответ  Термические ожоги</vt:lpstr>
      <vt:lpstr>Слайд 21</vt:lpstr>
      <vt:lpstr>Правильный ответ  Ожог четвертой степени тяжести</vt:lpstr>
      <vt:lpstr>Слайд 23</vt:lpstr>
      <vt:lpstr>Правильный ответ  Г.Х. Андерсен «Огниво»</vt:lpstr>
      <vt:lpstr>Слайд 25</vt:lpstr>
      <vt:lpstr>Правильный ответ  Спокойно покинуть помещение по определенной схеме выходов, не затрудняя выходы другим людям</vt:lpstr>
      <vt:lpstr>Слайд 27</vt:lpstr>
      <vt:lpstr>Правильный ответ  Купание в запрещенных и незнакомых местах Прыжки и падения в воду Шалости и игры в воде Нарушение правил безопасности при использовании плавательных средств</vt:lpstr>
      <vt:lpstr>Слайд 29</vt:lpstr>
      <vt:lpstr>Правильный ответ  Не допускается</vt:lpstr>
      <vt:lpstr>Слайд 31</vt:lpstr>
      <vt:lpstr>Правильный ответ  Лед «Грязно-серого цвета»</vt:lpstr>
      <vt:lpstr>Слайд 33</vt:lpstr>
      <vt:lpstr>Правильный ответ  На 10 метров</vt:lpstr>
      <vt:lpstr>Слайд 35</vt:lpstr>
      <vt:lpstr>Правильный ответ  Водители транспортных средств Пешеходы Пассажиры</vt:lpstr>
      <vt:lpstr>Слайд 37</vt:lpstr>
      <vt:lpstr>Правильный ответ Защитная экипировка</vt:lpstr>
      <vt:lpstr>Слайд 39</vt:lpstr>
      <vt:lpstr>Правильный ответ  Иван Грозный</vt:lpstr>
      <vt:lpstr>Слайд 41</vt:lpstr>
      <vt:lpstr>Правильный ответ  Российские железные дороги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Olga Kokoulina</dc:creator>
  <cp:lastModifiedBy>zavuch</cp:lastModifiedBy>
  <cp:revision>136</cp:revision>
  <dcterms:created xsi:type="dcterms:W3CDTF">2017-04-04T07:27:35Z</dcterms:created>
  <dcterms:modified xsi:type="dcterms:W3CDTF">2024-10-17T08:04:08Z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F2CB6D5A-1B8B-4A8E-ADC4-3A0669CDCAD4</vt:lpwstr>
  </property>
  <property fmtid="{D5CDD505-2E9C-101B-9397-08002B2CF9AE}" pid="3" name="ArticulatePath">
    <vt:lpwstr>Презентация2</vt:lpwstr>
  </property>
</Properties>
</file>