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82" r:id="rId10"/>
    <p:sldId id="261" r:id="rId11"/>
    <p:sldId id="262" r:id="rId12"/>
    <p:sldId id="278" r:id="rId13"/>
    <p:sldId id="264" r:id="rId14"/>
    <p:sldId id="265" r:id="rId15"/>
    <p:sldId id="266" r:id="rId16"/>
    <p:sldId id="267" r:id="rId17"/>
    <p:sldId id="277" r:id="rId18"/>
    <p:sldId id="276" r:id="rId19"/>
    <p:sldId id="269" r:id="rId20"/>
    <p:sldId id="271" r:id="rId21"/>
    <p:sldId id="272" r:id="rId22"/>
    <p:sldId id="274" r:id="rId23"/>
    <p:sldId id="273" r:id="rId24"/>
    <p:sldId id="275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842832277895048"/>
          <c:w val="0.93287117403621822"/>
          <c:h val="0.70167501230022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0-387F-4F5C-9CCE-1D12BC38B45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387F-4F5C-9CCE-1D12BC38B45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2-387F-4F5C-9CCE-1D12BC38B45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7F-4F5C-9CCE-1D12BC38B456}"/>
                </c:ext>
              </c:extLst>
            </c:dLbl>
            <c:dLbl>
              <c:idx val="1"/>
              <c:layout>
                <c:manualLayout>
                  <c:x val="-1.4440247379920739E-2"/>
                  <c:y val="-8.2978434494932838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dirty="0" smtClean="0"/>
                      <a:t>1чел.</a:t>
                    </a:r>
                  </a:p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dirty="0" smtClean="0"/>
                      <a:t>1 %</a:t>
                    </a:r>
                    <a:endParaRPr lang="ru-RU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7F-4F5C-9CCE-1D12BC38B4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F-4F5C-9CCE-1D12BC38B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 с нормативным уровнем развития</c:v>
                </c:pt>
                <c:pt idx="1">
                  <c:v>Дети с ОВЗ раннего возраста</c:v>
                </c:pt>
                <c:pt idx="2">
                  <c:v>Дети с ОВЗ дошкольного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F-4F5C-9CCE-1D12BC38B4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…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97C08-4797-463F-987D-8A1CEB9E8C28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A5E9E7-A9F0-4F79-82CB-29648C4C0B1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3568" y="2204864"/>
            <a:ext cx="7772400" cy="17795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образовательного учреждения (ОП ДО)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704977" y="333377"/>
            <a:ext cx="6307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1» п. Муезерский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851765" y="6165850"/>
            <a:ext cx="20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Муезерский  2024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11480" y="1783080"/>
            <a:ext cx="3276600" cy="2270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2440" y="1493520"/>
            <a:ext cx="4084320" cy="3154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4882" y="5105400"/>
            <a:ext cx="6913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психическое развитие детей в различных видах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2403" y="504096"/>
            <a:ext cx="1862498" cy="83099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280" y="2225040"/>
            <a:ext cx="256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Обязательная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инвариантная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(часть 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2325321"/>
            <a:ext cx="32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вариативная часть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формируемая участниками  образовательных отношений (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регональный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компонент )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(часть Б)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349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786" y="822960"/>
            <a:ext cx="8053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ОП ДО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271714"/>
            <a:ext cx="3165231" cy="3214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0" y="2331720"/>
            <a:ext cx="32308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1Целевой раздел</a:t>
            </a:r>
          </a:p>
          <a:p>
            <a:pPr algn="ctr"/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601" y="2164080"/>
            <a:ext cx="2727959" cy="46939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  <a:p>
            <a:pPr algn="ctr"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5047" y="2365500"/>
            <a:ext cx="3048953" cy="3776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156959" y="2356339"/>
            <a:ext cx="2987041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84" y="0"/>
            <a:ext cx="7467600" cy="650631"/>
          </a:xfrm>
        </p:spPr>
        <p:txBody>
          <a:bodyPr>
            <a:normAutofit fontScale="90000"/>
          </a:bodyPr>
          <a:lstStyle/>
          <a:p>
            <a:r>
              <a:rPr lang="ru-RU" sz="32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включает: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633046"/>
            <a:ext cx="8229600" cy="17408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spc="-1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Учебно-методическая</a:t>
            </a:r>
            <a:r>
              <a:rPr lang="ru-RU" b="1" spc="1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0724" y="2356340"/>
            <a:ext cx="3657600" cy="650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pc="-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</a:t>
            </a:r>
            <a:r>
              <a:rPr lang="ru-RU" b="1" spc="-4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471" y="3383280"/>
            <a:ext cx="2504049" cy="28623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44000">
              <a:buSzPct val="80357"/>
              <a:buFont typeface="Wingdings" pitchFamily="2" charset="2"/>
              <a:buChar char="v"/>
              <a:tabLst>
                <a:tab pos="527685" algn="l"/>
                <a:tab pos="528320" algn="l"/>
              </a:tabLst>
              <a:defRPr/>
            </a:pPr>
            <a:r>
              <a:rPr lang="ru-RU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планируемые </a:t>
            </a:r>
            <a:r>
              <a:rPr lang="ru-RU" sz="2000" b="1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z="2000" b="1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z="2000" b="1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144000">
              <a:buSzPct val="80357"/>
              <a:buFont typeface="Wingdings" pitchFamily="2" charset="2"/>
              <a:buChar char="v"/>
              <a:tabLst>
                <a:tab pos="527685" algn="l"/>
                <a:tab pos="528320" algn="l"/>
              </a:tabLst>
              <a:defRPr/>
            </a:pP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z="2000" b="1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z="2000" b="1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z="2000" b="1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</a:t>
            </a:r>
            <a:r>
              <a:rPr lang="ru-RU" sz="2000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495" y="3182005"/>
            <a:ext cx="5468816" cy="3477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SzPct val="80357"/>
              <a:buFont typeface="Wingdings" pitchFamily="2" charset="2"/>
              <a:buChar char="v"/>
              <a:tabLst>
                <a:tab pos="527685" algn="l"/>
                <a:tab pos="528320" algn="l"/>
              </a:tabLst>
              <a:defRPr/>
            </a:pPr>
            <a:r>
              <a:rPr lang="ru-RU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z="2000" b="1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z="2000" b="1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z="2000" b="1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z="2000" b="1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z="2000" b="1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z="2000" b="1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z="2000" b="1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z="2000" b="1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>
              <a:buSzPct val="80357"/>
              <a:buFont typeface="Wingdings" pitchFamily="2" charset="2"/>
              <a:buChar char="v"/>
              <a:tabLst>
                <a:tab pos="527685" algn="l"/>
                <a:tab pos="528320" algn="l"/>
              </a:tabLst>
              <a:defRPr/>
            </a:pPr>
            <a:r>
              <a:rPr lang="ru-RU" sz="2000" b="1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z="2000" b="1" spc="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z="2000" b="1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z="2000" b="1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>
              <a:buSzPct val="80357"/>
              <a:buFont typeface="Wingdings" pitchFamily="2" charset="2"/>
              <a:buChar char="v"/>
              <a:tabLst>
                <a:tab pos="527685" algn="l"/>
                <a:tab pos="528320" algn="l"/>
              </a:tabLst>
              <a:defRPr/>
            </a:pP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z="2000" b="1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z="2000" b="1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>
              <a:buSzPct val="80357"/>
              <a:buFont typeface="Wingdings" pitchFamily="2" charset="2"/>
              <a:buChar char="v"/>
              <a:tabLst>
                <a:tab pos="527685" algn="l"/>
                <a:tab pos="528320" algn="l"/>
              </a:tabLst>
              <a:defRPr/>
            </a:pP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z="2000" b="1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z="2000" b="1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z="2000" b="1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z="2000" b="1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>
              <a:buSzPct val="80357"/>
              <a:buFont typeface="Wingdings" pitchFamily="2" charset="2"/>
              <a:buChar char="v"/>
              <a:tabLst>
                <a:tab pos="527685" algn="l"/>
                <a:tab pos="528320" algn="l"/>
              </a:tabLst>
              <a:defRPr/>
            </a:pP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z="2000" b="1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z="2000" b="1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z="2000" b="1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обучающихся</a:t>
            </a:r>
            <a:r>
              <a:rPr lang="ru-RU" sz="2000" b="1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Стрелка вниз 8"/>
          <p:cNvSpPr/>
          <p:nvPr/>
        </p:nvSpPr>
        <p:spPr>
          <a:xfrm rot="19597417">
            <a:off x="5987603" y="2762044"/>
            <a:ext cx="86849" cy="672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8878351">
            <a:off x="2635984" y="2921624"/>
            <a:ext cx="57118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187626" y="1916834"/>
            <a:ext cx="74088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93831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практикам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2000" b="1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5123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2000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2000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2000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20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40" y="4027490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659439" y="4963160"/>
            <a:ext cx="3109912" cy="1676400"/>
            <a:chOff x="5660061" y="4292285"/>
            <a:chExt cx="3109978" cy="1676428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627688" y="1439548"/>
            <a:ext cx="2770187" cy="1865313"/>
            <a:chOff x="5018814" y="2003549"/>
            <a:chExt cx="2769150" cy="1865803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3921760" y="1376395"/>
            <a:ext cx="2095500" cy="1686846"/>
            <a:chOff x="3403959" y="1391962"/>
            <a:chExt cx="2094999" cy="2537264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131890" y="465773"/>
            <a:ext cx="2373309" cy="3313747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3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639765" y="4292601"/>
            <a:ext cx="2617787" cy="1676400"/>
            <a:chOff x="640361" y="4292285"/>
            <a:chExt cx="2617133" cy="1676428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</p:grpSp>
      <p:pic>
        <p:nvPicPr>
          <p:cNvPr id="4" name="Picture 2" descr="C:\Users\щт\Desktop\Р стол\ФОТО\23 -24 год\педагог года 23 МВ\DSC00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" y="308152"/>
            <a:ext cx="2804159" cy="1866698"/>
          </a:xfrm>
          <a:prstGeom prst="rect">
            <a:avLst/>
          </a:prstGeom>
          <a:noFill/>
        </p:spPr>
      </p:pic>
      <p:pic>
        <p:nvPicPr>
          <p:cNvPr id="8" name="Picture 2" descr="C:\Users\щт\Documents\lSFwUz7oT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1440" y="0"/>
            <a:ext cx="2479040" cy="1859280"/>
          </a:xfrm>
          <a:prstGeom prst="rect">
            <a:avLst/>
          </a:prstGeom>
          <a:noFill/>
        </p:spPr>
      </p:pic>
      <p:pic>
        <p:nvPicPr>
          <p:cNvPr id="1027" name="Picture 3" descr="C:\Users\щт\Pictures\ССА\Новая папка (2)\1614549754_16-p-dengi-na-belom-fone-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9641" y="563880"/>
            <a:ext cx="1950618" cy="2225040"/>
          </a:xfrm>
          <a:prstGeom prst="rect">
            <a:avLst/>
          </a:prstGeom>
          <a:noFill/>
        </p:spPr>
      </p:pic>
      <p:pic>
        <p:nvPicPr>
          <p:cNvPr id="9" name="Picture 4" descr="C:\Users\щт\Pictures\ССА\Новая папка (2)\s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9318" y="3002280"/>
            <a:ext cx="3145398" cy="2091690"/>
          </a:xfrm>
          <a:prstGeom prst="rect">
            <a:avLst/>
          </a:prstGeom>
          <a:noFill/>
        </p:spPr>
      </p:pic>
      <p:pic>
        <p:nvPicPr>
          <p:cNvPr id="21" name="Picture 2" descr="C:\Users\щт\Documents\Новая папка\_Okv4pejG5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8375" y="3474720"/>
            <a:ext cx="2231785" cy="234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8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48435" y="298938"/>
            <a:ext cx="6120680" cy="74177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Специфика контингента воспитанников ДОУ 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072662"/>
            <a:ext cx="8229600" cy="2256112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Количество воспитанников в ДОУ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100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Количество групп -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 нормативным уровнем развития –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(99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Количество воспитанников,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имеющих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тяжелые нарушения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чел. (1 %)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 чел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1% (дошкольный возраст)</a:t>
            </a:r>
          </a:p>
          <a:p>
            <a:pPr marL="0" indent="0" algn="ctr">
              <a:spcBef>
                <a:spcPts val="0"/>
              </a:spcBef>
              <a:buBlip>
                <a:blip r:embed="rId2"/>
              </a:buBlip>
              <a:defRPr/>
            </a:pP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833445" y="4185139"/>
          <a:ext cx="4771385" cy="26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4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1160585"/>
            <a:ext cx="7913077" cy="531336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Цели взаимодействия:</a:t>
            </a:r>
            <a:endParaRPr lang="ru-RU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 раннего и дошкольного возраста</a:t>
            </a:r>
          </a:p>
          <a:p>
            <a:pPr marL="285750" indent="-28575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Принципы взаимодействия:</a:t>
            </a:r>
            <a:endParaRPr lang="ru-RU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ребенка;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Открытость;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подход;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36431"/>
            <a:ext cx="7467600" cy="5137521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раннего и дошкольного возраста для решения образовательных задач.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6399684" cy="5760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        </a:t>
            </a:r>
            <a: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взаимодействию с родителями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6524" y="1556794"/>
            <a:ext cx="7996924" cy="4392613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совет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ДОУ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среды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(открытые просмотры, проекты, акции, привлечение родителей к подготовке праздников)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53" y="2564904"/>
            <a:ext cx="8353425" cy="33443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и институциональными нормативными документами и локальными нормативными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53" y="836714"/>
            <a:ext cx="8424863" cy="13239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2441" y="691481"/>
            <a:ext cx="77483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ФОП ДО, </a:t>
            </a: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Плана мероприятий по реализации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2021-2025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годах Стратегии развития воспитания в Российской Федерации на период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2025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года.</a:t>
            </a: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региональной специфики реализации Стратегии развития воспитания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республике Карелия.  </a:t>
            </a: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отражает интересы и запросы участников образовательных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отношений: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(законных представителей) и значимых для ребенка взрослых; 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общества. </a:t>
            </a: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9424"/>
          </a:xfrm>
        </p:spPr>
        <p:txBody>
          <a:bodyPr/>
          <a:lstStyle/>
          <a:p>
            <a:pPr algn="ctr"/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цель воспитания  в ДОУ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63769" y="1072663"/>
            <a:ext cx="8124093" cy="49588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 </a:t>
            </a:r>
            <a:r>
              <a:rPr lang="ru-RU" sz="2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2200" b="1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2200" b="1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</a:t>
            </a:r>
            <a:r>
              <a:rPr lang="ru-RU" sz="2200" b="1" kern="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социокультурному</a:t>
            </a:r>
            <a:r>
              <a:rPr lang="ru-RU" sz="2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), другим людям, себе;</a:t>
            </a:r>
            <a:endParaRPr lang="ru-RU" sz="2200" b="1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r>
              <a:rPr lang="ru-RU" sz="2000" kern="5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000" kern="5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3338"/>
            <a:ext cx="7666892" cy="5260614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b="1" dirty="0" smtClean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b="1" dirty="0" smtClean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b="1" dirty="0" smtClean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85" y="2840357"/>
            <a:ext cx="8528540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воспитания</a:t>
            </a:r>
            <a:r>
              <a:rPr lang="ru-RU" sz="2000" kern="50" dirty="0" smtClean="0">
                <a:latin typeface="Arial" panose="020B0604020202020204" pitchFamily="34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000" kern="50" dirty="0" smtClean="0">
                <a:latin typeface="Arial" panose="020B0604020202020204" pitchFamily="34" charset="0"/>
                <a:ea typeface="SimSun" panose="02010600030101010101" pitchFamily="2" charset="-122"/>
                <a:cs typeface="Mangal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9646" cy="4114800"/>
          </a:xfrm>
        </p:spPr>
        <p:txBody>
          <a:bodyPr>
            <a:normAutofit lnSpcReduction="1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Патриотическое направление воспитания</a:t>
            </a:r>
            <a:endParaRPr lang="ru-RU" b="1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Духовно-нравственное направление воспитания</a:t>
            </a: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Социальное направление воспитания</a:t>
            </a: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Познавательное направление воспитания</a:t>
            </a: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Физическое и оздоровительное направление воспитания</a:t>
            </a: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Трудовое направление воспитания</a:t>
            </a: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Эстетическое направление воспитания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1600199"/>
            <a:ext cx="7985761" cy="4994031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 - Карелии, Российской Федерации, на основе базовых ценностей Российского гражданского общества и развитие у подрастающего поколения навыков позитивной социализации.</a:t>
            </a:r>
            <a:endParaRPr lang="ru-RU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0081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25.11.2022 N 1028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60784" cy="5632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3567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72375"/>
            <a:ext cx="8604252" cy="56323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</a:p>
          <a:p>
            <a:pPr algn="just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</a:p>
          <a:p>
            <a:pPr algn="just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</a:p>
          <a:p>
            <a:pPr algn="just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86382"/>
            <a:ext cx="840899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-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  <a:endParaRPr lang="ru-RU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ФГОС ДО (п.1.6. ФГОС ДО), уточнены и расширены в ФОП ДО.</a:t>
            </a:r>
            <a:endParaRPr lang="ru-RU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540385" algn="ctr">
              <a:tabLst>
                <a:tab pos="9017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Новые задачи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(п.14.2. ФОП ДО)</a:t>
            </a:r>
            <a:endParaRPr lang="ru-RU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единых для РФ содержания ДО и планируемых результатов освоения образовательной программы ДО;</a:t>
            </a:r>
            <a:endParaRPr lang="ru-RU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приобщение детей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lang="ru-RU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6240" y="228600"/>
            <a:ext cx="8183880" cy="62452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000" b="1" dirty="0" smtClean="0"/>
              <a:t> При реализации программы перед воспитателем ставится ряд первоочередных задач, которые необходимо решать для достижения поставленной цели.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000" b="1" dirty="0" smtClean="0"/>
              <a:t>- Развивающие занятия - при проведении занятий использовать современные образовательные технологии, работать в зоне ближайшего развития, реализовывать </a:t>
            </a:r>
            <a:r>
              <a:rPr lang="ru-RU" sz="2000" b="1" dirty="0" err="1" smtClean="0"/>
              <a:t>деятельностный</a:t>
            </a:r>
            <a:r>
              <a:rPr lang="ru-RU" sz="2000" b="1" dirty="0" smtClean="0"/>
              <a:t> подход и принципы развивающего обучения, использовать на занятиях материал, соответствующий духовно -нравственным ценностям, историческим и национально-культурным традициям народов России. - Эмоциональное благополучие - постоянно заботиться об эмоциональном благополучии детей.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000" b="1" dirty="0" smtClean="0"/>
              <a:t> - Справедливость и равноправие - одинаково относиться ко всем не зависимо от пола, нации, языка, социального статуса, психофизиологических и других особенностей.                                    - Детско-взрослое сообщество -проводить социальную работу над созданием </a:t>
            </a:r>
            <a:r>
              <a:rPr lang="ru-RU" sz="2000" b="1" dirty="0" smtClean="0"/>
              <a:t>детско-взрослого </a:t>
            </a:r>
            <a:r>
              <a:rPr lang="ru-RU" sz="2000" b="1" dirty="0" smtClean="0"/>
              <a:t>сообщества.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81000" y="365760"/>
            <a:ext cx="8016240" cy="610806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200" b="1" dirty="0" smtClean="0"/>
              <a:t>Формирование ценностных представлений: объединение обучения и воспитания в целостный образовательный процесс на основе духовно—нравственных ценностей народов Российской Федерации, исторических и национально-культурных традиций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dirty="0" smtClean="0"/>
              <a:t>. - Пространство детской реализации: поддержка и развитие детской инициативы, представление свободы выбора способов самореализации, поддержка самостоятельного творческого поиска личностно-ориентированное взаимодействие, поддержка индивидуальности, уважительное отношение к результатам труда и творчества, создание условий для представления своих достижений, помощь в осознании пользы, значимости полученного результата для окружающих.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dirty="0" smtClean="0"/>
              <a:t> - Нацеленность на дальнейшее образование - развитие познавательного интереса, стремление к получению знаний, формирование отношений к образованию как к одной из ведущих ценностей.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35280" y="411480"/>
            <a:ext cx="8171906" cy="57280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sz="2200" b="1" dirty="0" smtClean="0">
                <a:solidFill>
                  <a:srgbClr val="FF0000"/>
                </a:solidFill>
              </a:rPr>
              <a:t>Региональный компонент </a:t>
            </a:r>
            <a:r>
              <a:rPr lang="ru-RU" sz="2200" b="1" dirty="0" smtClean="0"/>
              <a:t>- учитывать природно-географическое и культурно- историческое своеобразие региона, воспитывать интерес и уважение к родному краю;                                                                                              - Предметно-пространственная среда - использование всех возможностей для создания современной предметно-пространственной среды в соответствием с требованием ФГОС.                                                                                                                      - Взаимодействие с семьями воспитанников - обеспечение открытости дошкольного образования, доступности информации, регулярное информирование, обеспечение максимального участия родителей в образовательном процессе, обеспечение педагогической поддержки семьи и повышение компетентности родителей в вопросах развития, образования, охраны и укрепления здоровья детей, обеспечение единства подходов к воспитанию детей в условиях дошкольного образовательного учреждения и семьи.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0040" y="350520"/>
            <a:ext cx="8458200" cy="63246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Содержание </a:t>
            </a:r>
            <a:r>
              <a:rPr lang="ru-RU" sz="3200" b="1" dirty="0" smtClean="0"/>
              <a:t>Программы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 Социально-коммуникативное развитие;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Познавательное развитие;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Речевое развитие;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Художественно-эстетическое развитие;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Физическое развитие.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200" b="1" dirty="0" smtClean="0"/>
              <a:t>Содержание Программы отражает следующие аспекты образовательной среды для ребенка дошкольного возраста: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200" b="1" dirty="0" smtClean="0"/>
              <a:t>1) Предметно-пространственная развивающая образовательная среда;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200" b="1" dirty="0" smtClean="0"/>
              <a:t>2) Характер взаимодействия со взрослыми;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200" b="1" dirty="0" smtClean="0"/>
              <a:t>3) Характер взаимодействия с другими детьми;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200" b="1" dirty="0" smtClean="0"/>
              <a:t>4) Система отношений ребенка к миру, к другим людям, к себе самому.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</TotalTime>
  <Words>1967</Words>
  <Application>Microsoft Office PowerPoint</Application>
  <PresentationFormat>Экран (4:3)</PresentationFormat>
  <Paragraphs>182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SimSun</vt:lpstr>
      <vt:lpstr>Arial</vt:lpstr>
      <vt:lpstr>Arial Unicode MS</vt:lpstr>
      <vt:lpstr>Calibri</vt:lpstr>
      <vt:lpstr>Century Schoolbook</vt:lpstr>
      <vt:lpstr>Mangal</vt:lpstr>
      <vt:lpstr>Symbol</vt:lpstr>
      <vt:lpstr>Times New Roman</vt:lpstr>
      <vt:lpstr>Wingdings</vt:lpstr>
      <vt:lpstr>Wingdings 2</vt:lpstr>
      <vt:lpstr>Эркер</vt:lpstr>
      <vt:lpstr>Краткая презентация  образовательной программы дошкольного образовательного учреждения (ОП ДО)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ДО</vt:lpstr>
      <vt:lpstr> ОП включает:</vt:lpstr>
      <vt:lpstr>Презентация PowerPoint</vt:lpstr>
      <vt:lpstr>Презентация PowerPoint</vt:lpstr>
      <vt:lpstr>Презентация PowerPoint</vt:lpstr>
      <vt:lpstr>Специфика контингента воспитанников ДОУ </vt:lpstr>
      <vt:lpstr>Характеристика взаимодействия ДОУ  с семьями воспитанников </vt:lpstr>
      <vt:lpstr>Задачи взаимодействия: </vt:lpstr>
      <vt:lpstr>        Формы работы по взаимодействию с родителями</vt:lpstr>
      <vt:lpstr>Презентация PowerPoint</vt:lpstr>
      <vt:lpstr>Общая цель воспитания  в ДОУ</vt:lpstr>
      <vt:lpstr>Общие задачи воспитания : </vt:lpstr>
      <vt:lpstr>Направления воспитания </vt:lpstr>
      <vt:lpstr>Концептуальные положения воспитательной системы ДОУ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RePack by Diakov</cp:lastModifiedBy>
  <cp:revision>11</cp:revision>
  <dcterms:created xsi:type="dcterms:W3CDTF">2023-08-02T09:43:03Z</dcterms:created>
  <dcterms:modified xsi:type="dcterms:W3CDTF">2024-02-19T13:25:28Z</dcterms:modified>
</cp:coreProperties>
</file>