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83" r:id="rId2"/>
    <p:sldId id="290" r:id="rId3"/>
    <p:sldId id="256" r:id="rId4"/>
    <p:sldId id="284" r:id="rId5"/>
    <p:sldId id="257" r:id="rId6"/>
    <p:sldId id="285" r:id="rId7"/>
    <p:sldId id="280" r:id="rId8"/>
    <p:sldId id="286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6" r:id="rId17"/>
    <p:sldId id="267" r:id="rId18"/>
    <p:sldId id="268" r:id="rId19"/>
    <p:sldId id="269" r:id="rId20"/>
    <p:sldId id="270" r:id="rId21"/>
    <p:sldId id="287" r:id="rId22"/>
    <p:sldId id="272" r:id="rId23"/>
    <p:sldId id="288" r:id="rId24"/>
    <p:sldId id="273" r:id="rId25"/>
    <p:sldId id="274" r:id="rId26"/>
    <p:sldId id="275" r:id="rId27"/>
    <p:sldId id="276" r:id="rId28"/>
    <p:sldId id="277" r:id="rId29"/>
    <p:sldId id="289" r:id="rId30"/>
    <p:sldId id="278" r:id="rId31"/>
    <p:sldId id="281" r:id="rId32"/>
    <p:sldId id="279" r:id="rId33"/>
    <p:sldId id="282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9916954A-3ED2-41CE-AD27-2CFA1778C22D}">
          <p14:sldIdLst>
            <p14:sldId id="283"/>
            <p14:sldId id="256"/>
            <p14:sldId id="284"/>
            <p14:sldId id="257"/>
            <p14:sldId id="285"/>
            <p14:sldId id="280"/>
            <p14:sldId id="286"/>
            <p14:sldId id="258"/>
            <p14:sldId id="259"/>
            <p14:sldId id="260"/>
            <p14:sldId id="261"/>
            <p14:sldId id="262"/>
            <p14:sldId id="263"/>
            <p14:sldId id="264"/>
            <p14:sldId id="266"/>
            <p14:sldId id="267"/>
            <p14:sldId id="268"/>
            <p14:sldId id="269"/>
          </p14:sldIdLst>
        </p14:section>
        <p14:section name="Раздел без заголовка" id="{1EAA17DA-22A5-43B2-9F33-B631387198C3}">
          <p14:sldIdLst>
            <p14:sldId id="270"/>
            <p14:sldId id="287"/>
            <p14:sldId id="272"/>
            <p14:sldId id="288"/>
            <p14:sldId id="273"/>
            <p14:sldId id="274"/>
            <p14:sldId id="275"/>
            <p14:sldId id="276"/>
            <p14:sldId id="277"/>
            <p14:sldId id="289"/>
            <p14:sldId id="278"/>
            <p14:sldId id="281"/>
            <p14:sldId id="279"/>
            <p14:sldId id="282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6600"/>
    <a:srgbClr val="E8F3A7"/>
    <a:srgbClr val="FF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43" autoAdjust="0"/>
    <p:restoredTop sz="94660"/>
  </p:normalViewPr>
  <p:slideViewPr>
    <p:cSldViewPr snapToGrid="0">
      <p:cViewPr varScale="1">
        <p:scale>
          <a:sx n="81" d="100"/>
          <a:sy n="81" d="100"/>
        </p:scale>
        <p:origin x="-102" y="-5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F529A6-D644-4D87-8174-A123440D3CFC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BB8BF-D677-4559-A145-2B3F47A5F4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8118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BB8BF-D677-4559-A145-2B3F47A5F4E2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6418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049D5-7291-49B2-93B2-86EACBE85082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3F01E-8D45-4AED-9A45-7F0CF12286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2061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049D5-7291-49B2-93B2-86EACBE85082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3F01E-8D45-4AED-9A45-7F0CF12286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1001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049D5-7291-49B2-93B2-86EACBE85082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3F01E-8D45-4AED-9A45-7F0CF12286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6649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049D5-7291-49B2-93B2-86EACBE85082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3F01E-8D45-4AED-9A45-7F0CF12286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7160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049D5-7291-49B2-93B2-86EACBE85082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3F01E-8D45-4AED-9A45-7F0CF12286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2375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049D5-7291-49B2-93B2-86EACBE85082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3F01E-8D45-4AED-9A45-7F0CF12286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065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049D5-7291-49B2-93B2-86EACBE85082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3F01E-8D45-4AED-9A45-7F0CF12286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3347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049D5-7291-49B2-93B2-86EACBE85082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3F01E-8D45-4AED-9A45-7F0CF12286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599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049D5-7291-49B2-93B2-86EACBE85082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3F01E-8D45-4AED-9A45-7F0CF12286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2228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049D5-7291-49B2-93B2-86EACBE85082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3F01E-8D45-4AED-9A45-7F0CF12286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42098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049D5-7291-49B2-93B2-86EACBE85082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3F01E-8D45-4AED-9A45-7F0CF12286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1738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17999">
              <a:schemeClr val="accent1">
                <a:lumMod val="40000"/>
                <a:lumOff val="60000"/>
              </a:schemeClr>
            </a:gs>
            <a:gs pos="36000">
              <a:schemeClr val="accent1">
                <a:lumMod val="60000"/>
                <a:lumOff val="40000"/>
              </a:schemeClr>
            </a:gs>
            <a:gs pos="61000">
              <a:schemeClr val="accent1">
                <a:lumMod val="60000"/>
                <a:lumOff val="40000"/>
              </a:schemeClr>
            </a:gs>
            <a:gs pos="82001">
              <a:srgbClr val="FFC000"/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049D5-7291-49B2-93B2-86EACBE85082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3F01E-8D45-4AED-9A45-7F0CF12286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5247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17.pn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7535" y="901868"/>
            <a:ext cx="10972800" cy="830997"/>
          </a:xfrm>
          <a:prstGeom prst="rect">
            <a:avLst/>
          </a:prstGeom>
          <a:noFill/>
          <a:effectLst>
            <a:glow>
              <a:schemeClr val="accent1"/>
            </a:glow>
            <a:outerShdw blurRad="127000" dist="50800" dir="4020000" algn="ctr" rotWithShape="0">
              <a:srgbClr val="000000">
                <a:alpha val="57000"/>
              </a:srgbClr>
            </a:outerShdw>
            <a:softEdge rad="0"/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48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Здоровое </a:t>
            </a:r>
            <a:r>
              <a:rPr lang="ru-RU" sz="48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питание</a:t>
            </a:r>
            <a:endParaRPr lang="ru-RU" sz="48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6" name="Рисунок 5" descr="эмблема.jpg">
            <a:extLst>
              <a:ext uri="{FF2B5EF4-FFF2-40B4-BE49-F238E27FC236}">
                <a16:creationId xmlns:a16="http://schemas.microsoft.com/office/drawing/2014/main" xmlns="" id="{238F3414-B566-4ED6-8CBF-BFBFE54408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762" t="5403" r="30952" b="56483"/>
          <a:stretch>
            <a:fillRect/>
          </a:stretch>
        </p:blipFill>
        <p:spPr bwMode="auto">
          <a:xfrm>
            <a:off x="0" y="0"/>
            <a:ext cx="1008185" cy="1137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17386" y="210023"/>
            <a:ext cx="101595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07943"/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Управление </a:t>
            </a:r>
            <a:r>
              <a:rPr lang="ru-RU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Роспотребнадзора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Нижегородской области</a:t>
            </a:r>
            <a:endParaRPr lang="ru-RU" sz="28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13320" y="6409540"/>
            <a:ext cx="1018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2021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год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user\Desktop\принцип здорового питания\1530415_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554" y="1905001"/>
            <a:ext cx="4314092" cy="43140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8393723" y="5370401"/>
            <a:ext cx="37982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Мартиросян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А.А.</a:t>
            </a:r>
            <a:endParaRPr lang="ru-RU" sz="1600" b="1" dirty="0" smtClean="0">
              <a:solidFill>
                <a:schemeClr val="bg1"/>
              </a:solidFill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Специалист-эксперт отдела надзора по гигиене детей и подростков Управления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Роспотребнадзора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по Нижегородской области </a:t>
            </a:r>
          </a:p>
        </p:txBody>
      </p:sp>
    </p:spTree>
    <p:extLst>
      <p:ext uri="{BB962C8B-B14F-4D97-AF65-F5344CB8AC3E}">
        <p14:creationId xmlns:p14="http://schemas.microsoft.com/office/powerpoint/2010/main" xmlns="" val="111647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478018"/>
            <a:ext cx="5314437" cy="437998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07972" y="275851"/>
            <a:ext cx="46670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II</a:t>
            </a:r>
            <a:r>
              <a:rPr lang="ru-RU" sz="2800" b="1" dirty="0">
                <a:solidFill>
                  <a:schemeClr val="bg1"/>
                </a:solidFill>
              </a:rPr>
              <a:t> группа продуктов - овощи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10746" y="1002031"/>
            <a:ext cx="2708847" cy="218886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>
            <a:softEdge rad="2286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5468269" y="5399258"/>
            <a:ext cx="708495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способствуют поддержанию нормального уровня артериального давления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81962" y="1251901"/>
            <a:ext cx="45037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снижают риск развития ожирения, сердечно-сосудистых заболеваний, сахарного диабета, остеопороза, некоторых видов онкологических заболеваний, образования камней в печени и почках.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0598" y="1251901"/>
            <a:ext cx="36605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являются важным источником многих веществ: пищевых волокон, калия,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фолатов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каротиноидов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(провитамина А), 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витаминов Е, С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945020" y="3573334"/>
            <a:ext cx="7004773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способствуют улучшению работы желудочно-кишечного тракта, состояния иммунной системы, выведению из организма жиров, токсических веществ, канцерогенов, аллергенов, снижению уровня холестерина в сыворотке крови</a:t>
            </a: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598" y="0"/>
            <a:ext cx="1005927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765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9002" y="4022673"/>
            <a:ext cx="5715000" cy="2857500"/>
          </a:xfrm>
          <a:prstGeom prst="rect">
            <a:avLst/>
          </a:prstGeom>
          <a:effectLst>
            <a:softEdge rad="7239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8736281" y="4752007"/>
            <a:ext cx="3455719" cy="137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способствуют уменьшению калорийности рациона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6526" y="1156038"/>
            <a:ext cx="6164897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них содержатся пищевые и биологически активные вещества (калий, пищевые волокна, витамин С,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фолат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др.)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38277" y="4822173"/>
            <a:ext cx="6041394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снижают риск развития хронических заболеваний: сахарного диабета 2 типа, сердечно-сосудистых, некоторых онкологических заболеваний, мочекаменной болезни и остеопороза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526620" y="270259"/>
            <a:ext cx="45995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III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группа продуктов – фрукты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598" y="0"/>
            <a:ext cx="1005927" cy="11400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1423" y="1240417"/>
            <a:ext cx="5743211" cy="278225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5667" y="2403123"/>
            <a:ext cx="2095500" cy="2019300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77" r="13868"/>
          <a:stretch/>
        </p:blipFill>
        <p:spPr>
          <a:xfrm>
            <a:off x="3816324" y="2087208"/>
            <a:ext cx="1805355" cy="2461110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xmlns="" val="42631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95988" y="155937"/>
            <a:ext cx="4678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IV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группа - молочные продукты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74609" y="4090371"/>
            <a:ext cx="525627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способствуют укреплению костей и зубов, улучшению состояния кожи, ногтей, волос, поддержанию нормального уровня артериального давления, кишечной моторики и состава микрофлоры, уменьшению риска остеопороза. </a:t>
            </a:r>
          </a:p>
          <a:p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40706" y="2386205"/>
            <a:ext cx="48451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молочные продукты – это основной источник кальция, который содержится в них в благоприятных соотношениях с фосфором и магнием. </a:t>
            </a:r>
          </a:p>
          <a:p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5768" y="155937"/>
            <a:ext cx="2228454" cy="3119836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309" t="10285" r="11216" b="14364"/>
          <a:stretch/>
        </p:blipFill>
        <p:spPr>
          <a:xfrm>
            <a:off x="5915767" y="1042323"/>
            <a:ext cx="2955519" cy="243355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76802" y="3768382"/>
            <a:ext cx="2327420" cy="2890745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775" t="55822" r="3932" b="6638"/>
          <a:stretch/>
        </p:blipFill>
        <p:spPr>
          <a:xfrm>
            <a:off x="246674" y="4027705"/>
            <a:ext cx="3942415" cy="2372103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598" y="0"/>
            <a:ext cx="1005927" cy="114005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11322" y="1243439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молочных продуктах содержатся кальций, фосфор, калий, витамины А,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группы В 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и белок. </a:t>
            </a:r>
          </a:p>
        </p:txBody>
      </p:sp>
    </p:spTree>
    <p:extLst>
      <p:ext uri="{BB962C8B-B14F-4D97-AF65-F5344CB8AC3E}">
        <p14:creationId xmlns:p14="http://schemas.microsoft.com/office/powerpoint/2010/main" xmlns="" val="403364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67206" y="132079"/>
            <a:ext cx="5087355" cy="400110"/>
          </a:xfrm>
          <a:prstGeom prst="rect">
            <a:avLst/>
          </a:prstGeom>
          <a:effectLst>
            <a:softEdge rad="0"/>
          </a:effec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группа продуктов - белковые продукты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4472" y="1184625"/>
            <a:ext cx="6796270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богаты полноценным белком, содержат витамины группы В (ниацин, тиамин, рибофлавин, В6 и В12), витамин Е, железо, цинк и магний.</a:t>
            </a:r>
            <a:endParaRPr lang="ru-RU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45607" y="2500911"/>
            <a:ext cx="424483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мясные продукты, птица, рыба и морепродукты способствуют повышению защитных сил, снижению риска развития анемии и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йододефицитных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состояний.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838" y="4747688"/>
            <a:ext cx="4435762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жирные сорта морской рыбы улучшают мозговую деятельность, зрение, состояние кожи, работу сердца и сосудов, процессы свертывания крови.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50131" y="4570170"/>
            <a:ext cx="6924309" cy="206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Продукты из соевых бобов снижают уровень холестерина в крови, риск сердечно-сосудистых заболеваний, некоторых видов злокачественных образований.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Многие орехи и семечки являются источниками ненасыщенных жирных кислот, витамина Е.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472" y="2510203"/>
            <a:ext cx="2747351" cy="1646604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90442" y="593744"/>
            <a:ext cx="4913998" cy="3832918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598" y="0"/>
            <a:ext cx="1005927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888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637"/>
          <a:stretch/>
        </p:blipFill>
        <p:spPr>
          <a:xfrm>
            <a:off x="60598" y="663627"/>
            <a:ext cx="2602778" cy="218397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60973" y="351505"/>
            <a:ext cx="42140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группа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продуктов – жиры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52836" y="3832257"/>
            <a:ext cx="36443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Алкоголь -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способствует развитию ожирения, цирроза печени, гипертензии и геморрагического инсульта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778369" y="1140051"/>
            <a:ext cx="69166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Жиры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представленные растительным и сливочным маслом, маргарином, различными видами кулинарных жиров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78369" y="3832257"/>
            <a:ext cx="25016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Сахар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не содержит никаких пищевых веществ, кроме сахарозы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86" r="25221"/>
          <a:stretch/>
        </p:blipFill>
        <p:spPr>
          <a:xfrm>
            <a:off x="9907706" y="3523980"/>
            <a:ext cx="2028519" cy="1981262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95" t="5558" r="3295" b="8364"/>
          <a:stretch/>
        </p:blipFill>
        <p:spPr>
          <a:xfrm>
            <a:off x="60598" y="3649542"/>
            <a:ext cx="2602940" cy="1904732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64123" y="5554274"/>
            <a:ext cx="117721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Эти продукты содержат много калорий, но в них практически нет витаминов и минеральных веществ. 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Чтобы предупредить ожирение, сахарный диабет, а также кариес, эти продукты не рекомендуется употреблять часто.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598" y="0"/>
            <a:ext cx="1005927" cy="11400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52766" y="1257795"/>
            <a:ext cx="2587541" cy="169996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780027" y="1969599"/>
            <a:ext cx="69149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Высоким содержанием масел отличается орехи, оливы, некоторые сорта рыбы, авокадо.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778369" y="2776203"/>
            <a:ext cx="69166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Большинство растительных масел не содержат холестерин, являются источником витамина Е.</a:t>
            </a:r>
          </a:p>
        </p:txBody>
      </p:sp>
    </p:spTree>
    <p:extLst>
      <p:ext uri="{BB962C8B-B14F-4D97-AF65-F5344CB8AC3E}">
        <p14:creationId xmlns:p14="http://schemas.microsoft.com/office/powerpoint/2010/main" xmlns="" val="261227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Овал 29"/>
          <p:cNvSpPr/>
          <p:nvPr/>
        </p:nvSpPr>
        <p:spPr>
          <a:xfrm>
            <a:off x="833565" y="2555800"/>
            <a:ext cx="2004648" cy="1841561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60-80 г свинины</a:t>
            </a:r>
          </a:p>
        </p:txBody>
      </p:sp>
      <p:sp>
        <p:nvSpPr>
          <p:cNvPr id="18" name="Овал 17"/>
          <p:cNvSpPr/>
          <p:nvPr/>
        </p:nvSpPr>
        <p:spPr>
          <a:xfrm>
            <a:off x="468923" y="189754"/>
            <a:ext cx="2205543" cy="1985556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18149" y="245952"/>
            <a:ext cx="29290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Правильное питание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76737" y="944481"/>
            <a:ext cx="40568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FF6600"/>
                </a:solidFill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Выбирайте по принципу «или-или»</a:t>
            </a:r>
            <a:endParaRPr lang="ru-RU" sz="2000" dirty="0">
              <a:solidFill>
                <a:srgbClr val="FF66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25339" y="3709244"/>
            <a:ext cx="2530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МЯСО, РЫБА, ПТИЦА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82631" y="142046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нежирные сорта мясных продуктов 2-3 раза в день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70560" y="4133330"/>
            <a:ext cx="16946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F6600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на 1 прием:</a:t>
            </a:r>
            <a:endParaRPr lang="ru-RU" sz="2400" dirty="0">
              <a:solidFill>
                <a:srgbClr val="FF66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6774" y="439601"/>
            <a:ext cx="182523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80-100 г </a:t>
            </a:r>
            <a:r>
              <a:rPr lang="ru-RU" sz="2400" dirty="0">
                <a:solidFill>
                  <a:schemeClr val="bg1"/>
                </a:solidFill>
              </a:rPr>
              <a:t>говядины или баранины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8442" y="1817394"/>
            <a:ext cx="1925550" cy="1837096"/>
          </a:xfrm>
          <a:prstGeom prst="rect">
            <a:avLst/>
          </a:prstGeom>
        </p:spPr>
      </p:pic>
      <p:sp>
        <p:nvSpPr>
          <p:cNvPr id="27" name="Овал 26"/>
          <p:cNvSpPr/>
          <p:nvPr/>
        </p:nvSpPr>
        <p:spPr>
          <a:xfrm>
            <a:off x="8935307" y="4299312"/>
            <a:ext cx="1494689" cy="1394068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80-100 г рыбы </a:t>
            </a:r>
          </a:p>
        </p:txBody>
      </p:sp>
      <p:sp>
        <p:nvSpPr>
          <p:cNvPr id="28" name="Овал 27"/>
          <p:cNvSpPr/>
          <p:nvPr/>
        </p:nvSpPr>
        <p:spPr>
          <a:xfrm>
            <a:off x="4533069" y="4870885"/>
            <a:ext cx="1649583" cy="1412860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2 куриных яйца</a:t>
            </a:r>
          </a:p>
        </p:txBody>
      </p:sp>
      <p:sp>
        <p:nvSpPr>
          <p:cNvPr id="29" name="Овал 28"/>
          <p:cNvSpPr/>
          <p:nvPr/>
        </p:nvSpPr>
        <p:spPr>
          <a:xfrm>
            <a:off x="2519838" y="4199123"/>
            <a:ext cx="1525587" cy="1343524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80-100 г птицы</a:t>
            </a:r>
          </a:p>
        </p:txBody>
      </p:sp>
      <p:sp>
        <p:nvSpPr>
          <p:cNvPr id="45" name="Овал 44"/>
          <p:cNvSpPr/>
          <p:nvPr/>
        </p:nvSpPr>
        <p:spPr>
          <a:xfrm>
            <a:off x="9608518" y="145988"/>
            <a:ext cx="2583482" cy="2183622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3-4 ст. ложки не жирной  мясной тушенки</a:t>
            </a:r>
          </a:p>
        </p:txBody>
      </p:sp>
      <p:sp>
        <p:nvSpPr>
          <p:cNvPr id="46" name="Овал 45"/>
          <p:cNvSpPr/>
          <p:nvPr/>
        </p:nvSpPr>
        <p:spPr>
          <a:xfrm>
            <a:off x="9682651" y="2555800"/>
            <a:ext cx="1896756" cy="1633496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0,5-1  стакан гороха или фасоли</a:t>
            </a:r>
          </a:p>
        </p:txBody>
      </p:sp>
      <p:sp>
        <p:nvSpPr>
          <p:cNvPr id="47" name="Овал 46"/>
          <p:cNvSpPr/>
          <p:nvPr/>
        </p:nvSpPr>
        <p:spPr>
          <a:xfrm>
            <a:off x="6942667" y="4879204"/>
            <a:ext cx="1539689" cy="1345233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1-2 котлеты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8218929" y="4765513"/>
            <a:ext cx="81138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dirty="0">
                <a:ln/>
                <a:solidFill>
                  <a:srgbClr val="FF6600"/>
                </a:solidFill>
              </a:rPr>
              <a:t>ИЛИ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6003150" y="5311814"/>
            <a:ext cx="111015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dirty="0">
                <a:ln/>
                <a:solidFill>
                  <a:srgbClr val="FF6600"/>
                </a:solidFill>
              </a:rPr>
              <a:t>ИЛИ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9249172" y="3834655"/>
            <a:ext cx="86199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dirty="0">
                <a:ln/>
                <a:solidFill>
                  <a:srgbClr val="FF6600"/>
                </a:solidFill>
              </a:rPr>
              <a:t>ИЛИ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9691338" y="2198740"/>
            <a:ext cx="79964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dirty="0">
                <a:ln/>
                <a:solidFill>
                  <a:srgbClr val="FF6600"/>
                </a:solidFill>
              </a:rPr>
              <a:t>ИЛИ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1660942" y="2175309"/>
            <a:ext cx="111015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dirty="0">
                <a:ln/>
                <a:solidFill>
                  <a:srgbClr val="FF6600"/>
                </a:solidFill>
              </a:rPr>
              <a:t>ИЛИ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2366545" y="3806128"/>
            <a:ext cx="111015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dirty="0">
                <a:ln/>
                <a:solidFill>
                  <a:srgbClr val="FF6600"/>
                </a:solidFill>
              </a:rPr>
              <a:t>ИЛИ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3804518" y="4765512"/>
            <a:ext cx="111015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dirty="0">
                <a:ln/>
                <a:solidFill>
                  <a:srgbClr val="FF6600"/>
                </a:solidFill>
              </a:rPr>
              <a:t>ИЛИ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6856" y="-43133"/>
            <a:ext cx="1005927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321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5301" y="519669"/>
            <a:ext cx="4841747" cy="4841747"/>
          </a:xfrm>
          <a:prstGeom prst="rect">
            <a:avLst/>
          </a:prstGeom>
        </p:spPr>
      </p:pic>
      <p:sp>
        <p:nvSpPr>
          <p:cNvPr id="30" name="Овал 29"/>
          <p:cNvSpPr/>
          <p:nvPr/>
        </p:nvSpPr>
        <p:spPr>
          <a:xfrm>
            <a:off x="456044" y="2525000"/>
            <a:ext cx="2218613" cy="1928247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1 стакан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плодово-ягодного сока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254650" y="409381"/>
            <a:ext cx="2218422" cy="1800102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>
                <a:solidFill>
                  <a:schemeClr val="bg1"/>
                </a:solidFill>
              </a:rPr>
              <a:t>1/2 апельсина или грейпфрута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25496" y="243734"/>
            <a:ext cx="40568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FF6600"/>
                </a:solidFill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Выбирайте по принципу «или-или»</a:t>
            </a:r>
            <a:endParaRPr lang="ru-RU" sz="2000" dirty="0">
              <a:solidFill>
                <a:srgbClr val="FF66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15604" y="2201835"/>
            <a:ext cx="12657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ФРУКТЫ,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ЯГОДЫ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98395" y="786108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Наиболее полезны яркоокрашенные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 фрукты и ягоды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53305" y="2903824"/>
            <a:ext cx="17293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6600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на 1 прием:</a:t>
            </a:r>
            <a:endParaRPr lang="ru-RU" sz="2000" dirty="0">
              <a:solidFill>
                <a:srgbClr val="FF6600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8935307" y="4299312"/>
            <a:ext cx="1894989" cy="1502053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полстакана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сухофруктов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4533069" y="4870885"/>
            <a:ext cx="1649583" cy="1412860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1 гроздь винограда</a:t>
            </a:r>
          </a:p>
        </p:txBody>
      </p:sp>
      <p:sp>
        <p:nvSpPr>
          <p:cNvPr id="29" name="Овал 28"/>
          <p:cNvSpPr/>
          <p:nvPr/>
        </p:nvSpPr>
        <p:spPr>
          <a:xfrm>
            <a:off x="2519838" y="4199123"/>
            <a:ext cx="1525587" cy="1343524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1 персик или 2 абрикоса</a:t>
            </a:r>
          </a:p>
        </p:txBody>
      </p:sp>
      <p:sp>
        <p:nvSpPr>
          <p:cNvPr id="45" name="Овал 44"/>
          <p:cNvSpPr/>
          <p:nvPr/>
        </p:nvSpPr>
        <p:spPr>
          <a:xfrm>
            <a:off x="9806413" y="243734"/>
            <a:ext cx="2385587" cy="1942736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3-4средней сливы или 1/2 стакана ягод</a:t>
            </a:r>
          </a:p>
        </p:txBody>
      </p:sp>
      <p:sp>
        <p:nvSpPr>
          <p:cNvPr id="46" name="Овал 45"/>
          <p:cNvSpPr/>
          <p:nvPr/>
        </p:nvSpPr>
        <p:spPr>
          <a:xfrm>
            <a:off x="9682651" y="2434442"/>
            <a:ext cx="2002668" cy="1754854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1 стакан фруктового сока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6942667" y="4879204"/>
            <a:ext cx="1539689" cy="1345233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chemeClr val="bg1"/>
                </a:solidFill>
              </a:rPr>
              <a:t>1 яблоко или груша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8218929" y="4765513"/>
            <a:ext cx="81138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dirty="0">
                <a:ln/>
                <a:solidFill>
                  <a:srgbClr val="FF6600"/>
                </a:solidFill>
              </a:rPr>
              <a:t>ИЛИ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6003150" y="5311814"/>
            <a:ext cx="111015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dirty="0">
                <a:ln/>
                <a:solidFill>
                  <a:srgbClr val="FF6600"/>
                </a:solidFill>
              </a:rPr>
              <a:t>ИЛИ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9249172" y="3834655"/>
            <a:ext cx="86199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dirty="0">
                <a:ln/>
                <a:solidFill>
                  <a:srgbClr val="FF6600"/>
                </a:solidFill>
              </a:rPr>
              <a:t>ИЛИ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9691338" y="2198740"/>
            <a:ext cx="79964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dirty="0">
                <a:ln/>
                <a:solidFill>
                  <a:srgbClr val="FF6600"/>
                </a:solidFill>
              </a:rPr>
              <a:t>ИЛИ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1660942" y="2175309"/>
            <a:ext cx="111015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dirty="0">
                <a:ln/>
                <a:solidFill>
                  <a:srgbClr val="FF6600"/>
                </a:solidFill>
              </a:rPr>
              <a:t>ИЛИ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2366545" y="3806128"/>
            <a:ext cx="111015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dirty="0">
                <a:ln/>
                <a:solidFill>
                  <a:srgbClr val="FF6600"/>
                </a:solidFill>
              </a:rPr>
              <a:t>ИЛИ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3804518" y="4765512"/>
            <a:ext cx="111015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dirty="0">
                <a:ln/>
                <a:solidFill>
                  <a:srgbClr val="FF6600"/>
                </a:solidFill>
              </a:rPr>
              <a:t>ИЛИ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598" y="0"/>
            <a:ext cx="1005927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887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92663" y="1313741"/>
            <a:ext cx="3468163" cy="3443886"/>
          </a:xfrm>
          <a:prstGeom prst="rect">
            <a:avLst/>
          </a:prstGeom>
        </p:spPr>
      </p:pic>
      <p:sp>
        <p:nvSpPr>
          <p:cNvPr id="30" name="Овал 29"/>
          <p:cNvSpPr/>
          <p:nvPr/>
        </p:nvSpPr>
        <p:spPr>
          <a:xfrm>
            <a:off x="456044" y="2525000"/>
            <a:ext cx="2218613" cy="1928247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порция (200-250 г) манной или овсяной каши</a:t>
            </a:r>
          </a:p>
        </p:txBody>
      </p:sp>
      <p:sp>
        <p:nvSpPr>
          <p:cNvPr id="18" name="Овал 17"/>
          <p:cNvSpPr/>
          <p:nvPr/>
        </p:nvSpPr>
        <p:spPr>
          <a:xfrm>
            <a:off x="305919" y="323649"/>
            <a:ext cx="2239666" cy="1985556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Хлеб  белый или черный 1-2 куска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25496" y="243734"/>
            <a:ext cx="40568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FF6600"/>
                </a:solidFill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Выбирайте по принципу «или-или»</a:t>
            </a:r>
            <a:endParaRPr lang="ru-RU" sz="2000" dirty="0">
              <a:solidFill>
                <a:srgbClr val="FF66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42310" y="2313808"/>
            <a:ext cx="2478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ХЛЕБОБУЛОЧНЫЕ ИЗДЕЛИЯ, КАШИ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68061" y="89549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Ограничивайте или исключайте добавление жиров к блюдам!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56081" y="3417550"/>
            <a:ext cx="17293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6600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на 1 прием:</a:t>
            </a:r>
            <a:endParaRPr lang="ru-RU" sz="2000" dirty="0">
              <a:solidFill>
                <a:srgbClr val="FF6600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8935307" y="4299312"/>
            <a:ext cx="1894989" cy="1502053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1-2 блина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4533069" y="4870885"/>
            <a:ext cx="1649583" cy="1412860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4 сушки</a:t>
            </a:r>
          </a:p>
        </p:txBody>
      </p:sp>
      <p:sp>
        <p:nvSpPr>
          <p:cNvPr id="29" name="Овал 28"/>
          <p:cNvSpPr/>
          <p:nvPr/>
        </p:nvSpPr>
        <p:spPr>
          <a:xfrm>
            <a:off x="2519838" y="4199123"/>
            <a:ext cx="1525587" cy="1343524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3-4 галеты</a:t>
            </a:r>
          </a:p>
        </p:txBody>
      </p:sp>
      <p:sp>
        <p:nvSpPr>
          <p:cNvPr id="45" name="Овал 44"/>
          <p:cNvSpPr/>
          <p:nvPr/>
        </p:nvSpPr>
        <p:spPr>
          <a:xfrm>
            <a:off x="9608518" y="145988"/>
            <a:ext cx="2583482" cy="2183622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>
                <a:solidFill>
                  <a:prstClr val="black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порция (150-200 г) пшенной, перловой или гречневой каши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9682651" y="2434442"/>
            <a:ext cx="2002668" cy="1754854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порция  (150-200 г) отварных макарон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6942667" y="4879204"/>
            <a:ext cx="1539689" cy="1345233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1 бублик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8218929" y="4765513"/>
            <a:ext cx="81138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dirty="0">
                <a:ln/>
                <a:solidFill>
                  <a:srgbClr val="FF6600"/>
                </a:solidFill>
              </a:rPr>
              <a:t>ИЛИ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6003150" y="5311814"/>
            <a:ext cx="111015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dirty="0">
                <a:ln/>
                <a:solidFill>
                  <a:srgbClr val="FF6600"/>
                </a:solidFill>
              </a:rPr>
              <a:t>ИЛИ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9249172" y="3834655"/>
            <a:ext cx="86199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dirty="0">
                <a:ln/>
                <a:solidFill>
                  <a:srgbClr val="FF6600"/>
                </a:solidFill>
              </a:rPr>
              <a:t>ИЛИ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9691338" y="2198740"/>
            <a:ext cx="79964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dirty="0">
                <a:ln/>
                <a:solidFill>
                  <a:srgbClr val="FF6600"/>
                </a:solidFill>
              </a:rPr>
              <a:t>ИЛИ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1660942" y="2175309"/>
            <a:ext cx="111015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dirty="0">
                <a:ln/>
                <a:solidFill>
                  <a:srgbClr val="FF6600"/>
                </a:solidFill>
              </a:rPr>
              <a:t>ИЛИ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2366545" y="3806128"/>
            <a:ext cx="111015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dirty="0">
                <a:ln/>
                <a:solidFill>
                  <a:srgbClr val="FF6600"/>
                </a:solidFill>
              </a:rPr>
              <a:t>ИЛИ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3804518" y="4765512"/>
            <a:ext cx="111015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dirty="0">
                <a:ln/>
                <a:solidFill>
                  <a:srgbClr val="FF6600"/>
                </a:solidFill>
              </a:rPr>
              <a:t>ИЛИ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764600" y="2926641"/>
            <a:ext cx="2058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6-8 приемов в день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598" y="0"/>
            <a:ext cx="1005927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040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4233" y="1470959"/>
            <a:ext cx="1601662" cy="3091414"/>
          </a:xfrm>
          <a:prstGeom prst="rect">
            <a:avLst/>
          </a:prstGeom>
        </p:spPr>
      </p:pic>
      <p:sp>
        <p:nvSpPr>
          <p:cNvPr id="30" name="Овал 29"/>
          <p:cNvSpPr/>
          <p:nvPr/>
        </p:nvSpPr>
        <p:spPr>
          <a:xfrm>
            <a:off x="456045" y="2525000"/>
            <a:ext cx="2218422" cy="1928247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60-80 г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(3-4 </a:t>
            </a:r>
            <a:r>
              <a:rPr lang="ru-RU" dirty="0" err="1">
                <a:solidFill>
                  <a:schemeClr val="bg1"/>
                </a:solidFill>
              </a:rPr>
              <a:t>ст.л</a:t>
            </a:r>
            <a:r>
              <a:rPr lang="ru-RU" dirty="0">
                <a:solidFill>
                  <a:schemeClr val="bg1"/>
                </a:solidFill>
              </a:rPr>
              <a:t>.) нежирного творога</a:t>
            </a:r>
          </a:p>
        </p:txBody>
      </p:sp>
      <p:sp>
        <p:nvSpPr>
          <p:cNvPr id="18" name="Овал 17"/>
          <p:cNvSpPr/>
          <p:nvPr/>
        </p:nvSpPr>
        <p:spPr>
          <a:xfrm>
            <a:off x="136555" y="189948"/>
            <a:ext cx="2468749" cy="2125935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1/2 плавленого сыра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25496" y="243734"/>
            <a:ext cx="40568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FF6600"/>
                </a:solidFill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Выбирайте по принципу «или-или»</a:t>
            </a:r>
            <a:endParaRPr lang="ru-RU" sz="2000" dirty="0">
              <a:solidFill>
                <a:srgbClr val="FF66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56714" y="2064488"/>
            <a:ext cx="33924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МОЛОЧНЫЕ ПРОДУКТЫ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53172" y="812212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Выбирайте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низкожирные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 сорта молока и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молочные продукты без добавления сахара!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35702" y="3031546"/>
            <a:ext cx="17293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6600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на 1 прием:</a:t>
            </a:r>
            <a:endParaRPr lang="ru-RU" sz="2000" dirty="0">
              <a:solidFill>
                <a:srgbClr val="FF6600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8216175" y="4562374"/>
            <a:ext cx="1791224" cy="1353522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1 стакан йогурта 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5255746" y="5022564"/>
            <a:ext cx="1649583" cy="1412860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1 стакан кефира</a:t>
            </a:r>
          </a:p>
        </p:txBody>
      </p:sp>
      <p:sp>
        <p:nvSpPr>
          <p:cNvPr id="29" name="Овал 28"/>
          <p:cNvSpPr/>
          <p:nvPr/>
        </p:nvSpPr>
        <p:spPr>
          <a:xfrm>
            <a:off x="2448839" y="4562373"/>
            <a:ext cx="1525587" cy="1343524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1 стакан молока</a:t>
            </a:r>
          </a:p>
        </p:txBody>
      </p:sp>
      <p:sp>
        <p:nvSpPr>
          <p:cNvPr id="45" name="Овал 44"/>
          <p:cNvSpPr/>
          <p:nvPr/>
        </p:nvSpPr>
        <p:spPr>
          <a:xfrm>
            <a:off x="9608518" y="145988"/>
            <a:ext cx="2583482" cy="2183622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30-50 г  твердого сыра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9815852" y="2598800"/>
            <a:ext cx="2085796" cy="1861878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1 стакан простокваши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6905329" y="4765512"/>
            <a:ext cx="111015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dirty="0">
                <a:ln/>
                <a:solidFill>
                  <a:srgbClr val="FF6600"/>
                </a:solidFill>
              </a:rPr>
              <a:t>ИЛИ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9146250" y="3949185"/>
            <a:ext cx="86199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dirty="0">
                <a:ln/>
                <a:solidFill>
                  <a:srgbClr val="FF6600"/>
                </a:solidFill>
              </a:rPr>
              <a:t>ИЛИ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9691338" y="2198740"/>
            <a:ext cx="79964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dirty="0">
                <a:ln/>
                <a:solidFill>
                  <a:srgbClr val="FF6600"/>
                </a:solidFill>
              </a:rPr>
              <a:t>ИЛИ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1660942" y="2175309"/>
            <a:ext cx="111015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dirty="0">
                <a:ln/>
                <a:solidFill>
                  <a:srgbClr val="FF6600"/>
                </a:solidFill>
              </a:rPr>
              <a:t>ИЛИ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2366545" y="3806128"/>
            <a:ext cx="111015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dirty="0">
                <a:ln/>
                <a:solidFill>
                  <a:srgbClr val="FF6600"/>
                </a:solidFill>
              </a:rPr>
              <a:t>ИЛИ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3804518" y="4765512"/>
            <a:ext cx="111015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dirty="0">
                <a:ln/>
                <a:solidFill>
                  <a:srgbClr val="FF6600"/>
                </a:solidFill>
              </a:rPr>
              <a:t>ИЛИ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64703" y="2452308"/>
            <a:ext cx="1485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3 раза в день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598" y="0"/>
            <a:ext cx="1005927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889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7689" y="1252720"/>
            <a:ext cx="2944314" cy="2944314"/>
          </a:xfrm>
          <a:prstGeom prst="rect">
            <a:avLst/>
          </a:prstGeom>
        </p:spPr>
      </p:pic>
      <p:sp>
        <p:nvSpPr>
          <p:cNvPr id="30" name="Овал 29"/>
          <p:cNvSpPr/>
          <p:nvPr/>
        </p:nvSpPr>
        <p:spPr>
          <a:xfrm>
            <a:off x="608016" y="2779051"/>
            <a:ext cx="2218422" cy="1928247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1-2  моркови </a:t>
            </a:r>
          </a:p>
        </p:txBody>
      </p:sp>
      <p:sp>
        <p:nvSpPr>
          <p:cNvPr id="18" name="Овал 17"/>
          <p:cNvSpPr/>
          <p:nvPr/>
        </p:nvSpPr>
        <p:spPr>
          <a:xfrm>
            <a:off x="205717" y="189753"/>
            <a:ext cx="2468749" cy="2125935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100-150 г капусты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25496" y="243734"/>
            <a:ext cx="40568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FF6600"/>
                </a:solidFill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Выбирайте по принципу «или-или»</a:t>
            </a:r>
            <a:endParaRPr lang="ru-RU" sz="2000" dirty="0">
              <a:solidFill>
                <a:srgbClr val="FF66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05487" y="2029462"/>
            <a:ext cx="33924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ОВОЩИ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53172" y="81221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Наиболее полезны темно-зеленые и желто-красные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84003" y="3543120"/>
            <a:ext cx="17293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6600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на 1 прием:</a:t>
            </a:r>
            <a:endParaRPr lang="ru-RU" sz="2000" dirty="0">
              <a:solidFill>
                <a:srgbClr val="FF6600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7463224" y="4460678"/>
            <a:ext cx="1934721" cy="1700503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1 стакан томатного сока 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3840737" y="4540460"/>
            <a:ext cx="1896244" cy="1620217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Картофель 3-4 клубня</a:t>
            </a:r>
          </a:p>
        </p:txBody>
      </p:sp>
      <p:sp>
        <p:nvSpPr>
          <p:cNvPr id="45" name="Овал 44"/>
          <p:cNvSpPr/>
          <p:nvPr/>
        </p:nvSpPr>
        <p:spPr>
          <a:xfrm>
            <a:off x="9608518" y="145988"/>
            <a:ext cx="2583482" cy="2183622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пучок  зеленого лука или другой зелени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10005693" y="2702201"/>
            <a:ext cx="2085796" cy="1861878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1 помидор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6106377" y="4410850"/>
            <a:ext cx="111015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dirty="0">
                <a:ln/>
                <a:solidFill>
                  <a:srgbClr val="FF6600"/>
                </a:solidFill>
              </a:rPr>
              <a:t>ИЛИ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8884838" y="3971122"/>
            <a:ext cx="86199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dirty="0">
                <a:ln/>
                <a:solidFill>
                  <a:srgbClr val="FF6600"/>
                </a:solidFill>
              </a:rPr>
              <a:t>ИЛИ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9691338" y="2198740"/>
            <a:ext cx="79964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dirty="0">
                <a:ln/>
                <a:solidFill>
                  <a:srgbClr val="FF6600"/>
                </a:solidFill>
              </a:rPr>
              <a:t>ИЛИ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1660942" y="2175309"/>
            <a:ext cx="111015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dirty="0">
                <a:ln/>
                <a:solidFill>
                  <a:srgbClr val="FF6600"/>
                </a:solidFill>
              </a:rPr>
              <a:t>ИЛИ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2821804" y="4100709"/>
            <a:ext cx="111015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dirty="0">
                <a:ln/>
                <a:solidFill>
                  <a:srgbClr val="FF6600"/>
                </a:solidFill>
              </a:rPr>
              <a:t>ИЛИ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8595" y="2499805"/>
            <a:ext cx="1726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3-4 раза в день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795053" y="2919985"/>
            <a:ext cx="3841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всего за 1 день 400 г и более овощей</a:t>
            </a:r>
            <a:endParaRPr lang="ru-RU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598" y="0"/>
            <a:ext cx="1005927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94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17323" y="594702"/>
            <a:ext cx="4911969" cy="5372344"/>
          </a:xfrm>
        </p:spPr>
        <p:txBody>
          <a:bodyPr>
            <a:normAutofit fontScale="85000" lnSpcReduction="20000"/>
          </a:bodyPr>
          <a:lstStyle/>
          <a:p>
            <a:r>
              <a:rPr lang="ru-RU" sz="2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период от 7 до 18 лет жизни приходится наиболее интенсивный рост и развитие человека, сопровождающийся повышенными умственными и физическими нагрузками. Недостаточное или несбалансированное питание в детском и подростковом возрасте приводит к отставанию в физическом и психическом развитии, возникновению хронических заболеваний обмена веществ, пищеварительной системы и других органов. Поскольку пищевые привычки развиваются с раннего возраста, необходимо начинать обучаться основам правильного питания еще до того, как закрепились пищевое поведение и взгляды. 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3A867C4-571F-42CB-B742-E636FDFC2F6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3169" t="11642" r="13908" b="21050"/>
          <a:stretch>
            <a:fillRect/>
          </a:stretch>
        </p:blipFill>
        <p:spPr>
          <a:xfrm>
            <a:off x="269631" y="222739"/>
            <a:ext cx="4947138" cy="36236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4" name="Picture 2" descr="C:\Users\user\Desktop\принцип здорового питания\1382625078v1699e-1024x7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2185" y="3739662"/>
            <a:ext cx="3958472" cy="3022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Овал 29"/>
          <p:cNvSpPr/>
          <p:nvPr/>
        </p:nvSpPr>
        <p:spPr>
          <a:xfrm>
            <a:off x="297792" y="2516128"/>
            <a:ext cx="2364528" cy="2081865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5-10 г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маргарина для приготовления блюд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283530" y="280206"/>
            <a:ext cx="2468749" cy="2125935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1-2 </a:t>
            </a:r>
            <a:r>
              <a:rPr lang="ru-RU" sz="2000" dirty="0" err="1">
                <a:solidFill>
                  <a:schemeClr val="bg1"/>
                </a:solidFill>
              </a:rPr>
              <a:t>ст.ложки</a:t>
            </a:r>
            <a:r>
              <a:rPr lang="ru-RU" sz="2000" dirty="0">
                <a:solidFill>
                  <a:schemeClr val="bg1"/>
                </a:solidFill>
              </a:rPr>
              <a:t> растительного масла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25496" y="243734"/>
            <a:ext cx="40568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FF6600"/>
                </a:solidFill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Выбирайте по принципу «или-или»</a:t>
            </a:r>
            <a:endParaRPr lang="ru-RU" sz="2000" dirty="0">
              <a:solidFill>
                <a:srgbClr val="FF66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21590" y="2225501"/>
            <a:ext cx="17009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ЖИРЫ,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СЛАДОСТИ,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САХАР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05936" y="968869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Ограничивайте потребление!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53305" y="3389705"/>
            <a:ext cx="17293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6600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на 1 прием:</a:t>
            </a:r>
            <a:endParaRPr lang="ru-RU" sz="2000" dirty="0">
              <a:solidFill>
                <a:srgbClr val="FF6600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9046369" y="4280171"/>
            <a:ext cx="1894989" cy="1502053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5 карамелей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4533069" y="4870885"/>
            <a:ext cx="1649583" cy="1412860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5 </a:t>
            </a:r>
            <a:r>
              <a:rPr lang="ru-RU" sz="1600" dirty="0" err="1">
                <a:solidFill>
                  <a:schemeClr val="bg1"/>
                </a:solidFill>
              </a:rPr>
              <a:t>ч.ложек</a:t>
            </a:r>
            <a:r>
              <a:rPr lang="ru-RU" sz="1600" dirty="0">
                <a:solidFill>
                  <a:schemeClr val="bg1"/>
                </a:solidFill>
              </a:rPr>
              <a:t> варенья или меда</a:t>
            </a:r>
          </a:p>
        </p:txBody>
      </p:sp>
      <p:sp>
        <p:nvSpPr>
          <p:cNvPr id="29" name="Овал 28"/>
          <p:cNvSpPr/>
          <p:nvPr/>
        </p:nvSpPr>
        <p:spPr>
          <a:xfrm>
            <a:off x="2413702" y="4280171"/>
            <a:ext cx="1674319" cy="1453532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5-10 г сливочного масла </a:t>
            </a:r>
          </a:p>
        </p:txBody>
      </p:sp>
      <p:sp>
        <p:nvSpPr>
          <p:cNvPr id="45" name="Овал 44"/>
          <p:cNvSpPr/>
          <p:nvPr/>
        </p:nvSpPr>
        <p:spPr>
          <a:xfrm>
            <a:off x="9608518" y="145988"/>
            <a:ext cx="2583482" cy="2183622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До 5-6 чайных ложек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</a:rPr>
              <a:t>(40-50 г.) сахара</a:t>
            </a:r>
          </a:p>
        </p:txBody>
      </p:sp>
      <p:sp>
        <p:nvSpPr>
          <p:cNvPr id="46" name="Овал 45"/>
          <p:cNvSpPr/>
          <p:nvPr/>
        </p:nvSpPr>
        <p:spPr>
          <a:xfrm>
            <a:off x="9682651" y="2434442"/>
            <a:ext cx="2002668" cy="1754854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3 шоколадные конфеты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6942667" y="4879204"/>
            <a:ext cx="1539689" cy="1345233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2-3 вафли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8218929" y="4765513"/>
            <a:ext cx="81138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dirty="0">
                <a:ln/>
                <a:solidFill>
                  <a:srgbClr val="FF6600"/>
                </a:solidFill>
              </a:rPr>
              <a:t>ИЛИ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6003150" y="5311814"/>
            <a:ext cx="111015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dirty="0">
                <a:ln/>
                <a:solidFill>
                  <a:srgbClr val="FF6600"/>
                </a:solidFill>
              </a:rPr>
              <a:t>ИЛИ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9249172" y="3834655"/>
            <a:ext cx="86199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dirty="0">
                <a:ln/>
                <a:solidFill>
                  <a:srgbClr val="FF6600"/>
                </a:solidFill>
              </a:rPr>
              <a:t>ИЛИ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9691338" y="2198740"/>
            <a:ext cx="79964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dirty="0">
                <a:ln/>
                <a:solidFill>
                  <a:srgbClr val="FF6600"/>
                </a:solidFill>
              </a:rPr>
              <a:t>ИЛИ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1660942" y="2175309"/>
            <a:ext cx="111015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dirty="0">
                <a:ln/>
                <a:solidFill>
                  <a:srgbClr val="FF6600"/>
                </a:solidFill>
              </a:rPr>
              <a:t>ИЛИ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2366545" y="3806128"/>
            <a:ext cx="111015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dirty="0">
                <a:ln/>
                <a:solidFill>
                  <a:srgbClr val="FF6600"/>
                </a:solidFill>
              </a:rPr>
              <a:t>ИЛИ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3804518" y="4765512"/>
            <a:ext cx="111015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dirty="0">
                <a:ln/>
                <a:solidFill>
                  <a:srgbClr val="FF6600"/>
                </a:solidFill>
              </a:rPr>
              <a:t>ИЛИ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125"/>
          <a:stretch/>
        </p:blipFill>
        <p:spPr>
          <a:xfrm>
            <a:off x="5628903" y="1498437"/>
            <a:ext cx="2627689" cy="310842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598" y="0"/>
            <a:ext cx="1005927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967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49710" y="311652"/>
            <a:ext cx="637493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400" b="1" i="1" spc="50" dirty="0">
                <a:ln w="0"/>
                <a:solidFill>
                  <a:schemeClr val="tx2">
                    <a:lumMod val="2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СПЕЦИАЛИЗИРОВАННЫЕ ПРОДУКТЫ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598" y="0"/>
            <a:ext cx="1005927" cy="11400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90944" y="1383815"/>
            <a:ext cx="17219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Обогащенные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481310" y="1584730"/>
            <a:ext cx="20986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Функциональные</a:t>
            </a:r>
            <a:endParaRPr lang="ru-RU" sz="2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217988" y="1336183"/>
            <a:ext cx="28521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Биологически активные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</a:rPr>
              <a:t>добавки (БАД)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Стрелка влево 14"/>
          <p:cNvSpPr/>
          <p:nvPr/>
        </p:nvSpPr>
        <p:spPr>
          <a:xfrm rot="18629682">
            <a:off x="3872268" y="924668"/>
            <a:ext cx="597877" cy="22273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лево 15"/>
          <p:cNvSpPr/>
          <p:nvPr/>
        </p:nvSpPr>
        <p:spPr>
          <a:xfrm rot="13700615">
            <a:off x="8240838" y="975072"/>
            <a:ext cx="597877" cy="22273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лево 16"/>
          <p:cNvSpPr/>
          <p:nvPr/>
        </p:nvSpPr>
        <p:spPr>
          <a:xfrm rot="16200000">
            <a:off x="6141014" y="1109232"/>
            <a:ext cx="597877" cy="22273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0598" y="2035595"/>
            <a:ext cx="38037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Традиционные продукты, в которые специально добавляются незаменимые пищевые вещества: витамины, минеральные вещества, пищевые волокна и др. от 15 до 50% от суточной потребности на 100 г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22435" y="2074530"/>
            <a:ext cx="424849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специально разработанные пищевые продукты с заданными химическим составом, энергетической ценностью, физическими свойствами: продукты, обогащенные пищевыми волокнами (в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т.ч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пребиотиками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),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пробиотиками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– микроорганизмами, антиоксидантами, витаминами, минеральными веществами, микроэлементами,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флавоноидами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573098" y="2074530"/>
            <a:ext cx="36189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природные или биологически активные вещества, вводимые в пищевой рацион с целью улучшения его ценности и обогащения отдельными пищевыми компонентами. 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193"/>
          <a:stretch/>
        </p:blipFill>
        <p:spPr>
          <a:xfrm>
            <a:off x="276010" y="3828856"/>
            <a:ext cx="1829976" cy="2222809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138" r="28904"/>
          <a:stretch/>
        </p:blipFill>
        <p:spPr>
          <a:xfrm>
            <a:off x="5409149" y="4659853"/>
            <a:ext cx="1675070" cy="209593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57753" y="4197637"/>
            <a:ext cx="1983915" cy="1926050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-571"/>
          <a:stretch/>
        </p:blipFill>
        <p:spPr>
          <a:xfrm>
            <a:off x="8728436" y="3925219"/>
            <a:ext cx="2947750" cy="2528012"/>
          </a:xfrm>
          <a:prstGeom prst="ellipse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xmlns="" val="26686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2351" y="3686049"/>
            <a:ext cx="2894603" cy="300088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3755" y="1840757"/>
            <a:ext cx="8122722" cy="1477328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</a:rPr>
              <a:t>С их помощью можно достаточно легко и быстро восполнить дефицит жизненно важных пищевых веществ.</a:t>
            </a:r>
          </a:p>
          <a:p>
            <a:pPr indent="457200" algn="just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</a:rPr>
              <a:t>Они дают возможность индивидуализировать рацион человека в зависимости от пола, возраста, уровня </a:t>
            </a:r>
            <a:r>
              <a:rPr lang="ru-RU" dirty="0" err="1">
                <a:solidFill>
                  <a:schemeClr val="bg1"/>
                </a:solidFill>
              </a:rPr>
              <a:t>энерготрат</a:t>
            </a:r>
            <a:r>
              <a:rPr lang="ru-RU" dirty="0">
                <a:solidFill>
                  <a:schemeClr val="bg1"/>
                </a:solidFill>
              </a:rPr>
              <a:t>, особенностей метаболического статуса, физиологического состояния.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8341" y="1276667"/>
            <a:ext cx="7825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БАД не являются лекарственными препаратами</a:t>
            </a:r>
            <a:r>
              <a:rPr lang="ru-RU" sz="2000" dirty="0">
                <a:solidFill>
                  <a:schemeClr val="bg1"/>
                </a:solidFill>
              </a:rPr>
              <a:t>, ими нельзя лечить.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75116" y="3686050"/>
            <a:ext cx="761604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Они используются в питании: </a:t>
            </a:r>
          </a:p>
          <a:p>
            <a:r>
              <a:rPr lang="ru-RU" dirty="0">
                <a:solidFill>
                  <a:schemeClr val="bg1"/>
                </a:solidFill>
              </a:rPr>
              <a:t>• как дополнительный источник пищевых и биологически активных веществ;</a:t>
            </a:r>
          </a:p>
          <a:p>
            <a:r>
              <a:rPr lang="ru-RU" dirty="0">
                <a:solidFill>
                  <a:schemeClr val="bg1"/>
                </a:solidFill>
              </a:rPr>
              <a:t>• для нормализации и/или улучшения функционального состояния органов и систем (в </a:t>
            </a:r>
            <a:r>
              <a:rPr lang="ru-RU" dirty="0" err="1">
                <a:solidFill>
                  <a:schemeClr val="bg1"/>
                </a:solidFill>
              </a:rPr>
              <a:t>т.ч</a:t>
            </a:r>
            <a:r>
              <a:rPr lang="ru-RU" dirty="0">
                <a:solidFill>
                  <a:schemeClr val="bg1"/>
                </a:solidFill>
              </a:rPr>
              <a:t>. мягкое мочегонное, тонизирующее, успокаивающее и иные виды действия);</a:t>
            </a:r>
          </a:p>
          <a:p>
            <a:r>
              <a:rPr lang="ru-RU" dirty="0">
                <a:solidFill>
                  <a:schemeClr val="bg1"/>
                </a:solidFill>
              </a:rPr>
              <a:t>• в качестве продуктов общеукрепляющего действия;</a:t>
            </a:r>
          </a:p>
          <a:p>
            <a:r>
              <a:rPr lang="ru-RU" dirty="0">
                <a:solidFill>
                  <a:schemeClr val="bg1"/>
                </a:solidFill>
              </a:rPr>
              <a:t>• для нормализации микрофлоры желудочно-кишечного тракта;</a:t>
            </a:r>
          </a:p>
          <a:p>
            <a:r>
              <a:rPr lang="ru-RU" dirty="0">
                <a:solidFill>
                  <a:schemeClr val="bg1"/>
                </a:solidFill>
              </a:rPr>
              <a:t>• для нормализации белкового, углеводного, жирового, витаминного и других видов обмена веществ.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36477" y="435886"/>
            <a:ext cx="3724430" cy="3046179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472008" y="231901"/>
            <a:ext cx="69040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Биологически активные 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</a:rPr>
              <a:t>добавки </a:t>
            </a:r>
            <a:endParaRPr lang="ru-RU" sz="24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7237" y="3318085"/>
            <a:ext cx="2690440" cy="348206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598" y="0"/>
            <a:ext cx="1005927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288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38754" y="257128"/>
            <a:ext cx="74910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i="1" spc="50" dirty="0">
                <a:ln w="0"/>
                <a:solidFill>
                  <a:schemeClr val="tx2">
                    <a:lumMod val="2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ПРИНЦИПЫ ФОРМИРОВАНИЯ РАЦИОНА ЗДОРОВОГО ПИТАНИЯ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7231" y="1175635"/>
            <a:ext cx="119340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Общие цели в питании, к которым должны стремиться все люди при планировании индивидуального потребления пищи, чтобы сохранить здоровье и продлить активную жизнь и долголетие, были сформулированы Всемирной Организацией Здравоохранения (ВОЗ)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928332" y="1920343"/>
            <a:ext cx="4263668" cy="3380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Принципы оптимального питания (ВОЗ, 1991)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38716887"/>
              </p:ext>
            </p:extLst>
          </p:nvPr>
        </p:nvGraphicFramePr>
        <p:xfrm>
          <a:off x="5580184" y="2239107"/>
          <a:ext cx="6611816" cy="4578404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3505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122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943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51267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Пищевые вещества и продукты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         Пороги    потребления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62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Низший порог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Высший порог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85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Общие жиры, % энергии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6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15%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30%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85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	Насыщенные ЖК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6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0%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10%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85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	ПНЖК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6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3%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6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7%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85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	Холестерин  пищи, мг/день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6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300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85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Общие углеводы, % энергии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6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55%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6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75%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85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	Сложные углеводы, % энергии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50%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6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70%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68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	Пищевые волокна (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некрахмальные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 	полисахариды), г/день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16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24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285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	Общие пищевые волокна, г/день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27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285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	Свободные (чистые) сахара, % энергии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6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0%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10%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285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Белок, % энергии*)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6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10%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15%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285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Соль, г/день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6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не известен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285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Сырые фрукты и овощи, г/день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 400 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285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Рыба, г/день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 20 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285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Орехи,  зерновые, бобовые, г/день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 30 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17231" y="2470145"/>
            <a:ext cx="5017477" cy="2448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Общая калорийность: потребление энергии должно быть достаточным для роста детей, для беременных и кормящих женщин, для достижения определенного уровня работоспособности и физической активности и для поддержания определенных запасов в организме детей и взрослых. Индекс массы тела  взрослых должен быть на уровне 20-22. </a:t>
            </a: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231" y="4569069"/>
            <a:ext cx="2548900" cy="24061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71812" y="-51418"/>
            <a:ext cx="1005927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489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96" r="876" b="10256"/>
          <a:stretch/>
        </p:blipFill>
        <p:spPr>
          <a:xfrm>
            <a:off x="2062930" y="1441938"/>
            <a:ext cx="8312592" cy="541606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34115" y="518607"/>
            <a:ext cx="11664462" cy="861774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ru-RU" sz="5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>
                    <a:schemeClr val="accent1"/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ПРАВИЛА ЗДОРОВОГО ПИТАНИЯ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1812" y="-51418"/>
            <a:ext cx="1005927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017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62941" y="580801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1. Потребляйте разнообразную пищу, в основе которой лежат продукты, как животного, так и растительного происхождения.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43754" y="1720851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2. Потребляйте несколько раз в день хлеб и хлебобулочные изделия, зерновые продукты, рис, картофель, макаронные изделия, бобовые.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13321" y="2945761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3. Несколько раз в день ешьте разнообразные овощи и фрукты, предпочтительно в свежем виде (не менее 400 г в день)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724930" y="4164644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4. Контролируйте потребление жиров (не более 30% суточной энергии) и заменяйте большую часть насыщенных жиров ненасыщенными растительными маслами или мягкими спредами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12945" y="5691303"/>
            <a:ext cx="65828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5. Заменяйте жирные мясо и мясные продукты фасолью, бобами, чечевицей, рыбой, птицей или нежирным мясом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284" t="5538" r="38236" b="11077"/>
          <a:stretch/>
        </p:blipFill>
        <p:spPr>
          <a:xfrm>
            <a:off x="10509663" y="3381936"/>
            <a:ext cx="1472540" cy="321821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8637" y="4309246"/>
            <a:ext cx="1730235" cy="22909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1812" y="-51418"/>
            <a:ext cx="1005927" cy="11400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53805" y="153701"/>
            <a:ext cx="3352551" cy="258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307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05751" y="0"/>
            <a:ext cx="3786249" cy="24120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0913" y="2674800"/>
            <a:ext cx="2799784" cy="389280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05695" y="168007"/>
            <a:ext cx="6096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6. Ежедневно потребляйте молоко, сыр, кисломолочные продукты (творог, кефир, простоквашу, ацидофилин, йогурт) с низким содержанием жира, сахара и соли.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40929" y="1754202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7. Выбирайте такие продукты, в которых мало сахара, ограничивая частоту употребления рафинированного сахара, сладких напитков и сладостей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37628" y="3093863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8. Выбирайте пищу с низким содержанием соли. Суммарное потребление соли должно быть не более одной чайной ложки (5-6 г) в день, включая соль, находящуюся в хлебе и обработанных или консервированных продуктах.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762104" y="5138512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9. Соблюдайте рациональный водный режим. Рекомендуется потребление 1,5-2 л жидкости в день.</a:t>
            </a:r>
          </a:p>
          <a:p>
            <a:r>
              <a:rPr lang="ru-RU" sz="2000" dirty="0">
                <a:solidFill>
                  <a:schemeClr val="bg1"/>
                </a:solidFill>
              </a:rPr>
              <a:t>Ограничьте употребление алкоголя.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2664" y="261257"/>
            <a:ext cx="2164281" cy="21642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2664" y="3697334"/>
            <a:ext cx="2164281" cy="21231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1812" y="-51418"/>
            <a:ext cx="1005927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645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2000" y="1000036"/>
            <a:ext cx="72320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10. Поддерживайте массу тела в рекомендуемых пределах (индекс массы тела от 20 до 25) путем получения умеренных, предпочтительно ежедневных физических нагрузок и правильного питания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0620" y="3742618"/>
            <a:ext cx="463326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11. Соблюдайте правильный режим питания. Готовьте пищу безопасным и гигиеничным способом. </a:t>
            </a:r>
          </a:p>
          <a:p>
            <a:r>
              <a:rPr lang="ru-RU" sz="2000" dirty="0">
                <a:solidFill>
                  <a:schemeClr val="bg1"/>
                </a:solidFill>
              </a:rPr>
              <a:t>Уменьшить количество добавляемых жиров помогает приготовление пищи на пару, выпечка, варка или обработка в микроволновой печи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8650" y="206205"/>
            <a:ext cx="3333750" cy="25050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3256" y="2711280"/>
            <a:ext cx="7196447" cy="35173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1812" y="-51418"/>
            <a:ext cx="1005927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592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4630" y="1260304"/>
            <a:ext cx="9191502" cy="470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Подвергайте пищевые продукты тщательной кулинарной обработке</a:t>
            </a:r>
          </a:p>
          <a:p>
            <a:pPr lvl="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Съедайте приготовленную пищу как можно скорее, чтобы исключить размножения микрофлоры при ее остывании, потери концентрации витаминов; 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Тщательно соблюдайте правила хранения приготовленной пищи. При хранение пища должна находиться либо в горячем состоянии (около 60°С или выше), либо в охлажденном (около 10°С или ниже). Продукты питания для грудных детей вообще не подлежат хранению. 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Приготовленную пищу разогревайте до температуры не ниже 70°С.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Не допускайте, чтобы сырые продукты соприкасались с приготовленными. 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Соблюдайте правила личной гигиены перед приемом пищи - мойте руки после приготовления сырой пищи перед тем, как прикасаться к приготовленной пище.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Содержите в чистоте все поверхности в кухне. 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Охраняйте продукты от насекомых, грызунов (в плотно закрытых емкостях).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01932" y="257636"/>
            <a:ext cx="69114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400" dirty="0">
                <a:solidFill>
                  <a:schemeClr val="bg1"/>
                </a:solidFill>
              </a:rPr>
              <a:t>Соблюдайте правила кулинарной обработки и гигиенические правила приема пищи: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39743" y="4728549"/>
            <a:ext cx="2183556" cy="18484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93" r="16851"/>
          <a:stretch/>
        </p:blipFill>
        <p:spPr>
          <a:xfrm>
            <a:off x="9013371" y="-1"/>
            <a:ext cx="3123211" cy="44709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1812" y="-51418"/>
            <a:ext cx="1005927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768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1812" y="-51418"/>
            <a:ext cx="1005927" cy="114005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39392" y="77268"/>
            <a:ext cx="7642167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2400" b="1" i="1" spc="50" dirty="0">
                <a:ln w="0"/>
                <a:solidFill>
                  <a:schemeClr val="tx2">
                    <a:lumMod val="2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ПРОДУКТЫ-ИСТОЧНИКИ ЗНАЧИМЫХ ПИЩЕВЫХ ВЕЩЕСТВ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2736" y="983667"/>
            <a:ext cx="1187547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Критически значимые пищевые вещества: добавленный сахар, соль, насыщенные жирные кислоты и трансизомеры жирных кислот, потребление пищевых продуктов с высоким содержанием которых приводит к избыточной массе тела, ожирению, сахарному диабету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типа, сердечно-сосудистым заболеваниям.</a:t>
            </a:r>
            <a:endParaRPr lang="ru-RU" sz="1600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2082056"/>
            <a:ext cx="60256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Среднесуточное потребление пищевой продукции промышленного производства населением РФ, включая долю критически значимых пищевых веществ</a:t>
            </a:r>
            <a:endParaRPr lang="ru-RU" sz="1400" dirty="0">
              <a:solidFill>
                <a:schemeClr val="bg1"/>
              </a:solidFill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11400883"/>
              </p:ext>
            </p:extLst>
          </p:nvPr>
        </p:nvGraphicFramePr>
        <p:xfrm>
          <a:off x="93784" y="2820720"/>
          <a:ext cx="5165453" cy="3327400"/>
        </p:xfrm>
        <a:graphic>
          <a:graphicData uri="http://schemas.openxmlformats.org/drawingml/2006/table">
            <a:tbl>
              <a:tblPr/>
              <a:tblGrid>
                <a:gridCol w="17657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378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730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9166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971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15900">
                <a:tc rowSpan="3">
                  <a:txBody>
                    <a:bodyPr/>
                    <a:lstStyle/>
                    <a:p>
                      <a:pPr marL="219710" algn="l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продуктов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Среднесуточное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потребление,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г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критически значимых пищевых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59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веществ по группам продуктов, %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59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1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Поваренная соль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Сахар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Жир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Хлебные продукты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Овощные и фруктовые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консервы, соковая продукция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Мясопродукты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Рыбопродукты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Масла, жиры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Молочные продукты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260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R="628015"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Сахар, включая кондитерские изделия в пересчете на сахар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5896707" y="211538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00" dirty="0">
                <a:solidFill>
                  <a:schemeClr val="bg1"/>
                </a:solidFill>
              </a:rPr>
              <a:t>Дифференцированные критерии отнесения пищевой продукции промышленного производства к продуктам с избыточным содержанием поваренной соли, добавленного сахара, жиров с насыщенными жирными кислотами и трансизомерами жирных кислот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89895549"/>
              </p:ext>
            </p:extLst>
          </p:nvPr>
        </p:nvGraphicFramePr>
        <p:xfrm>
          <a:off x="5962650" y="3090448"/>
          <a:ext cx="6135563" cy="3115372"/>
        </p:xfrm>
        <a:graphic>
          <a:graphicData uri="http://schemas.openxmlformats.org/drawingml/2006/table">
            <a:tbl>
              <a:tblPr/>
              <a:tblGrid>
                <a:gridCol w="18739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084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531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26172">
                <a:tc>
                  <a:txBody>
                    <a:bodyPr/>
                    <a:lstStyle/>
                    <a:p>
                      <a:pPr marL="250190" algn="l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Пищевые вещества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избыточности, г/100 г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77240" algn="l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Пищевая продукция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9325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Поваренная соль 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натрий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&gt;1,20 </a:t>
                      </a:r>
                      <a:r>
                        <a:rPr lang="en-US" sz="105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0,48</a:t>
                      </a:r>
                      <a:r>
                        <a:rPr lang="en-US" sz="105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9850" algn="ctr"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&gt;1,75 </a:t>
                      </a:r>
                      <a:r>
                        <a:rPr lang="en-US" sz="105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0,70</a:t>
                      </a:r>
                      <a:r>
                        <a:rPr lang="en-US" sz="105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79450" indent="6350"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хлеб и хлебопродукты 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679450" indent="6350"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переработанные мясо- и</a:t>
                      </a:r>
                      <a:r>
                        <a:rPr lang="ru-RU" sz="1100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рыбопродукты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добавленный сахар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&gt;22,00 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9850" algn="ctr"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&gt;7,00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твердые продукты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напитки, жидкие и пастообразные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молочные продукты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жир, в </a:t>
                      </a:r>
                      <a:r>
                        <a:rPr lang="ru-RU" sz="11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.: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algn="ctr" defTabSz="914400" rtl="0" eaLnBrk="1" latinLnBrk="0" hangingPunct="1"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r>
                        <a:rPr lang="ru-RU" sz="105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&gt;18,00 </a:t>
                      </a:r>
                    </a:p>
                    <a:p>
                      <a:pPr marL="69850" algn="ctr" defTabSz="914400" rtl="0" eaLnBrk="1" latinLnBrk="0" hangingPunct="1"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endParaRPr lang="ru-RU" sz="1050" b="1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9850" algn="ctr" defTabSz="914400" rtl="0" eaLnBrk="1" latinLnBrk="0" hangingPunct="1"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r>
                        <a:rPr lang="ru-RU" sz="105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&gt;9,00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8890"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мясопродукты (при содержании белка не менее 12%) 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8890"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творожные продукты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3175"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с насыщенными жирными кислотами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&gt;5,00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 группы продуктов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85140">
                <a:tc>
                  <a:txBody>
                    <a:bodyPr/>
                    <a:lstStyle/>
                    <a:p>
                      <a:pPr indent="3175"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с трансизомерами жирных кислот (за исключением молочного жира)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&gt;2,0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 группы продуктов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0" y="6273225"/>
            <a:ext cx="120982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Роспотребнадзором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рекомендована цветовая идентификация на маркировке пищевой продукции промышленного производства в зависимости от содержания в ней критически значимых веществ (МР 2.3.0122-18).</a:t>
            </a:r>
          </a:p>
        </p:txBody>
      </p:sp>
    </p:spTree>
    <p:extLst>
      <p:ext uri="{BB962C8B-B14F-4D97-AF65-F5344CB8AC3E}">
        <p14:creationId xmlns:p14="http://schemas.microsoft.com/office/powerpoint/2010/main" xmlns="" val="419963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8923" y="814135"/>
            <a:ext cx="11594123" cy="2397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Здоровое питание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ежедневный рацион, полностью обеспечивающий физиологические потребности человека в энергии, пищевых и биологически активных веществах.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Рацион состоит из пищевой продукции, отвечающей принципам безопасности и характеризуется оптимальными показателями качества.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Создает условия для нормального роста, физического и интеллектуального развития и жизнедеятельности.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Способствует укреплению здоровья и профилактике заболеваний. </a:t>
            </a:r>
            <a:endParaRPr lang="ru-RU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4744" y="3892728"/>
            <a:ext cx="4043697" cy="2484627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938953" y="3892728"/>
            <a:ext cx="5005754" cy="2397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Важным принципом построения рациона здорового питания является его персонализация, которая имеет гендерные и возрастные особенности, зависит от генетических особенностей, состояния пищевого статуса, и в частности, физического развития.</a:t>
            </a:r>
            <a:endParaRPr lang="ru-RU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6398" y="3490706"/>
            <a:ext cx="2641091" cy="320162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481753" y="133121"/>
            <a:ext cx="4807525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i="1" spc="50" dirty="0">
                <a:ln w="0"/>
                <a:solidFill>
                  <a:schemeClr val="tx2">
                    <a:lumMod val="2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Здоровое питание </a:t>
            </a:r>
            <a:endParaRPr lang="ru-RU" sz="3600" b="1" i="1" spc="50" dirty="0">
              <a:ln w="0"/>
              <a:solidFill>
                <a:schemeClr val="tx2">
                  <a:lumMod val="2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1" name="Рисунок 10" descr="эмблема.jpg">
            <a:extLst>
              <a:ext uri="{FF2B5EF4-FFF2-40B4-BE49-F238E27FC236}">
                <a16:creationId xmlns:a16="http://schemas.microsoft.com/office/drawing/2014/main" xmlns="" id="{238F3414-B566-4ED6-8CBF-BFBFE54408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762" t="5403" r="30952" b="56483"/>
          <a:stretch>
            <a:fillRect/>
          </a:stretch>
        </p:blipFill>
        <p:spPr bwMode="auto">
          <a:xfrm>
            <a:off x="0" y="0"/>
            <a:ext cx="1008185" cy="1137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0657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01340" y="310732"/>
            <a:ext cx="65851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spc="50" dirty="0">
                <a:ln w="0"/>
                <a:solidFill>
                  <a:schemeClr val="tx2">
                    <a:lumMod val="2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правильно выбирать продукты?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0836" y="3829194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</a:rPr>
              <a:t>Необходимо выбирать только свежие продукты, без гнили и плесени, фрукты и овощи должны быть с неповрежденной кожурой.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389716" y="1208773"/>
            <a:ext cx="54143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</a:rPr>
              <a:t>Следует избегать покупки продуктов с рук в несанкционированных местах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10836" y="2853507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</a:rPr>
              <a:t>Лучше выбирать продукты упакованные в потребительскую упаковку.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0836" y="4955500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</a:rPr>
              <a:t>При выборе продуктов необходимо обращать внимание на этикеточную надпись, где указан состав, условия хранения, срок годности продукта.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790" y="310732"/>
            <a:ext cx="2875550" cy="21806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97" r="2462" b="3698"/>
          <a:stretch/>
        </p:blipFill>
        <p:spPr>
          <a:xfrm>
            <a:off x="7093781" y="1829268"/>
            <a:ext cx="4438997" cy="4372495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1812" y="-51418"/>
            <a:ext cx="1005927" cy="11400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1398" y="6114371"/>
            <a:ext cx="101938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</a:rPr>
              <a:t>Не покупать продукты с истекшим сроком годности, нарушенными условиями хранения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49802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228" t="11722" r="1876" b="13031"/>
          <a:stretch/>
        </p:blipFill>
        <p:spPr>
          <a:xfrm>
            <a:off x="81514" y="314810"/>
            <a:ext cx="2886643" cy="3697921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618881" y="175847"/>
            <a:ext cx="10050828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i="1" spc="50" dirty="0">
                <a:ln w="0"/>
                <a:solidFill>
                  <a:schemeClr val="tx2">
                    <a:lumMod val="2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Гигиенические принципы  хранения и приготовления пищи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4898" y="4745434"/>
            <a:ext cx="94254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252A37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Не надо забывать мыть перед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употреблением фрукты, овощи, зелень, и даже яйца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68157" y="3538487"/>
            <a:ext cx="73475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252A37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После каждого приготовления пищи вымыть всю посуду, убрать мусор, а готовое блюдо поместить в холодильник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15767" y="2711365"/>
            <a:ext cx="8591203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252A3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Поверхность разделочных столов и инвентарь вымыть после каждого контакта с сырыми продуктами.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4898" y="6069147"/>
            <a:ext cx="99711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252A37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Продукты следует хранить в условиях, указанных производителем. Не оставлять готовую пищу </a:t>
            </a:r>
          </a:p>
          <a:p>
            <a:r>
              <a:rPr lang="ru-RU" dirty="0">
                <a:solidFill>
                  <a:srgbClr val="252A37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при комнатной температуре более 2 часов.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100200" y="1045395"/>
            <a:ext cx="67591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252A37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Хранить сырые и готовые продукты как можно дальше друг от друга или раскладывать по контейнерам с крышками.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100200" y="1874762"/>
            <a:ext cx="63383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252A37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 обработке сырых и готовых продуктов нужно пользоваться разными ножами и разделочными досками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94898" y="5276524"/>
            <a:ext cx="95681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252A37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Размораживать продукты также рекомендуется не при комнатной температуре, а на нижней полке холодильника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28" r="15479"/>
          <a:stretch/>
        </p:blipFill>
        <p:spPr>
          <a:xfrm>
            <a:off x="9763094" y="541438"/>
            <a:ext cx="2244436" cy="228785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1812" y="-51418"/>
            <a:ext cx="1005927" cy="114005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20378" y="3591766"/>
            <a:ext cx="2738093" cy="2505445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94899" y="4316989"/>
            <a:ext cx="94254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252A37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Кухонные полотенца, тряпки и прихватки следует регулярно менять.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2225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75427" y="197903"/>
            <a:ext cx="5601085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i="1" spc="50" dirty="0">
                <a:ln w="0"/>
                <a:solidFill>
                  <a:schemeClr val="tx2">
                    <a:lumMod val="2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правильно готовить пищу?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08725" y="1088633"/>
            <a:ext cx="71410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</a:rPr>
              <a:t>В процессе приготовления продукты необходимо хорошо проваривать или прожаривать.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79239" y="3985457"/>
            <a:ext cx="75091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</a:rPr>
              <a:t>Особенно тщательно надо готовить блюда из мясного фарша, яиц, морепродуктов, больших кусков мяса и цельных тушек птицы.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21817" y="4964727"/>
            <a:ext cx="72969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Основной признак готовности жареного мяса или рыбы — абсолютно прозрачный сок.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379239" y="5830952"/>
            <a:ext cx="75091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</a:rPr>
              <a:t>Необходимо обратить внимание на температурную обработку яиц - рекомендуется варить яйца вкрутую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534" y="3964171"/>
            <a:ext cx="3878301" cy="277995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71812" y="-51418"/>
            <a:ext cx="1005927" cy="114005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5978" y="242070"/>
            <a:ext cx="3254631" cy="344430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94801" y="1964222"/>
            <a:ext cx="68904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Чтобы уничтожить патогенные микроорганизмы, надо продержать продукт не менее 10 минут при температуре +70 градусов С.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08725" y="2979885"/>
            <a:ext cx="6096000" cy="750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</a:rPr>
              <a:t>Готовую пищу лучше разогревать в кастрюле и на сковородке, супы разогревать до кипячения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340144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427"/>
          <a:stretch/>
        </p:blipFill>
        <p:spPr>
          <a:xfrm>
            <a:off x="784041" y="2371070"/>
            <a:ext cx="10909521" cy="44869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66377" y="806522"/>
            <a:ext cx="91448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>
                    <a:schemeClr val="accent1"/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Спасибо за внимание 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71812" y="-51418"/>
            <a:ext cx="1005927" cy="11400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91239" y="4095928"/>
            <a:ext cx="449402" cy="50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711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эмблема.jpg">
            <a:extLst>
              <a:ext uri="{FF2B5EF4-FFF2-40B4-BE49-F238E27FC236}">
                <a16:creationId xmlns:a16="http://schemas.microsoft.com/office/drawing/2014/main" xmlns="" id="{238F3414-B566-4ED6-8CBF-BFBFE54408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762" t="5403" r="30952" b="56483"/>
          <a:stretch>
            <a:fillRect/>
          </a:stretch>
        </p:blipFill>
        <p:spPr bwMode="auto">
          <a:xfrm>
            <a:off x="0" y="0"/>
            <a:ext cx="1008185" cy="1137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19205" y="206247"/>
            <a:ext cx="6694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i="1" spc="50" dirty="0">
                <a:ln w="0"/>
                <a:solidFill>
                  <a:schemeClr val="tx2">
                    <a:lumMod val="2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ФИЗИЧЕСКОГО РАЗВИТИЯ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08184" y="865891"/>
            <a:ext cx="106797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Физическое развитие — динамический процесс роста (увеличение роста (длины) и массы тела, развитие органов и систем организма и их функциональных показателей) и биологического созревания ребёнка в определённом периоде детства или обратной инволюции органов и систем, тканей организма и ослабление всех функций в пожилом возрасте.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335" t="12941" b="19778"/>
          <a:stretch/>
        </p:blipFill>
        <p:spPr>
          <a:xfrm>
            <a:off x="814647" y="3423138"/>
            <a:ext cx="5113242" cy="3198695"/>
          </a:xfrm>
          <a:prstGeom prst="rect">
            <a:avLst/>
          </a:prstGeom>
          <a:effectLst>
            <a:outerShdw dist="50800" dir="5400000" sx="1000" sy="1000" algn="ctr" rotWithShape="0">
              <a:srgbClr val="000000">
                <a:alpha val="15000"/>
              </a:srgbClr>
            </a:outerShdw>
            <a:softEdge rad="762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8045" y="1945723"/>
            <a:ext cx="3784368" cy="1261456"/>
          </a:xfrm>
          <a:prstGeom prst="rect">
            <a:avLst/>
          </a:prstGeom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93740998"/>
              </p:ext>
            </p:extLst>
          </p:nvPr>
        </p:nvGraphicFramePr>
        <p:xfrm>
          <a:off x="6348045" y="3490058"/>
          <a:ext cx="5580184" cy="3119196"/>
        </p:xfrm>
        <a:graphic>
          <a:graphicData uri="http://schemas.openxmlformats.org/drawingml/2006/table">
            <a:tbl>
              <a:tblPr firstRow="1" firstCol="1" bandRow="1"/>
              <a:tblGrid>
                <a:gridCol w="20546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255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29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Индекс массы тела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Соответствие между МТ ростом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23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и менее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Выраженный дефицит массы тела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23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16—18,5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Недостаточная (дефицит) масса тела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23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18,5—24,9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Норма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23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25—29,9	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Избыточная масса тела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23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30—34,9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Ожирение 1 степени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23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35—39,9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Ожирение 2 степени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23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 и более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Ожирение 3 степени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1069730" y="2269600"/>
            <a:ext cx="52167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повседневной практике для оценки физического развития используется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индекс массы тела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(ИМТ) 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63763" y="1868052"/>
            <a:ext cx="1062598" cy="141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802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32375" y="2617166"/>
            <a:ext cx="5722019" cy="4246385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4593537" y="2478691"/>
            <a:ext cx="1308154" cy="1172818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2512789" y="2733346"/>
            <a:ext cx="1344791" cy="1252451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352059" y="2488783"/>
            <a:ext cx="1196048" cy="1152631"/>
          </a:xfrm>
          <a:prstGeom prst="ellipse">
            <a:avLst/>
          </a:prstGeom>
          <a:solidFill>
            <a:srgbClr val="E8F3A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46813" y="51081"/>
            <a:ext cx="10515600" cy="1122984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ru-RU" sz="2800" b="1" i="1" spc="50" dirty="0">
                <a:ln w="0"/>
                <a:solidFill>
                  <a:schemeClr val="tx2">
                    <a:lumMod val="2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ЗАКОНЫ ЗДОРОВОГО ПИТАНИЯ</a:t>
            </a:r>
            <a:r>
              <a:rPr lang="ru-RU" sz="66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66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762" y="1298862"/>
            <a:ext cx="62346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u="sng" dirty="0">
                <a:solidFill>
                  <a:schemeClr val="bg1"/>
                </a:solidFill>
              </a:rPr>
              <a:t>Суточные </a:t>
            </a:r>
            <a:r>
              <a:rPr lang="ru-RU" sz="2000" u="sng" dirty="0" err="1">
                <a:solidFill>
                  <a:schemeClr val="bg1"/>
                </a:solidFill>
              </a:rPr>
              <a:t>энерготраты</a:t>
            </a:r>
            <a:r>
              <a:rPr lang="ru-RU" sz="2000" u="sng" dirty="0">
                <a:solidFill>
                  <a:schemeClr val="bg1"/>
                </a:solidFill>
              </a:rPr>
              <a:t> складываются из расхода энергии на: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3301" y="2753495"/>
            <a:ext cx="12971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основной обмен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-68865" y="3655113"/>
            <a:ext cx="2295488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dirty="0">
                <a:solidFill>
                  <a:schemeClr val="bg1"/>
                </a:solidFill>
              </a:rPr>
              <a:t>Энергия, необходимая для поддержания деятельности организма в состоянии покоя. </a:t>
            </a:r>
          </a:p>
          <a:p>
            <a:pPr algn="ctr"/>
            <a:r>
              <a:rPr lang="ru-RU" sz="1700" dirty="0">
                <a:solidFill>
                  <a:schemeClr val="bg1"/>
                </a:solidFill>
              </a:rPr>
              <a:t>Зависит от возраста, пола, массы тела.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420932" y="3011627"/>
            <a:ext cx="15556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пищевой </a:t>
            </a:r>
            <a:r>
              <a:rPr lang="ru-RU" dirty="0" err="1">
                <a:solidFill>
                  <a:schemeClr val="bg1"/>
                </a:solidFill>
              </a:rPr>
              <a:t>термогенез</a:t>
            </a:r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193946" y="4007581"/>
            <a:ext cx="220624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dirty="0">
                <a:solidFill>
                  <a:schemeClr val="bg1"/>
                </a:solidFill>
              </a:rPr>
              <a:t>Энергия, которая расходуется на переваривание, всасывания и усвоение пищевых веществ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481659" y="2741934"/>
            <a:ext cx="15515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физическую активность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42554" y="706706"/>
            <a:ext cx="112627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Закон первый</a:t>
            </a:r>
            <a:r>
              <a:rPr lang="ru-RU" sz="2000" dirty="0">
                <a:solidFill>
                  <a:schemeClr val="bg1"/>
                </a:solidFill>
              </a:rPr>
              <a:t>: </a:t>
            </a:r>
            <a:r>
              <a:rPr lang="ru-RU" sz="1900" b="1" dirty="0">
                <a:solidFill>
                  <a:schemeClr val="bg1"/>
                </a:solidFill>
              </a:rPr>
              <a:t>соответствие энергетической ценности (калорийности) рациона </a:t>
            </a:r>
            <a:r>
              <a:rPr lang="ru-RU" sz="1900" b="1" dirty="0" err="1">
                <a:solidFill>
                  <a:schemeClr val="bg1"/>
                </a:solidFill>
              </a:rPr>
              <a:t>энерготратам</a:t>
            </a:r>
            <a:r>
              <a:rPr lang="ru-RU" sz="1900" b="1" dirty="0">
                <a:solidFill>
                  <a:schemeClr val="bg1"/>
                </a:solidFill>
              </a:rPr>
              <a:t> человека</a:t>
            </a:r>
            <a:r>
              <a:rPr lang="ru-RU" sz="19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596240">
            <a:off x="2880110" y="2102677"/>
            <a:ext cx="569837" cy="40863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106813">
            <a:off x="4458848" y="2019271"/>
            <a:ext cx="564782" cy="40500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290953">
            <a:off x="1247715" y="1989701"/>
            <a:ext cx="569837" cy="40863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8588" y="3836557"/>
            <a:ext cx="1317237" cy="1967075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6754954" y="2930404"/>
            <a:ext cx="11377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Суточная потребность в калориях</a:t>
            </a:r>
            <a:endParaRPr lang="ru-RU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7892679" y="3011627"/>
            <a:ext cx="375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=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8288916" y="2979602"/>
            <a:ext cx="10819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величина основного обмена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324944" y="3107890"/>
            <a:ext cx="375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X</a:t>
            </a:r>
            <a:endParaRPr lang="ru-RU" sz="2000" b="1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9757323" y="2950071"/>
            <a:ext cx="12368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коэффициент физической активности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6693878" y="4081431"/>
            <a:ext cx="35258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1,4 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(при малоподвижном образе жизни)</a:t>
            </a:r>
          </a:p>
          <a:p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2,0 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(при умеренно активном образе жизни) </a:t>
            </a:r>
          </a:p>
          <a:p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2,5 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(при высокой физической активности)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829808" y="2884238"/>
            <a:ext cx="375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*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473907" y="4094820"/>
            <a:ext cx="375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*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6096000" y="192080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Важнейшая  роль пищи заключается в обеспечении организма энергией.</a:t>
            </a:r>
          </a:p>
        </p:txBody>
      </p:sp>
      <p:pic>
        <p:nvPicPr>
          <p:cNvPr id="30" name="Рисунок 29" descr="эмблема.jpg">
            <a:extLst>
              <a:ext uri="{FF2B5EF4-FFF2-40B4-BE49-F238E27FC236}">
                <a16:creationId xmlns:a16="http://schemas.microsoft.com/office/drawing/2014/main" xmlns="" id="{238F3414-B566-4ED6-8CBF-BFBFE54408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762" t="5403" r="30952" b="56483"/>
          <a:stretch>
            <a:fillRect/>
          </a:stretch>
        </p:blipFill>
        <p:spPr bwMode="auto">
          <a:xfrm>
            <a:off x="-36911" y="-5298"/>
            <a:ext cx="1008185" cy="1137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люс 2"/>
          <p:cNvSpPr/>
          <p:nvPr/>
        </p:nvSpPr>
        <p:spPr>
          <a:xfrm>
            <a:off x="1803145" y="2741934"/>
            <a:ext cx="248393" cy="269693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люс 31"/>
          <p:cNvSpPr/>
          <p:nvPr/>
        </p:nvSpPr>
        <p:spPr>
          <a:xfrm>
            <a:off x="4159344" y="2795557"/>
            <a:ext cx="248393" cy="269693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-68865" y="5552789"/>
            <a:ext cx="2489114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dirty="0">
                <a:solidFill>
                  <a:schemeClr val="bg1"/>
                </a:solidFill>
              </a:rPr>
              <a:t>В среднем для женщин - 1400 ккал, для мужчин – 1800 ккал.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408323" y="5578717"/>
            <a:ext cx="218521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</a:rPr>
              <a:t>(примерно 5-10%  от общих </a:t>
            </a:r>
            <a:r>
              <a:rPr lang="ru-RU" sz="1700" dirty="0" err="1">
                <a:solidFill>
                  <a:schemeClr val="bg1"/>
                </a:solidFill>
              </a:rPr>
              <a:t>энерготрат</a:t>
            </a:r>
            <a:r>
              <a:rPr lang="ru-RU" sz="1700" dirty="0">
                <a:solidFill>
                  <a:schemeClr val="bg1"/>
                </a:solidFill>
              </a:rPr>
              <a:t>).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647247" y="5803632"/>
            <a:ext cx="163141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>
                <a:solidFill>
                  <a:schemeClr val="bg1"/>
                </a:solidFill>
              </a:rPr>
              <a:t>1000-1300 ккал в день и более</a:t>
            </a:r>
          </a:p>
        </p:txBody>
      </p:sp>
    </p:spTree>
    <p:extLst>
      <p:ext uri="{BB962C8B-B14F-4D97-AF65-F5344CB8AC3E}">
        <p14:creationId xmlns:p14="http://schemas.microsoft.com/office/powerpoint/2010/main" xmlns="" val="102566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30639" y="146762"/>
            <a:ext cx="3456780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800" b="1" i="1" spc="50" dirty="0">
                <a:ln w="0"/>
                <a:solidFill>
                  <a:schemeClr val="tx2">
                    <a:lumMod val="2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Источники энергии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59698" y="771781"/>
            <a:ext cx="93986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Три класса основных пищевых веществ - белки, жиры и углеводы.</a:t>
            </a:r>
          </a:p>
          <a:p>
            <a:pPr algn="ctr"/>
            <a:endParaRPr lang="ru-RU" sz="2000" dirty="0">
              <a:solidFill>
                <a:schemeClr val="bg1"/>
              </a:solidFill>
            </a:endParaRPr>
          </a:p>
          <a:p>
            <a:pPr algn="ctr"/>
            <a:r>
              <a:rPr lang="ru-RU" sz="2000" dirty="0">
                <a:solidFill>
                  <a:schemeClr val="bg1"/>
                </a:solidFill>
              </a:rPr>
              <a:t>При их окислении в любом живом организме и у человека освобождается энергия.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4598"/>
          <a:stretch/>
        </p:blipFill>
        <p:spPr>
          <a:xfrm>
            <a:off x="1860556" y="1817453"/>
            <a:ext cx="1943825" cy="1809890"/>
          </a:xfrm>
          <a:prstGeom prst="ellipse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346599" y="3732479"/>
            <a:ext cx="37631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при окислении 1 г белка и углеводов выделяется около 4 ккал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433"/>
          <a:stretch/>
        </p:blipFill>
        <p:spPr>
          <a:xfrm>
            <a:off x="5143929" y="1822359"/>
            <a:ext cx="1931554" cy="1896781"/>
          </a:xfrm>
          <a:prstGeom prst="ellipse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896" t="354" r="32568" b="-354"/>
          <a:stretch/>
        </p:blipFill>
        <p:spPr>
          <a:xfrm>
            <a:off x="8627735" y="1757623"/>
            <a:ext cx="1995061" cy="1929549"/>
          </a:xfrm>
          <a:prstGeom prst="ellipse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088549" y="3770660"/>
            <a:ext cx="28135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при окислении жиров выделяется около 9 ккал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698063" y="4763763"/>
            <a:ext cx="9038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prstClr val="black"/>
                </a:solidFill>
              </a:rPr>
              <a:t>Любое несоответствие количества потребляемой энергии прямо </a:t>
            </a:r>
            <a:r>
              <a:rPr lang="ru-RU" b="1" dirty="0">
                <a:solidFill>
                  <a:prstClr val="black"/>
                </a:solidFill>
              </a:rPr>
              <a:t>отражается на массе тела человека.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698063" y="5533670"/>
            <a:ext cx="9038491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dirty="0">
                <a:solidFill>
                  <a:prstClr val="black"/>
                </a:solidFill>
              </a:rPr>
              <a:t>Избыточная масса тела и ожирение повышают риск развития таких </a:t>
            </a:r>
            <a:r>
              <a:rPr lang="ru-RU" b="1" dirty="0">
                <a:solidFill>
                  <a:prstClr val="black"/>
                </a:solidFill>
              </a:rPr>
              <a:t>заболеваний</a:t>
            </a:r>
            <a:r>
              <a:rPr lang="ru-RU" dirty="0">
                <a:solidFill>
                  <a:prstClr val="black"/>
                </a:solidFill>
              </a:rPr>
              <a:t>, как атеросклероз сосудов сердца и мозга, инсулиннезависимый диабет, гипертония,  болезни желчевыводящих путей, остеопороз, некоторые формы рака.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2111" y="3862572"/>
            <a:ext cx="1978843" cy="279436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598" y="0"/>
            <a:ext cx="1005927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512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85" t="2481" r="3900" b="3054"/>
          <a:stretch/>
        </p:blipFill>
        <p:spPr>
          <a:xfrm>
            <a:off x="753834" y="766097"/>
            <a:ext cx="5908430" cy="609190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31631" y="224135"/>
            <a:ext cx="102576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Закон второй: соответствие химического состава рациона человека его физиологическим потребностям в пищевых веществах.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65529" y="1256027"/>
            <a:ext cx="22262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Пищевые вещества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14596" y="1699952"/>
            <a:ext cx="17427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Макронутриенты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29375" y="2112783"/>
            <a:ext cx="128650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белки</a:t>
            </a:r>
          </a:p>
          <a:p>
            <a:endParaRPr lang="ru-RU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жиры</a:t>
            </a:r>
          </a:p>
          <a:p>
            <a:endParaRPr lang="ru-RU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углеводы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21009" y="1726117"/>
            <a:ext cx="17556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Микронутриенты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671635" y="2017650"/>
            <a:ext cx="17347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витамины </a:t>
            </a:r>
          </a:p>
          <a:p>
            <a:endParaRPr lang="ru-RU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минеральные </a:t>
            </a:r>
          </a:p>
          <a:p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вещества</a:t>
            </a:r>
            <a:endParaRPr lang="ru-RU" sz="1600" dirty="0">
              <a:solidFill>
                <a:schemeClr val="bg1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1927419" y="1563450"/>
            <a:ext cx="223771" cy="241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3141050" y="1563450"/>
            <a:ext cx="175847" cy="241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7773761" y="1104477"/>
            <a:ext cx="29743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Пищевые вещества: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881444" y="1762059"/>
            <a:ext cx="1927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Незаменимые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629399" y="2468534"/>
            <a:ext cx="51171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некоторые жирные кислоты, 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витамины, 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минеральные вещества, </a:t>
            </a:r>
          </a:p>
          <a:p>
            <a:pPr algn="just">
              <a:spcAft>
                <a:spcPts val="0"/>
              </a:spcAft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116047" y="3562619"/>
            <a:ext cx="3944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Не образуются в организме человека!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064220" y="4226915"/>
            <a:ext cx="31140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Обязательно должны поступать с пищей в определенных количествах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881444" y="4304462"/>
            <a:ext cx="1678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Заменимые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775319" y="4766127"/>
            <a:ext cx="49712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Могут образоваться в организме человека из незаменимых пищевых веществ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160477" y="2139562"/>
            <a:ext cx="5027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- 10 аминокислот, входящие в состав белков,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64220" y="3604878"/>
            <a:ext cx="30288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Необходимы для нормального обмена веществ. 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598" y="0"/>
            <a:ext cx="1005927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241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57695" y="257894"/>
            <a:ext cx="7430367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400" b="1" i="1" spc="50" dirty="0">
                <a:ln w="0"/>
                <a:solidFill>
                  <a:schemeClr val="tx2">
                    <a:lumMod val="2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ГРУППЫ ПИЩЕВЫХ ПРОДУКТОВ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44415" y="821568"/>
            <a:ext cx="103690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Поступление пищевых веществ в нужных количествах и соотношениях осуществляется через потребление разнообразного набора пищевых продуктов.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42139" y="3009513"/>
            <a:ext cx="3604846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Продукты, включенные в одну группу, содержат приблизительно одинаковый набор пищевых веществ. </a:t>
            </a:r>
            <a:endParaRPr lang="ru-RU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07830" y="1691280"/>
            <a:ext cx="5152293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зависимости от содержания различных пищевых веществ существует классификация продуктов по группам.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95654" y="1651212"/>
            <a:ext cx="4371211" cy="6462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33063" y="2051104"/>
            <a:ext cx="5102713" cy="461932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949355" y="5690688"/>
            <a:ext cx="12426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хлеб зерновые картофель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856525" y="5194681"/>
            <a:ext cx="856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овощи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649419" y="4732937"/>
            <a:ext cx="9389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фрукты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328031" y="3870706"/>
            <a:ext cx="1863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молочные продукты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685414" y="3040376"/>
            <a:ext cx="224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белковые продукты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9277919" y="2210045"/>
            <a:ext cx="792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жиры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598" y="0"/>
            <a:ext cx="1005927" cy="1140051"/>
          </a:xfrm>
          <a:prstGeom prst="rect">
            <a:avLst/>
          </a:prstGeom>
        </p:spPr>
      </p:pic>
      <p:pic>
        <p:nvPicPr>
          <p:cNvPr id="2050" name="Picture 2" descr="C:\Users\user\Desktop\принцип здорового питания\Безымянный.jpg"/>
          <p:cNvPicPr>
            <a:picLocks noChangeAspect="1" noChangeArrowheads="1"/>
          </p:cNvPicPr>
          <p:nvPr/>
        </p:nvPicPr>
        <p:blipFill>
          <a:blip r:embed="rId5" cstate="print"/>
          <a:srcRect t="10542" r="4580" b="9940"/>
          <a:stretch>
            <a:fillRect/>
          </a:stretch>
        </p:blipFill>
        <p:spPr bwMode="auto">
          <a:xfrm>
            <a:off x="1" y="3106615"/>
            <a:ext cx="3352622" cy="3540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6739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62" t="14577" r="35369" b="11800"/>
          <a:stretch/>
        </p:blipFill>
        <p:spPr>
          <a:xfrm>
            <a:off x="10499503" y="2313070"/>
            <a:ext cx="1345553" cy="186202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2672" y="1517355"/>
            <a:ext cx="5858379" cy="3545663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7" name="TextBox 6"/>
          <p:cNvSpPr txBox="1"/>
          <p:nvPr/>
        </p:nvSpPr>
        <p:spPr>
          <a:xfrm>
            <a:off x="472920" y="402535"/>
            <a:ext cx="5131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</a:t>
            </a:r>
            <a:r>
              <a:rPr lang="ru-RU" sz="2400" b="1" dirty="0">
                <a:solidFill>
                  <a:schemeClr val="bg1"/>
                </a:solidFill>
              </a:rPr>
              <a:t> группа - хлеб, зерновые и картофель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39077" y="1259463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обеспечивают организм необходимым количеством энергии и углеводов, которые служат источником легкоусвояемых калорий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5202" y="5713457"/>
            <a:ext cx="8585108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уменьшают уровень холестерина в сыворотке крови, риск развития сердечно-сосудистых заболеваний</a:t>
            </a:r>
            <a:endParaRPr lang="ru-RU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39077" y="2600346"/>
            <a:ext cx="4212400" cy="206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содержат белок, пищевые волокна, витамины группы В, минеральные вещества (магний, фосфор, железо, цинк, селен)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</a:pP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84124" y="4397252"/>
            <a:ext cx="5584000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способствуют нормальной деятельности желудочно-кишечного тракта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58401" y="4993825"/>
            <a:ext cx="1985552" cy="173631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139077" y="637198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составляют основу рациона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598" y="0"/>
            <a:ext cx="1005927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112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ctr">
          <a:lnSpc>
            <a:spcPct val="107000"/>
          </a:lnSpc>
          <a:defRPr sz="2400" b="1" i="1" spc="50" dirty="0">
            <a:ln w="0"/>
            <a:solidFill>
              <a:schemeClr val="tx2">
                <a:lumMod val="25000"/>
              </a:schemeClr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2519</TotalTime>
  <Words>2889</Words>
  <Application>Microsoft Office PowerPoint</Application>
  <PresentationFormat>Произвольный</PresentationFormat>
  <Paragraphs>451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Слайд 2</vt:lpstr>
      <vt:lpstr>Слайд 3</vt:lpstr>
      <vt:lpstr>Слайд 4</vt:lpstr>
      <vt:lpstr>ЗАКОНЫ ЗДОРОВОГО ПИТАНИЯ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142</cp:revision>
  <dcterms:created xsi:type="dcterms:W3CDTF">2020-09-17T13:07:46Z</dcterms:created>
  <dcterms:modified xsi:type="dcterms:W3CDTF">2021-05-27T11:09:46Z</dcterms:modified>
</cp:coreProperties>
</file>