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CC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90" y="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 descr="4456516.png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5720" y="285728"/>
            <a:ext cx="8572560" cy="657227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3B234-998A-4F43-AF27-675AAF939DCB}" type="datetimeFigureOut">
              <a:rPr lang="ru-RU"/>
              <a:pPr>
                <a:defRPr/>
              </a:pPr>
              <a:t>26.01.2023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60AC5-2A42-4832-8720-7AB529DA12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412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4A7E53-A187-4F9C-9069-E9C8F555933C}" type="datetimeFigureOut">
              <a:rPr lang="ru-RU"/>
              <a:pPr>
                <a:defRPr/>
              </a:pPr>
              <a:t>26.01.2023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D12231-CA76-4AA3-9F02-9893B784BA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Прямоугольник 6"/>
          <p:cNvSpPr>
            <a:spLocks noChangeArrowheads="1"/>
          </p:cNvSpPr>
          <p:nvPr/>
        </p:nvSpPr>
        <p:spPr bwMode="auto">
          <a:xfrm>
            <a:off x="250825" y="333375"/>
            <a:ext cx="85772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 i="1" dirty="0">
                <a:solidFill>
                  <a:srgbClr val="0066FF"/>
                </a:solidFill>
                <a:latin typeface="Monotype Corsiva" pitchFamily="66" charset="0"/>
              </a:rPr>
              <a:t>Муниципальное бюджетное </a:t>
            </a:r>
            <a:r>
              <a:rPr lang="ru-RU" sz="1400" b="1" i="1" dirty="0" smtClean="0">
                <a:solidFill>
                  <a:srgbClr val="0066FF"/>
                </a:solidFill>
                <a:latin typeface="Monotype Corsiva" pitchFamily="66" charset="0"/>
              </a:rPr>
              <a:t>дошкольное </a:t>
            </a:r>
            <a:r>
              <a:rPr lang="ru-RU" sz="1400" b="1" i="1" dirty="0">
                <a:solidFill>
                  <a:srgbClr val="0066FF"/>
                </a:solidFill>
                <a:latin typeface="Monotype Corsiva" pitchFamily="66" charset="0"/>
              </a:rPr>
              <a:t>учреждение </a:t>
            </a:r>
          </a:p>
          <a:p>
            <a:pPr algn="ctr"/>
            <a:r>
              <a:rPr lang="ru-RU" sz="1400" b="1" i="1" dirty="0" err="1" smtClean="0">
                <a:solidFill>
                  <a:srgbClr val="0066FF"/>
                </a:solidFill>
                <a:latin typeface="Monotype Corsiva" pitchFamily="66" charset="0"/>
              </a:rPr>
              <a:t>Байковский</a:t>
            </a:r>
            <a:r>
              <a:rPr lang="ru-RU" sz="1400" b="1" i="1" dirty="0" smtClean="0">
                <a:solidFill>
                  <a:srgbClr val="0066FF"/>
                </a:solidFill>
                <a:latin typeface="Monotype Corsiva" pitchFamily="66" charset="0"/>
              </a:rPr>
              <a:t> детский сад</a:t>
            </a:r>
            <a:endParaRPr lang="ru-RU" sz="1400" b="1" i="1" dirty="0">
              <a:solidFill>
                <a:srgbClr val="0066FF"/>
              </a:solidFill>
              <a:latin typeface="Monotype Corsiva" pitchFamily="66" charset="0"/>
            </a:endParaRPr>
          </a:p>
        </p:txBody>
      </p:sp>
      <p:sp>
        <p:nvSpPr>
          <p:cNvPr id="14342" name="Прямоугольник 6"/>
          <p:cNvSpPr>
            <a:spLocks noChangeArrowheads="1"/>
          </p:cNvSpPr>
          <p:nvPr/>
        </p:nvSpPr>
        <p:spPr bwMode="auto">
          <a:xfrm>
            <a:off x="395288" y="1052513"/>
            <a:ext cx="8577262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i="1" dirty="0">
                <a:solidFill>
                  <a:srgbClr val="0070C0"/>
                </a:solidFill>
                <a:latin typeface="Monotype Corsiva" pitchFamily="66" charset="0"/>
                <a:cs typeface="Times New Roman" pitchFamily="18" charset="0"/>
              </a:rPr>
              <a:t>Мастер-класс «Кот с </a:t>
            </a:r>
            <a:r>
              <a:rPr lang="ru-RU" sz="3200" b="1" i="1" dirty="0" err="1">
                <a:solidFill>
                  <a:srgbClr val="0070C0"/>
                </a:solidFill>
                <a:latin typeface="Monotype Corsiva" pitchFamily="66" charset="0"/>
                <a:cs typeface="Times New Roman" pitchFamily="18" charset="0"/>
              </a:rPr>
              <a:t>авоской</a:t>
            </a:r>
            <a:r>
              <a:rPr lang="ru-RU" sz="3200" b="1" i="1" dirty="0">
                <a:solidFill>
                  <a:srgbClr val="0070C0"/>
                </a:solidFill>
                <a:latin typeface="Monotype Corsiva" pitchFamily="66" charset="0"/>
                <a:cs typeface="Times New Roman" pitchFamily="18" charset="0"/>
              </a:rPr>
              <a:t>» </a:t>
            </a:r>
          </a:p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(Техника «</a:t>
            </a:r>
            <a:r>
              <a:rPr lang="ru-RU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Тестопластика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ru-RU" sz="1400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4343" name="Picture 7" descr="Мастер-класс Лепка Кот с авоськами Тесто соленое фото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420938"/>
            <a:ext cx="2614613" cy="259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Прямоугольник 6"/>
          <p:cNvSpPr>
            <a:spLocks noChangeArrowheads="1"/>
          </p:cNvSpPr>
          <p:nvPr/>
        </p:nvSpPr>
        <p:spPr bwMode="auto">
          <a:xfrm>
            <a:off x="5724525" y="5157788"/>
            <a:ext cx="3167063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 i="1" dirty="0">
                <a:solidFill>
                  <a:srgbClr val="0066FF"/>
                </a:solidFill>
                <a:latin typeface="Monotype Corsiva" pitchFamily="66" charset="0"/>
              </a:rPr>
              <a:t>Подготовила </a:t>
            </a:r>
            <a:r>
              <a:rPr lang="ru-RU" sz="1300" b="1" i="1" dirty="0" smtClean="0">
                <a:solidFill>
                  <a:srgbClr val="0066FF"/>
                </a:solidFill>
                <a:latin typeface="Monotype Corsiva" pitchFamily="66" charset="0"/>
              </a:rPr>
              <a:t>воспитатель Пятакова О.В.</a:t>
            </a:r>
            <a:endParaRPr lang="ru-RU" sz="1300" b="1" i="1" dirty="0">
              <a:solidFill>
                <a:srgbClr val="0066FF"/>
              </a:solidFill>
              <a:latin typeface="Monotype Corsiva" pitchFamily="66" charset="0"/>
            </a:endParaRPr>
          </a:p>
        </p:txBody>
      </p:sp>
      <p:sp>
        <p:nvSpPr>
          <p:cNvPr id="14345" name="Прямоугольник 6"/>
          <p:cNvSpPr>
            <a:spLocks noChangeArrowheads="1"/>
          </p:cNvSpPr>
          <p:nvPr/>
        </p:nvSpPr>
        <p:spPr bwMode="auto">
          <a:xfrm>
            <a:off x="3708400" y="6092825"/>
            <a:ext cx="15843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 i="1" dirty="0" err="1">
                <a:solidFill>
                  <a:srgbClr val="0066FF"/>
                </a:solidFill>
                <a:latin typeface="Monotype Corsiva" pitchFamily="66" charset="0"/>
              </a:rPr>
              <a:t>р.п</a:t>
            </a:r>
            <a:r>
              <a:rPr lang="ru-RU" sz="1200" b="1" i="1" dirty="0">
                <a:solidFill>
                  <a:srgbClr val="0066FF"/>
                </a:solidFill>
                <a:latin typeface="Monotype Corsiva" pitchFamily="66" charset="0"/>
              </a:rPr>
              <a:t>. Ардатов, </a:t>
            </a:r>
            <a:r>
              <a:rPr lang="ru-RU" sz="1200" b="1" i="1" dirty="0" smtClean="0">
                <a:solidFill>
                  <a:srgbClr val="0066FF"/>
                </a:solidFill>
                <a:latin typeface="Monotype Corsiva" pitchFamily="66" charset="0"/>
              </a:rPr>
              <a:t>2022</a:t>
            </a:r>
            <a:endParaRPr lang="ru-RU" sz="1200" b="1" i="1" dirty="0">
              <a:solidFill>
                <a:srgbClr val="0066FF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6"/>
          <p:cNvSpPr>
            <a:spLocks noChangeArrowheads="1"/>
          </p:cNvSpPr>
          <p:nvPr/>
        </p:nvSpPr>
        <p:spPr bwMode="auto">
          <a:xfrm>
            <a:off x="611188" y="404813"/>
            <a:ext cx="5329237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>
                <a:solidFill>
                  <a:srgbClr val="0000CC"/>
                </a:solidFill>
                <a:latin typeface="Monotype Corsiva" pitchFamily="66" charset="0"/>
              </a:rPr>
              <a:t>Рецепт теста:</a:t>
            </a:r>
          </a:p>
          <a:p>
            <a:pPr algn="just"/>
            <a:r>
              <a:rPr lang="ru-RU" b="1" i="1">
                <a:solidFill>
                  <a:srgbClr val="0033CC"/>
                </a:solidFill>
              </a:rPr>
              <a:t>- </a:t>
            </a:r>
            <a:r>
              <a:rPr lang="ru-RU" b="1" i="1">
                <a:solidFill>
                  <a:srgbClr val="0033CC"/>
                </a:solidFill>
                <a:latin typeface="Monotype Corsiva" pitchFamily="66" charset="0"/>
              </a:rPr>
              <a:t>300 гр. муки (2 стакана),</a:t>
            </a:r>
          </a:p>
          <a:p>
            <a:pPr algn="just"/>
            <a:r>
              <a:rPr lang="ru-RU" b="1" i="1">
                <a:solidFill>
                  <a:srgbClr val="0033CC"/>
                </a:solidFill>
                <a:latin typeface="Monotype Corsiva" pitchFamily="66" charset="0"/>
              </a:rPr>
              <a:t>- 300 гр. соли "Экстра" (1 стакан), </a:t>
            </a:r>
          </a:p>
          <a:p>
            <a:pPr algn="just"/>
            <a:r>
              <a:rPr lang="ru-RU" b="1" i="1">
                <a:solidFill>
                  <a:srgbClr val="0033CC"/>
                </a:solidFill>
                <a:latin typeface="Monotype Corsiva" pitchFamily="66" charset="0"/>
              </a:rPr>
              <a:t>- 200 мг. воды (почти полный стакан), </a:t>
            </a:r>
          </a:p>
          <a:p>
            <a:pPr algn="just"/>
            <a:r>
              <a:rPr lang="ru-RU" b="1" i="1">
                <a:solidFill>
                  <a:srgbClr val="0033CC"/>
                </a:solidFill>
                <a:latin typeface="Monotype Corsiva" pitchFamily="66" charset="0"/>
              </a:rPr>
              <a:t>- 1 ст. ложка подсолнечного масла (можно и без него). </a:t>
            </a:r>
          </a:p>
          <a:p>
            <a:pPr algn="just"/>
            <a:r>
              <a:rPr lang="ru-RU" b="1" i="1">
                <a:solidFill>
                  <a:srgbClr val="0033CC"/>
                </a:solidFill>
                <a:latin typeface="Monotype Corsiva" pitchFamily="66" charset="0"/>
              </a:rPr>
              <a:t>Если необходимо нежное тесто, то соль "Экстра" просеивается через сито. </a:t>
            </a:r>
          </a:p>
          <a:p>
            <a:pPr algn="just"/>
            <a:r>
              <a:rPr lang="ru-RU" b="1" i="1">
                <a:solidFill>
                  <a:srgbClr val="0033CC"/>
                </a:solidFill>
                <a:latin typeface="Monotype Corsiva" pitchFamily="66" charset="0"/>
              </a:rPr>
              <a:t>После замеса тесто складывается в полиэтиленовый пакет и убирается в холодильник. Лепкой можно заниматься на следующий день. </a:t>
            </a:r>
          </a:p>
        </p:txBody>
      </p:sp>
      <p:sp>
        <p:nvSpPr>
          <p:cNvPr id="18437" name="Прямоугольник 6"/>
          <p:cNvSpPr>
            <a:spLocks noChangeArrowheads="1"/>
          </p:cNvSpPr>
          <p:nvPr/>
        </p:nvSpPr>
        <p:spPr bwMode="auto">
          <a:xfrm>
            <a:off x="1042988" y="4508500"/>
            <a:ext cx="31670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b="1" i="1">
                <a:solidFill>
                  <a:srgbClr val="0000CC"/>
                </a:solidFill>
                <a:latin typeface="Monotype Corsiva" pitchFamily="66" charset="0"/>
              </a:rPr>
              <a:t>А пока продумываем сюжет - эскизы. Например...</a:t>
            </a:r>
          </a:p>
        </p:txBody>
      </p:sp>
      <p:pic>
        <p:nvPicPr>
          <p:cNvPr id="18439" name="Picture 7" descr="Мастер-класс Лепка Кот с авоськами Тесто соленое фото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3141663"/>
            <a:ext cx="3324225" cy="321945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6"/>
          <p:cNvSpPr>
            <a:spLocks noChangeArrowheads="1"/>
          </p:cNvSpPr>
          <p:nvPr/>
        </p:nvSpPr>
        <p:spPr bwMode="auto">
          <a:xfrm>
            <a:off x="468313" y="333375"/>
            <a:ext cx="82804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i="1">
                <a:solidFill>
                  <a:srgbClr val="0033CC"/>
                </a:solidFill>
                <a:latin typeface="Monotype Corsiva" pitchFamily="66" charset="0"/>
              </a:rPr>
              <a:t>Начинаем снизу, с лап. Берём кусочек теста, раскатываем «колбаску», делим пополам. Каждый кусочек раскатываем в шарик - затем в капельку или овал. Выкладываем по рисунку на бумагу и стекой намечаем пальчики, можно и когти.</a:t>
            </a:r>
          </a:p>
        </p:txBody>
      </p:sp>
      <p:pic>
        <p:nvPicPr>
          <p:cNvPr id="19461" name="Picture 5" descr="Мастер-класс Лепка Кот с авоськами Тесто соленое фото 3"/>
          <p:cNvPicPr>
            <a:picLocks noChangeAspect="1" noChangeArrowheads="1"/>
          </p:cNvPicPr>
          <p:nvPr/>
        </p:nvPicPr>
        <p:blipFill>
          <a:blip r:embed="rId2" cstate="print"/>
          <a:srcRect l="5527" r="4144"/>
          <a:stretch>
            <a:fillRect/>
          </a:stretch>
        </p:blipFill>
        <p:spPr bwMode="auto">
          <a:xfrm>
            <a:off x="2843213" y="1125538"/>
            <a:ext cx="3529012" cy="212725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468313" y="3429000"/>
            <a:ext cx="82073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0033CC"/>
                </a:solidFill>
                <a:latin typeface="Monotype Corsiva" pitchFamily="66" charset="0"/>
              </a:rPr>
              <a:t>Аналогично делаем ноги. Место скрепления деталей чуть-чуть смочить водой, пригладить пальчиком и можно припудрить мукой. И еще заметьте, как лежат детали ног по рисунку - выходят на туловище. Это затем, чтобы соединить между собой детали кота.</a:t>
            </a:r>
          </a:p>
        </p:txBody>
      </p:sp>
      <p:pic>
        <p:nvPicPr>
          <p:cNvPr id="19463" name="Picture 7" descr="Мастер-класс Лепка Кот с авоськами Тесто соленое фото 4"/>
          <p:cNvPicPr>
            <a:picLocks noChangeAspect="1" noChangeArrowheads="1"/>
          </p:cNvPicPr>
          <p:nvPr/>
        </p:nvPicPr>
        <p:blipFill>
          <a:blip r:embed="rId3" cstate="print"/>
          <a:srcRect l="9366" r="4144"/>
          <a:stretch>
            <a:fillRect/>
          </a:stretch>
        </p:blipFill>
        <p:spPr bwMode="auto">
          <a:xfrm>
            <a:off x="2987675" y="4292600"/>
            <a:ext cx="3313113" cy="2028825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рямоугольник 6"/>
          <p:cNvSpPr>
            <a:spLocks noChangeArrowheads="1"/>
          </p:cNvSpPr>
          <p:nvPr/>
        </p:nvSpPr>
        <p:spPr bwMode="auto">
          <a:xfrm>
            <a:off x="468313" y="333375"/>
            <a:ext cx="82804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i="1">
                <a:solidFill>
                  <a:srgbClr val="0033CC"/>
                </a:solidFill>
                <a:latin typeface="Monotype Corsiva" pitchFamily="66" charset="0"/>
              </a:rPr>
              <a:t>Хвост тоже ушел под животик. Туловище - раскатать шарик в ладошках, до тех пор пока не будет трещинок, приплюснуть, и положить по рисунку. При этом смочить те части (ноги, хвост) которые соприкасаются с телом. Опять же делается захлёст на рисунок головы.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68313" y="3716338"/>
            <a:ext cx="82073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0033CC"/>
                </a:solidFill>
                <a:latin typeface="Monotype Corsiva" pitchFamily="66" charset="0"/>
              </a:rPr>
              <a:t>Пока тесто сырое – тут же делаем надсечки стекой, это шерстка. Работу продолжаем по рисунку снизу - вверх. Заполняем авоськи.</a:t>
            </a:r>
          </a:p>
        </p:txBody>
      </p:sp>
      <p:pic>
        <p:nvPicPr>
          <p:cNvPr id="20486" name="Picture 6" descr="Мастер-класс Лепка Кот с авоськами Тесто соленое фото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1125538"/>
            <a:ext cx="1666875" cy="262890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20487" name="Picture 7" descr="Мастер-класс Лепка Кот с авоськами Тесто соленое фото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4292600"/>
            <a:ext cx="3686175" cy="215265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20488" name="Picture 8" descr="Мастер-класс Лепка Кот с авоськами Тесто соленое фото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325" y="4149725"/>
            <a:ext cx="2103438" cy="231140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6"/>
          <p:cNvSpPr>
            <a:spLocks noChangeArrowheads="1"/>
          </p:cNvSpPr>
          <p:nvPr/>
        </p:nvSpPr>
        <p:spPr bwMode="auto">
          <a:xfrm>
            <a:off x="468313" y="476250"/>
            <a:ext cx="82804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i="1">
                <a:solidFill>
                  <a:srgbClr val="0033CC"/>
                </a:solidFill>
                <a:latin typeface="Monotype Corsiva" pitchFamily="66" charset="0"/>
              </a:rPr>
              <a:t>Теперь лапы, которые держат сумки. Нахлест идет на туловище и на ручки сумок.  </a:t>
            </a:r>
            <a:r>
              <a:rPr lang="ru-RU" sz="1600" b="1">
                <a:solidFill>
                  <a:srgbClr val="0033CC"/>
                </a:solidFill>
                <a:latin typeface="Monotype Corsiva" pitchFamily="66" charset="0"/>
              </a:rPr>
              <a:t>Тесто раскатать в шарик, плавно на ладошках перевести в капельку, где с одной стороны утолщение, это для пальцев.</a:t>
            </a:r>
          </a:p>
          <a:p>
            <a:pPr algn="ctr"/>
            <a:endParaRPr lang="ru-RU" sz="1600" b="1" i="1">
              <a:solidFill>
                <a:srgbClr val="0033CC"/>
              </a:solidFill>
              <a:latin typeface="Monotype Corsiva" pitchFamily="66" charset="0"/>
            </a:endParaRPr>
          </a:p>
        </p:txBody>
      </p:sp>
      <p:pic>
        <p:nvPicPr>
          <p:cNvPr id="21510" name="Picture 6" descr="Мастер-класс Лепка Кот с авоськами Тесто соленое фото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3357563"/>
            <a:ext cx="2501900" cy="2808287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21511" name="Picture 7" descr="Мастер-класс Лепка Кот с авоськами Тесто соленое фото 9"/>
          <p:cNvPicPr>
            <a:picLocks noChangeAspect="1" noChangeArrowheads="1"/>
          </p:cNvPicPr>
          <p:nvPr/>
        </p:nvPicPr>
        <p:blipFill>
          <a:blip r:embed="rId3" cstate="print"/>
          <a:srcRect r="5142"/>
          <a:stretch>
            <a:fillRect/>
          </a:stretch>
        </p:blipFill>
        <p:spPr bwMode="auto">
          <a:xfrm>
            <a:off x="611188" y="1196975"/>
            <a:ext cx="3455987" cy="1738313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21512" name="Picture 8" descr="Мастер-класс Лепка Кот с авоськами Тесто соленое фото 10"/>
          <p:cNvPicPr>
            <a:picLocks noChangeAspect="1" noChangeArrowheads="1"/>
          </p:cNvPicPr>
          <p:nvPr/>
        </p:nvPicPr>
        <p:blipFill>
          <a:blip r:embed="rId4" cstate="print"/>
          <a:srcRect r="1691"/>
          <a:stretch>
            <a:fillRect/>
          </a:stretch>
        </p:blipFill>
        <p:spPr bwMode="auto">
          <a:xfrm>
            <a:off x="4932363" y="1196975"/>
            <a:ext cx="3600450" cy="177165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21513" name="Picture 9" descr="Мастер-класс Лепка Кот с авоськами Тесто соленое фото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263" y="3357563"/>
            <a:ext cx="2559050" cy="2824162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6"/>
          <p:cNvSpPr>
            <a:spLocks noChangeArrowheads="1"/>
          </p:cNvSpPr>
          <p:nvPr/>
        </p:nvSpPr>
        <p:spPr bwMode="auto">
          <a:xfrm>
            <a:off x="468313" y="476250"/>
            <a:ext cx="82804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i="1">
                <a:solidFill>
                  <a:srgbClr val="0033CC"/>
                </a:solidFill>
                <a:latin typeface="Monotype Corsiva" pitchFamily="66" charset="0"/>
              </a:rPr>
              <a:t>Голова - шар, в ладошках приплюснуть, положить по рисунку. пальчиками разгладить, немножко приплюснуть ладонью.   Немного прижать место, где будут глаза, т.е. выделяем мордочку. Уши - два шарика, приплюснуть, ввиде лепестков - и прижать на свои места. Не забывайте места склеивания смачивать. Стекой прижать - это ушные впадины. По ушам и мордочке выполнить рельеф - шерстку</a:t>
            </a:r>
          </a:p>
        </p:txBody>
      </p:sp>
      <p:pic>
        <p:nvPicPr>
          <p:cNvPr id="22535" name="Picture 7" descr="Мастер-класс Лепка Кот с авоськами Тесто соленое фото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2349500"/>
            <a:ext cx="3713162" cy="2479675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22536" name="Picture 8" descr="Мастер-класс Лепка Кот с авоськами Тесто соленое фото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9700" y="1773238"/>
            <a:ext cx="2986088" cy="387350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Прямоугольник 6"/>
          <p:cNvSpPr>
            <a:spLocks noChangeArrowheads="1"/>
          </p:cNvSpPr>
          <p:nvPr/>
        </p:nvSpPr>
        <p:spPr bwMode="auto">
          <a:xfrm>
            <a:off x="468313" y="476250"/>
            <a:ext cx="82804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i="1">
                <a:solidFill>
                  <a:srgbClr val="0033CC"/>
                </a:solidFill>
                <a:latin typeface="Monotype Corsiva" pitchFamily="66" charset="0"/>
              </a:rPr>
              <a:t>По ушам и мордочке выполнить рельеф - шерстку. Закругленной стекой пока тесто сырое формируем мордочку, приоткрываем ротик и выявляем нижнюю губу. Глаза - два шарика, нос - овал. Зубочисткой делаем углубления, потом приклеим сюда усы. </a:t>
            </a:r>
          </a:p>
          <a:p>
            <a:pPr algn="ctr"/>
            <a:r>
              <a:rPr lang="ru-RU" sz="1600" b="1" i="1">
                <a:solidFill>
                  <a:srgbClr val="0033CC"/>
                </a:solidFill>
                <a:latin typeface="Monotype Corsiva" pitchFamily="66" charset="0"/>
              </a:rPr>
              <a:t>Последние детали - сосиски на шее и на сумке. Сушка: делаем надрезы по бумаге, и максимально её убираем. Но делать это необходимо очень осторожно, работа сохнет, могут появиться трещины. В духовку, на самую маленькую температуру  (2-3ч.). Или  на открытом воздухе</a:t>
            </a:r>
          </a:p>
        </p:txBody>
      </p:sp>
      <p:pic>
        <p:nvPicPr>
          <p:cNvPr id="23557" name="Picture 5" descr="Мастер-класс Лепка Кот с авоськами Тесто соленое фото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213" y="2205038"/>
            <a:ext cx="3676650" cy="3887787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Прямоугольник 6"/>
          <p:cNvSpPr>
            <a:spLocks noChangeArrowheads="1"/>
          </p:cNvSpPr>
          <p:nvPr/>
        </p:nvSpPr>
        <p:spPr bwMode="auto">
          <a:xfrm>
            <a:off x="468313" y="476250"/>
            <a:ext cx="82804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i="1">
                <a:solidFill>
                  <a:srgbClr val="0033CC"/>
                </a:solidFill>
                <a:latin typeface="Monotype Corsiva" pitchFamily="66" charset="0"/>
              </a:rPr>
              <a:t>Роспись очень сложная, т.к. многослойная. Расписываем гуашью (любой). Сначала глаза, морду, животик и лапы грунтуем белой гуашью. Второй слой, в данном случае голубой - тонкой кисточкой №1, по форме рисуем шерстинки.</a:t>
            </a:r>
            <a:r>
              <a:rPr lang="ru-RU" sz="1600">
                <a:solidFill>
                  <a:srgbClr val="0033CC"/>
                </a:solidFill>
                <a:latin typeface="Monotype Corsiva" pitchFamily="66" charset="0"/>
              </a:rPr>
              <a:t> </a:t>
            </a:r>
          </a:p>
        </p:txBody>
      </p:sp>
      <p:pic>
        <p:nvPicPr>
          <p:cNvPr id="24580" name="Picture 4" descr="Мастер-класс Лепка Кот с авоськами Тесто соленое фото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484313"/>
            <a:ext cx="3571875" cy="3432175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24581" name="Picture 5" descr="Мастер-класс Лепка Кот с авоськами Тесто соленое фото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363" y="2636838"/>
            <a:ext cx="3333750" cy="3375025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Прямоугольник 6"/>
          <p:cNvSpPr>
            <a:spLocks noChangeArrowheads="1"/>
          </p:cNvSpPr>
          <p:nvPr/>
        </p:nvSpPr>
        <p:spPr bwMode="auto">
          <a:xfrm>
            <a:off x="468313" y="476250"/>
            <a:ext cx="8280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0033CC"/>
                </a:solidFill>
                <a:latin typeface="Monotype Corsiva" pitchFamily="66" charset="0"/>
              </a:rPr>
              <a:t>Третий слой. Во время росписи, упор идет на нос, поэтому он будет последний. Затем покрываем лаком, любым, главное бесцветным и монтируем в рамку. </a:t>
            </a:r>
          </a:p>
        </p:txBody>
      </p:sp>
      <p:pic>
        <p:nvPicPr>
          <p:cNvPr id="25605" name="Picture 5" descr="Мастер-класс Лепка Кот с авоськами Тесто соленое фото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12875"/>
            <a:ext cx="3173413" cy="3254375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25606" name="Picture 6" descr="Мастер-класс Лепка Кот с авоськами Тесто соленое фото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538" y="1628775"/>
            <a:ext cx="3871912" cy="4103688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25607" name="Прямоугольник 6"/>
          <p:cNvSpPr>
            <a:spLocks noChangeArrowheads="1"/>
          </p:cNvSpPr>
          <p:nvPr/>
        </p:nvSpPr>
        <p:spPr bwMode="auto">
          <a:xfrm>
            <a:off x="468313" y="6021388"/>
            <a:ext cx="8280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0033CC"/>
                </a:solidFill>
                <a:latin typeface="Monotype Corsiva" pitchFamily="66" charset="0"/>
              </a:rPr>
              <a:t>Презентация создана на основе материала сайта «Страна Мастеров»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6092"/>
      </a:hlink>
      <a:folHlink>
        <a:srgbClr val="244061"/>
      </a:folHlink>
    </a:clrScheme>
    <a:fontScheme name="Тема 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560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9</cp:revision>
  <dcterms:created xsi:type="dcterms:W3CDTF">2014-06-25T06:32:06Z</dcterms:created>
  <dcterms:modified xsi:type="dcterms:W3CDTF">2023-01-26T11:08:48Z</dcterms:modified>
</cp:coreProperties>
</file>