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754" y="22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1FF5F7-FB3F-4FA0-A71A-9DC83649479F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297B010-41D2-4419-A237-9CD4C2599B97}">
      <dgm:prSet phldrT="[Текст]" custT="1"/>
      <dgm:spPr>
        <a:solidFill>
          <a:srgbClr val="860000"/>
        </a:solidFill>
      </dgm:spPr>
      <dgm:t>
        <a:bodyPr/>
        <a:lstStyle/>
        <a:p>
          <a:r>
            <a:rPr lang="ru-RU" sz="1400" dirty="0" smtClean="0"/>
            <a:t>Создание условий для повышения качества образования в ДОУ через систему интеграции, реализующей право каждого ребенка на качественное и доступное образование, обеспечивающее равные стартовые возможности для полноценного физического и психического развития детей, как основы их успешного обучения в школе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F37AB13-5C44-4531-8F51-FA91D365CB19}" type="parTrans" cxnId="{5E555AEE-B3EA-4444-B2ED-4044CC9D2179}">
      <dgm:prSet/>
      <dgm:spPr/>
      <dgm:t>
        <a:bodyPr/>
        <a:lstStyle/>
        <a:p>
          <a:endParaRPr lang="ru-RU"/>
        </a:p>
      </dgm:t>
    </dgm:pt>
    <dgm:pt modelId="{9E3ECC56-9964-4080-8F2D-09F6573E454F}" type="sibTrans" cxnId="{5E555AEE-B3EA-4444-B2ED-4044CC9D2179}">
      <dgm:prSet/>
      <dgm:spPr/>
      <dgm:t>
        <a:bodyPr/>
        <a:lstStyle/>
        <a:p>
          <a:endParaRPr lang="ru-RU"/>
        </a:p>
      </dgm:t>
    </dgm:pt>
    <dgm:pt modelId="{F35BB701-2E92-4BC7-BA0B-F570D490B375}">
      <dgm:prSet phldrT="[Текст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ru-RU" sz="1050" dirty="0" smtClean="0"/>
            <a:t>Создание условий для получения качественного дошкольного образования и обеспечение социализации каждого ребенка в условиях дошкольного образовательного учреждения, в соответствии с ФГОС ДО, через разностороннее, полноценное развитие каждого ребенка с учетом его индивидуальных особенностей и возможностей ( в том числе </a:t>
          </a:r>
          <a:r>
            <a:rPr lang="ru-RU" sz="1050" dirty="0" err="1" smtClean="0"/>
            <a:t>одарѐнных </a:t>
          </a:r>
          <a:r>
            <a:rPr lang="ru-RU" sz="1050" dirty="0" smtClean="0"/>
            <a:t>детей, детей с ОВЗ и инвалидов)</a:t>
          </a:r>
          <a:endParaRPr lang="ru-RU" sz="1050" dirty="0"/>
        </a:p>
      </dgm:t>
    </dgm:pt>
    <dgm:pt modelId="{10BD99AB-4C36-41C3-BBAA-3B91A3209821}" type="parTrans" cxnId="{57D1197E-7065-4FC5-8A95-D1DAC40A05C4}">
      <dgm:prSet/>
      <dgm:spPr/>
      <dgm:t>
        <a:bodyPr/>
        <a:lstStyle/>
        <a:p>
          <a:endParaRPr lang="ru-RU"/>
        </a:p>
      </dgm:t>
    </dgm:pt>
    <dgm:pt modelId="{F05FB971-FD7D-4CFB-82B1-26207B1BA2D5}" type="sibTrans" cxnId="{57D1197E-7065-4FC5-8A95-D1DAC40A05C4}">
      <dgm:prSet/>
      <dgm:spPr/>
      <dgm:t>
        <a:bodyPr/>
        <a:lstStyle/>
        <a:p>
          <a:endParaRPr lang="ru-RU"/>
        </a:p>
      </dgm:t>
    </dgm:pt>
    <dgm:pt modelId="{0A15DB1A-114B-4102-BBA6-F8798793680B}">
      <dgm:prSet phldrT="[Текст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ru-RU" dirty="0" smtClean="0"/>
            <a:t>Использование возможностей сетевого взаимодействия и интеграции в образовательном процессе в рамках экспериментальной и инновационной деятельности.</a:t>
          </a:r>
          <a:endParaRPr lang="ru-RU" dirty="0"/>
        </a:p>
      </dgm:t>
    </dgm:pt>
    <dgm:pt modelId="{CB74FB15-B370-412F-8EC0-735D9BBFF40B}" type="parTrans" cxnId="{3BE1132D-19A6-474F-8FEC-A4916CC0D484}">
      <dgm:prSet/>
      <dgm:spPr/>
      <dgm:t>
        <a:bodyPr/>
        <a:lstStyle/>
        <a:p>
          <a:endParaRPr lang="ru-RU"/>
        </a:p>
      </dgm:t>
    </dgm:pt>
    <dgm:pt modelId="{4D98538D-F548-4454-A443-91B7A2E04E34}" type="sibTrans" cxnId="{3BE1132D-19A6-474F-8FEC-A4916CC0D484}">
      <dgm:prSet/>
      <dgm:spPr/>
      <dgm:t>
        <a:bodyPr/>
        <a:lstStyle/>
        <a:p>
          <a:endParaRPr lang="ru-RU"/>
        </a:p>
      </dgm:t>
    </dgm:pt>
    <dgm:pt modelId="{9E40E166-7611-42A8-B56E-B1A7D874D00D}">
      <dgm:prSet phldrT="[Текст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ru-RU" dirty="0" smtClean="0"/>
            <a:t>Создание условий для повышения мотивации профессиональной деятельности педагогов МБДОУ, через формирование компетенций в соответствии с требованиями Профессионального стандарта.</a:t>
          </a:r>
          <a:endParaRPr lang="ru-RU" dirty="0"/>
        </a:p>
      </dgm:t>
    </dgm:pt>
    <dgm:pt modelId="{2832F262-B389-4221-A596-0C46571EDCD1}" type="parTrans" cxnId="{E2947A59-AE25-4B49-BF7D-A2C4B02E0470}">
      <dgm:prSet/>
      <dgm:spPr/>
      <dgm:t>
        <a:bodyPr/>
        <a:lstStyle/>
        <a:p>
          <a:endParaRPr lang="ru-RU"/>
        </a:p>
      </dgm:t>
    </dgm:pt>
    <dgm:pt modelId="{FDD27043-FD48-4026-98DB-986791647BAD}" type="sibTrans" cxnId="{E2947A59-AE25-4B49-BF7D-A2C4B02E0470}">
      <dgm:prSet/>
      <dgm:spPr/>
      <dgm:t>
        <a:bodyPr/>
        <a:lstStyle/>
        <a:p>
          <a:endParaRPr lang="ru-RU"/>
        </a:p>
      </dgm:t>
    </dgm:pt>
    <dgm:pt modelId="{804C48E6-DB29-49F4-865B-ED534B441A7A}">
      <dgm:prSet phldrT="[Текст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ru-RU" dirty="0" smtClean="0"/>
            <a:t>Создание материально-технических, </a:t>
          </a:r>
          <a:r>
            <a:rPr lang="ru-RU" dirty="0" err="1" smtClean="0"/>
            <a:t>психологопедагогических</a:t>
          </a:r>
          <a:r>
            <a:rPr lang="ru-RU" dirty="0" smtClean="0"/>
            <a:t> и кадровых условий в рамках организации внутренней системы качественного образования в МБДОУ.</a:t>
          </a:r>
          <a:endParaRPr lang="ru-RU" dirty="0"/>
        </a:p>
      </dgm:t>
    </dgm:pt>
    <dgm:pt modelId="{394C74AF-80AC-4ADB-873D-28E7C8B6F2D8}" type="parTrans" cxnId="{D7B7D7A6-211D-4D63-AD87-78B012CC5912}">
      <dgm:prSet/>
      <dgm:spPr/>
      <dgm:t>
        <a:bodyPr/>
        <a:lstStyle/>
        <a:p>
          <a:endParaRPr lang="ru-RU"/>
        </a:p>
      </dgm:t>
    </dgm:pt>
    <dgm:pt modelId="{7EDC40D8-2882-428D-BDB8-D50D48EB4838}" type="sibTrans" cxnId="{D7B7D7A6-211D-4D63-AD87-78B012CC5912}">
      <dgm:prSet/>
      <dgm:spPr/>
      <dgm:t>
        <a:bodyPr/>
        <a:lstStyle/>
        <a:p>
          <a:endParaRPr lang="ru-RU"/>
        </a:p>
      </dgm:t>
    </dgm:pt>
    <dgm:pt modelId="{52037407-B76D-4C58-931E-3A04124E0E4A}" type="pres">
      <dgm:prSet presAssocID="{581FF5F7-FB3F-4FA0-A71A-9DC83649479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ECDC86C-0DC9-4503-AC9B-C99A86CF2745}" type="pres">
      <dgm:prSet presAssocID="{4297B010-41D2-4419-A237-9CD4C2599B97}" presName="centerShape" presStyleLbl="node0" presStyleIdx="0" presStyleCnt="1" custScaleX="266190" custScaleY="231206"/>
      <dgm:spPr/>
      <dgm:t>
        <a:bodyPr/>
        <a:lstStyle/>
        <a:p>
          <a:endParaRPr lang="ru-RU"/>
        </a:p>
      </dgm:t>
    </dgm:pt>
    <dgm:pt modelId="{0B8AF65C-7197-4271-86CB-8DCCA078FF03}" type="pres">
      <dgm:prSet presAssocID="{10BD99AB-4C36-41C3-BBAA-3B91A3209821}" presName="parTrans" presStyleLbl="sibTrans2D1" presStyleIdx="0" presStyleCnt="4"/>
      <dgm:spPr/>
      <dgm:t>
        <a:bodyPr/>
        <a:lstStyle/>
        <a:p>
          <a:endParaRPr lang="ru-RU"/>
        </a:p>
      </dgm:t>
    </dgm:pt>
    <dgm:pt modelId="{C1690DF9-7D81-4473-AFC2-D1A84E5C9000}" type="pres">
      <dgm:prSet presAssocID="{10BD99AB-4C36-41C3-BBAA-3B91A3209821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627B4835-3FD7-46E6-87C1-EC317898CA94}" type="pres">
      <dgm:prSet presAssocID="{F35BB701-2E92-4BC7-BA0B-F570D490B375}" presName="node" presStyleLbl="node1" presStyleIdx="0" presStyleCnt="4" custScaleX="194504" custScaleY="164422" custRadScaleRad="160926" custRadScaleInc="-1276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A9C147-9C90-483E-BC4A-4E5FE3F9A816}" type="pres">
      <dgm:prSet presAssocID="{CB74FB15-B370-412F-8EC0-735D9BBFF40B}" presName="parTrans" presStyleLbl="sibTrans2D1" presStyleIdx="1" presStyleCnt="4"/>
      <dgm:spPr/>
      <dgm:t>
        <a:bodyPr/>
        <a:lstStyle/>
        <a:p>
          <a:endParaRPr lang="ru-RU"/>
        </a:p>
      </dgm:t>
    </dgm:pt>
    <dgm:pt modelId="{EB2DBA17-5DB7-4921-B34A-A9EABD4A8CC4}" type="pres">
      <dgm:prSet presAssocID="{CB74FB15-B370-412F-8EC0-735D9BBFF40B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FBFA74B7-2194-4CF6-AFDA-380CDD32D08D}" type="pres">
      <dgm:prSet presAssocID="{0A15DB1A-114B-4102-BBA6-F8798793680B}" presName="node" presStyleLbl="node1" presStyleIdx="1" presStyleCnt="4" custScaleX="194504" custScaleY="164422" custRadScaleRad="154418" custRadScaleInc="-755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BD61B4-EDA1-470D-9E3C-C3CE2F85F768}" type="pres">
      <dgm:prSet presAssocID="{2832F262-B389-4221-A596-0C46571EDCD1}" presName="parTrans" presStyleLbl="sibTrans2D1" presStyleIdx="2" presStyleCnt="4"/>
      <dgm:spPr/>
      <dgm:t>
        <a:bodyPr/>
        <a:lstStyle/>
        <a:p>
          <a:endParaRPr lang="ru-RU"/>
        </a:p>
      </dgm:t>
    </dgm:pt>
    <dgm:pt modelId="{8449E5F7-59F7-4395-A5F9-9396B6C503A0}" type="pres">
      <dgm:prSet presAssocID="{2832F262-B389-4221-A596-0C46571EDCD1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0C3951C8-E85F-43BC-83CB-4E1A065127EB}" type="pres">
      <dgm:prSet presAssocID="{9E40E166-7611-42A8-B56E-B1A7D874D00D}" presName="node" presStyleLbl="node1" presStyleIdx="2" presStyleCnt="4" custScaleX="194504" custScaleY="164422" custRadScaleRad="161285" custRadScaleInc="-1386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3236CE-E97C-49E1-BD08-E0610021CBCD}" type="pres">
      <dgm:prSet presAssocID="{394C74AF-80AC-4ADB-873D-28E7C8B6F2D8}" presName="parTrans" presStyleLbl="sibTrans2D1" presStyleIdx="3" presStyleCnt="4"/>
      <dgm:spPr/>
      <dgm:t>
        <a:bodyPr/>
        <a:lstStyle/>
        <a:p>
          <a:endParaRPr lang="ru-RU"/>
        </a:p>
      </dgm:t>
    </dgm:pt>
    <dgm:pt modelId="{9713AC52-85D8-4B19-BC3B-721EB10A240E}" type="pres">
      <dgm:prSet presAssocID="{394C74AF-80AC-4ADB-873D-28E7C8B6F2D8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44BB71BE-5A2A-431C-8BF6-580A810DD39B}" type="pres">
      <dgm:prSet presAssocID="{804C48E6-DB29-49F4-865B-ED534B441A7A}" presName="node" presStyleLbl="node1" presStyleIdx="3" presStyleCnt="4" custScaleX="194504" custScaleY="164422" custRadScaleRad="153743" custRadScaleInc="-646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2C7989B-2140-4F9E-9F48-B8AB3D1A6AEC}" type="presOf" srcId="{581FF5F7-FB3F-4FA0-A71A-9DC83649479F}" destId="{52037407-B76D-4C58-931E-3A04124E0E4A}" srcOrd="0" destOrd="0" presId="urn:microsoft.com/office/officeart/2005/8/layout/radial5"/>
    <dgm:cxn modelId="{57D1197E-7065-4FC5-8A95-D1DAC40A05C4}" srcId="{4297B010-41D2-4419-A237-9CD4C2599B97}" destId="{F35BB701-2E92-4BC7-BA0B-F570D490B375}" srcOrd="0" destOrd="0" parTransId="{10BD99AB-4C36-41C3-BBAA-3B91A3209821}" sibTransId="{F05FB971-FD7D-4CFB-82B1-26207B1BA2D5}"/>
    <dgm:cxn modelId="{4788F960-95CB-491D-96C4-7E8D97A12C77}" type="presOf" srcId="{CB74FB15-B370-412F-8EC0-735D9BBFF40B}" destId="{EB2DBA17-5DB7-4921-B34A-A9EABD4A8CC4}" srcOrd="1" destOrd="0" presId="urn:microsoft.com/office/officeart/2005/8/layout/radial5"/>
    <dgm:cxn modelId="{B3082CF6-BB04-4B7A-9246-0C69C2278023}" type="presOf" srcId="{4297B010-41D2-4419-A237-9CD4C2599B97}" destId="{0ECDC86C-0DC9-4503-AC9B-C99A86CF2745}" srcOrd="0" destOrd="0" presId="urn:microsoft.com/office/officeart/2005/8/layout/radial5"/>
    <dgm:cxn modelId="{3BE1132D-19A6-474F-8FEC-A4916CC0D484}" srcId="{4297B010-41D2-4419-A237-9CD4C2599B97}" destId="{0A15DB1A-114B-4102-BBA6-F8798793680B}" srcOrd="1" destOrd="0" parTransId="{CB74FB15-B370-412F-8EC0-735D9BBFF40B}" sibTransId="{4D98538D-F548-4454-A443-91B7A2E04E34}"/>
    <dgm:cxn modelId="{E2947A59-AE25-4B49-BF7D-A2C4B02E0470}" srcId="{4297B010-41D2-4419-A237-9CD4C2599B97}" destId="{9E40E166-7611-42A8-B56E-B1A7D874D00D}" srcOrd="2" destOrd="0" parTransId="{2832F262-B389-4221-A596-0C46571EDCD1}" sibTransId="{FDD27043-FD48-4026-98DB-986791647BAD}"/>
    <dgm:cxn modelId="{B4C2B62D-870B-4466-BDFC-54AC2AF70D17}" type="presOf" srcId="{10BD99AB-4C36-41C3-BBAA-3B91A3209821}" destId="{C1690DF9-7D81-4473-AFC2-D1A84E5C9000}" srcOrd="1" destOrd="0" presId="urn:microsoft.com/office/officeart/2005/8/layout/radial5"/>
    <dgm:cxn modelId="{1EF561C2-F52D-485A-B477-C02AFEC84A0B}" type="presOf" srcId="{2832F262-B389-4221-A596-0C46571EDCD1}" destId="{ADBD61B4-EDA1-470D-9E3C-C3CE2F85F768}" srcOrd="0" destOrd="0" presId="urn:microsoft.com/office/officeart/2005/8/layout/radial5"/>
    <dgm:cxn modelId="{A581B4B9-958E-4544-9417-86204638158A}" type="presOf" srcId="{F35BB701-2E92-4BC7-BA0B-F570D490B375}" destId="{627B4835-3FD7-46E6-87C1-EC317898CA94}" srcOrd="0" destOrd="0" presId="urn:microsoft.com/office/officeart/2005/8/layout/radial5"/>
    <dgm:cxn modelId="{DBEDB30F-DFED-4A7C-B151-CED0514999E9}" type="presOf" srcId="{394C74AF-80AC-4ADB-873D-28E7C8B6F2D8}" destId="{9713AC52-85D8-4B19-BC3B-721EB10A240E}" srcOrd="1" destOrd="0" presId="urn:microsoft.com/office/officeart/2005/8/layout/radial5"/>
    <dgm:cxn modelId="{50A2A552-8499-4506-B7C5-E55A3023DE1F}" type="presOf" srcId="{9E40E166-7611-42A8-B56E-B1A7D874D00D}" destId="{0C3951C8-E85F-43BC-83CB-4E1A065127EB}" srcOrd="0" destOrd="0" presId="urn:microsoft.com/office/officeart/2005/8/layout/radial5"/>
    <dgm:cxn modelId="{6A6F54A4-ED11-4ECA-B4FF-68942B2DE10D}" type="presOf" srcId="{2832F262-B389-4221-A596-0C46571EDCD1}" destId="{8449E5F7-59F7-4395-A5F9-9396B6C503A0}" srcOrd="1" destOrd="0" presId="urn:microsoft.com/office/officeart/2005/8/layout/radial5"/>
    <dgm:cxn modelId="{19867D48-9741-4DF7-981C-13A6997BB011}" type="presOf" srcId="{0A15DB1A-114B-4102-BBA6-F8798793680B}" destId="{FBFA74B7-2194-4CF6-AFDA-380CDD32D08D}" srcOrd="0" destOrd="0" presId="urn:microsoft.com/office/officeart/2005/8/layout/radial5"/>
    <dgm:cxn modelId="{5E555AEE-B3EA-4444-B2ED-4044CC9D2179}" srcId="{581FF5F7-FB3F-4FA0-A71A-9DC83649479F}" destId="{4297B010-41D2-4419-A237-9CD4C2599B97}" srcOrd="0" destOrd="0" parTransId="{9F37AB13-5C44-4531-8F51-FA91D365CB19}" sibTransId="{9E3ECC56-9964-4080-8F2D-09F6573E454F}"/>
    <dgm:cxn modelId="{F18D2536-5C42-4F2E-9C2B-A4DFE177494D}" type="presOf" srcId="{804C48E6-DB29-49F4-865B-ED534B441A7A}" destId="{44BB71BE-5A2A-431C-8BF6-580A810DD39B}" srcOrd="0" destOrd="0" presId="urn:microsoft.com/office/officeart/2005/8/layout/radial5"/>
    <dgm:cxn modelId="{8C186B9C-E0A1-4F7A-B6BB-1BA128A277F8}" type="presOf" srcId="{10BD99AB-4C36-41C3-BBAA-3B91A3209821}" destId="{0B8AF65C-7197-4271-86CB-8DCCA078FF03}" srcOrd="0" destOrd="0" presId="urn:microsoft.com/office/officeart/2005/8/layout/radial5"/>
    <dgm:cxn modelId="{27D4F827-4CAE-460A-91FA-31711DAC76C7}" type="presOf" srcId="{CB74FB15-B370-412F-8EC0-735D9BBFF40B}" destId="{3BA9C147-9C90-483E-BC4A-4E5FE3F9A816}" srcOrd="0" destOrd="0" presId="urn:microsoft.com/office/officeart/2005/8/layout/radial5"/>
    <dgm:cxn modelId="{D7B7D7A6-211D-4D63-AD87-78B012CC5912}" srcId="{4297B010-41D2-4419-A237-9CD4C2599B97}" destId="{804C48E6-DB29-49F4-865B-ED534B441A7A}" srcOrd="3" destOrd="0" parTransId="{394C74AF-80AC-4ADB-873D-28E7C8B6F2D8}" sibTransId="{7EDC40D8-2882-428D-BDB8-D50D48EB4838}"/>
    <dgm:cxn modelId="{BE05750A-A7D4-467D-A0A6-48E5C6BDFB80}" type="presOf" srcId="{394C74AF-80AC-4ADB-873D-28E7C8B6F2D8}" destId="{E83236CE-E97C-49E1-BD08-E0610021CBCD}" srcOrd="0" destOrd="0" presId="urn:microsoft.com/office/officeart/2005/8/layout/radial5"/>
    <dgm:cxn modelId="{9BCF99C6-E4F5-4A39-ADD4-E57A4DE4AB66}" type="presParOf" srcId="{52037407-B76D-4C58-931E-3A04124E0E4A}" destId="{0ECDC86C-0DC9-4503-AC9B-C99A86CF2745}" srcOrd="0" destOrd="0" presId="urn:microsoft.com/office/officeart/2005/8/layout/radial5"/>
    <dgm:cxn modelId="{BAA4BA90-BE85-45DD-AFCD-F19D92FB799D}" type="presParOf" srcId="{52037407-B76D-4C58-931E-3A04124E0E4A}" destId="{0B8AF65C-7197-4271-86CB-8DCCA078FF03}" srcOrd="1" destOrd="0" presId="urn:microsoft.com/office/officeart/2005/8/layout/radial5"/>
    <dgm:cxn modelId="{71BAFB35-FAE3-45F0-A1D7-8A3C50FF9BBF}" type="presParOf" srcId="{0B8AF65C-7197-4271-86CB-8DCCA078FF03}" destId="{C1690DF9-7D81-4473-AFC2-D1A84E5C9000}" srcOrd="0" destOrd="0" presId="urn:microsoft.com/office/officeart/2005/8/layout/radial5"/>
    <dgm:cxn modelId="{264C1487-E52B-426A-9BA2-62B3DCC48A22}" type="presParOf" srcId="{52037407-B76D-4C58-931E-3A04124E0E4A}" destId="{627B4835-3FD7-46E6-87C1-EC317898CA94}" srcOrd="2" destOrd="0" presId="urn:microsoft.com/office/officeart/2005/8/layout/radial5"/>
    <dgm:cxn modelId="{4C3FDD5F-6ECF-4213-9AD1-12FDAD3EBBB7}" type="presParOf" srcId="{52037407-B76D-4C58-931E-3A04124E0E4A}" destId="{3BA9C147-9C90-483E-BC4A-4E5FE3F9A816}" srcOrd="3" destOrd="0" presId="urn:microsoft.com/office/officeart/2005/8/layout/radial5"/>
    <dgm:cxn modelId="{91710C0C-53E2-429F-8435-D69505A02588}" type="presParOf" srcId="{3BA9C147-9C90-483E-BC4A-4E5FE3F9A816}" destId="{EB2DBA17-5DB7-4921-B34A-A9EABD4A8CC4}" srcOrd="0" destOrd="0" presId="urn:microsoft.com/office/officeart/2005/8/layout/radial5"/>
    <dgm:cxn modelId="{8A58403F-DBFB-4956-BC66-88FA23289B2D}" type="presParOf" srcId="{52037407-B76D-4C58-931E-3A04124E0E4A}" destId="{FBFA74B7-2194-4CF6-AFDA-380CDD32D08D}" srcOrd="4" destOrd="0" presId="urn:microsoft.com/office/officeart/2005/8/layout/radial5"/>
    <dgm:cxn modelId="{FA1634B0-7640-4DC3-801B-11474D927B27}" type="presParOf" srcId="{52037407-B76D-4C58-931E-3A04124E0E4A}" destId="{ADBD61B4-EDA1-470D-9E3C-C3CE2F85F768}" srcOrd="5" destOrd="0" presId="urn:microsoft.com/office/officeart/2005/8/layout/radial5"/>
    <dgm:cxn modelId="{D84E2098-ADDC-4FBB-95D9-02CC0A9802A5}" type="presParOf" srcId="{ADBD61B4-EDA1-470D-9E3C-C3CE2F85F768}" destId="{8449E5F7-59F7-4395-A5F9-9396B6C503A0}" srcOrd="0" destOrd="0" presId="urn:microsoft.com/office/officeart/2005/8/layout/radial5"/>
    <dgm:cxn modelId="{1D8AF3AF-5C26-4605-AF87-888FC132FEAF}" type="presParOf" srcId="{52037407-B76D-4C58-931E-3A04124E0E4A}" destId="{0C3951C8-E85F-43BC-83CB-4E1A065127EB}" srcOrd="6" destOrd="0" presId="urn:microsoft.com/office/officeart/2005/8/layout/radial5"/>
    <dgm:cxn modelId="{99B094C2-F25F-4DF2-B19B-7B08C5C0CD87}" type="presParOf" srcId="{52037407-B76D-4C58-931E-3A04124E0E4A}" destId="{E83236CE-E97C-49E1-BD08-E0610021CBCD}" srcOrd="7" destOrd="0" presId="urn:microsoft.com/office/officeart/2005/8/layout/radial5"/>
    <dgm:cxn modelId="{B66E0782-C40F-4CFE-89DB-C90F86839EC8}" type="presParOf" srcId="{E83236CE-E97C-49E1-BD08-E0610021CBCD}" destId="{9713AC52-85D8-4B19-BC3B-721EB10A240E}" srcOrd="0" destOrd="0" presId="urn:microsoft.com/office/officeart/2005/8/layout/radial5"/>
    <dgm:cxn modelId="{925E7A0F-A346-4090-8BD4-281D5AF8ADEC}" type="presParOf" srcId="{52037407-B76D-4C58-931E-3A04124E0E4A}" destId="{44BB71BE-5A2A-431C-8BF6-580A810DD39B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CDC86C-0DC9-4503-AC9B-C99A86CF2745}">
      <dsp:nvSpPr>
        <dsp:cNvPr id="0" name=""/>
        <dsp:cNvSpPr/>
      </dsp:nvSpPr>
      <dsp:spPr>
        <a:xfrm>
          <a:off x="2657125" y="1389387"/>
          <a:ext cx="3650237" cy="3170505"/>
        </a:xfrm>
        <a:prstGeom prst="ellipse">
          <a:avLst/>
        </a:prstGeom>
        <a:solidFill>
          <a:srgbClr val="86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Создание условий для повышения качества образования в ДОУ через систему интеграции, реализующей право каждого ребенка на качественное и доступное образование, обеспечивающее равные стартовые возможности для полноценного физического и психического развития детей, как основы их успешного обучения в школе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191690" y="1853697"/>
        <a:ext cx="2581107" cy="2241885"/>
      </dsp:txXfrm>
    </dsp:sp>
    <dsp:sp modelId="{0B8AF65C-7197-4271-86CB-8DCCA078FF03}">
      <dsp:nvSpPr>
        <dsp:cNvPr id="0" name=""/>
        <dsp:cNvSpPr/>
      </dsp:nvSpPr>
      <dsp:spPr>
        <a:xfrm rot="12767594">
          <a:off x="2997538" y="1844911"/>
          <a:ext cx="14847" cy="3558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10800000">
        <a:off x="3001637" y="1917290"/>
        <a:ext cx="10393" cy="213518"/>
      </dsp:txXfrm>
    </dsp:sp>
    <dsp:sp modelId="{627B4835-3FD7-46E6-87C1-EC317898CA94}">
      <dsp:nvSpPr>
        <dsp:cNvPr id="0" name=""/>
        <dsp:cNvSpPr/>
      </dsp:nvSpPr>
      <dsp:spPr>
        <a:xfrm>
          <a:off x="0" y="-248373"/>
          <a:ext cx="3334018" cy="281837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/>
            <a:t>Создание условий для получения качественного дошкольного образования и обеспечение социализации каждого ребенка в условиях дошкольного образовательного учреждения, в соответствии с ФГОС ДО, через разностороннее, полноценное развитие каждого ребенка с учетом его индивидуальных особенностей и возможностей ( в том числе </a:t>
          </a:r>
          <a:r>
            <a:rPr lang="ru-RU" sz="1050" kern="1200" dirty="0" err="1" smtClean="0"/>
            <a:t>одарѐнных </a:t>
          </a:r>
          <a:r>
            <a:rPr lang="ru-RU" sz="1050" kern="1200" dirty="0" smtClean="0"/>
            <a:t>детей, детей с ОВЗ и инвалидов)</a:t>
          </a:r>
          <a:endParaRPr lang="ru-RU" sz="1050" kern="1200" dirty="0"/>
        </a:p>
      </dsp:txBody>
      <dsp:txXfrm>
        <a:off x="488256" y="164369"/>
        <a:ext cx="2357506" cy="1992894"/>
      </dsp:txXfrm>
    </dsp:sp>
    <dsp:sp modelId="{3BA9C147-9C90-483E-BC4A-4E5FE3F9A816}">
      <dsp:nvSpPr>
        <dsp:cNvPr id="0" name=""/>
        <dsp:cNvSpPr/>
      </dsp:nvSpPr>
      <dsp:spPr>
        <a:xfrm rot="8983743">
          <a:off x="5835110" y="1970437"/>
          <a:ext cx="125544" cy="3558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10800000">
        <a:off x="5870205" y="2032117"/>
        <a:ext cx="87881" cy="213518"/>
      </dsp:txXfrm>
    </dsp:sp>
    <dsp:sp modelId="{FBFA74B7-2194-4CF6-AFDA-380CDD32D08D}">
      <dsp:nvSpPr>
        <dsp:cNvPr id="0" name=""/>
        <dsp:cNvSpPr/>
      </dsp:nvSpPr>
      <dsp:spPr>
        <a:xfrm>
          <a:off x="5497303" y="0"/>
          <a:ext cx="3334018" cy="281837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Использование возможностей сетевого взаимодействия и интеграции в образовательном процессе в рамках экспериментальной и инновационной деятельности.</a:t>
          </a:r>
          <a:endParaRPr lang="ru-RU" sz="1400" kern="1200" dirty="0"/>
        </a:p>
      </dsp:txBody>
      <dsp:txXfrm>
        <a:off x="5985559" y="412742"/>
        <a:ext cx="2357506" cy="1992894"/>
      </dsp:txXfrm>
    </dsp:sp>
    <dsp:sp modelId="{ADBD61B4-EDA1-470D-9E3C-C3CE2F85F768}">
      <dsp:nvSpPr>
        <dsp:cNvPr id="0" name=""/>
        <dsp:cNvSpPr/>
      </dsp:nvSpPr>
      <dsp:spPr>
        <a:xfrm rot="12544620">
          <a:off x="5929037" y="3620539"/>
          <a:ext cx="69480" cy="3558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10800000">
        <a:off x="5948567" y="3696777"/>
        <a:ext cx="48636" cy="213518"/>
      </dsp:txXfrm>
    </dsp:sp>
    <dsp:sp modelId="{0C3951C8-E85F-43BC-83CB-4E1A065127EB}">
      <dsp:nvSpPr>
        <dsp:cNvPr id="0" name=""/>
        <dsp:cNvSpPr/>
      </dsp:nvSpPr>
      <dsp:spPr>
        <a:xfrm>
          <a:off x="5630469" y="3130910"/>
          <a:ext cx="3334018" cy="281837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Создание условий для повышения мотивации профессиональной деятельности педагогов МБДОУ, через формирование компетенций в соответствии с требованиями Профессионального стандарта.</a:t>
          </a:r>
          <a:endParaRPr lang="ru-RU" sz="1400" kern="1200" dirty="0"/>
        </a:p>
      </dsp:txBody>
      <dsp:txXfrm>
        <a:off x="6118725" y="3543652"/>
        <a:ext cx="2357506" cy="1992894"/>
      </dsp:txXfrm>
    </dsp:sp>
    <dsp:sp modelId="{E83236CE-E97C-49E1-BD08-E0610021CBCD}">
      <dsp:nvSpPr>
        <dsp:cNvPr id="0" name=""/>
        <dsp:cNvSpPr/>
      </dsp:nvSpPr>
      <dsp:spPr>
        <a:xfrm rot="19855391">
          <a:off x="2965968" y="3620533"/>
          <a:ext cx="69484" cy="3558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2967282" y="3696771"/>
        <a:ext cx="48639" cy="213518"/>
      </dsp:txXfrm>
    </dsp:sp>
    <dsp:sp modelId="{44BB71BE-5A2A-431C-8BF6-580A810DD39B}">
      <dsp:nvSpPr>
        <dsp:cNvPr id="0" name=""/>
        <dsp:cNvSpPr/>
      </dsp:nvSpPr>
      <dsp:spPr>
        <a:xfrm>
          <a:off x="0" y="3130898"/>
          <a:ext cx="3334018" cy="2818378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Создание материально-технических, </a:t>
          </a:r>
          <a:r>
            <a:rPr lang="ru-RU" sz="1400" kern="1200" dirty="0" err="1" smtClean="0"/>
            <a:t>психологопедагогических</a:t>
          </a:r>
          <a:r>
            <a:rPr lang="ru-RU" sz="1400" kern="1200" dirty="0" smtClean="0"/>
            <a:t> и кадровых условий в рамках организации внутренней системы качественного образования в МБДОУ.</a:t>
          </a:r>
          <a:endParaRPr lang="ru-RU" sz="1400" kern="1200" dirty="0"/>
        </a:p>
      </dsp:txBody>
      <dsp:txXfrm>
        <a:off x="488256" y="3543640"/>
        <a:ext cx="2357506" cy="19928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52135-8574-401E-8000-3AB9B035CB1C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EAE2-B3F4-4484-A008-F9485A7EFD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219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52135-8574-401E-8000-3AB9B035CB1C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EAE2-B3F4-4484-A008-F9485A7EFD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109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52135-8574-401E-8000-3AB9B035CB1C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EAE2-B3F4-4484-A008-F9485A7EFD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619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52135-8574-401E-8000-3AB9B035CB1C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EAE2-B3F4-4484-A008-F9485A7EFD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210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52135-8574-401E-8000-3AB9B035CB1C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EAE2-B3F4-4484-A008-F9485A7EFD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612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52135-8574-401E-8000-3AB9B035CB1C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EAE2-B3F4-4484-A008-F9485A7EFD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261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52135-8574-401E-8000-3AB9B035CB1C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EAE2-B3F4-4484-A008-F9485A7EFD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115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52135-8574-401E-8000-3AB9B035CB1C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EAE2-B3F4-4484-A008-F9485A7EFD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014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52135-8574-401E-8000-3AB9B035CB1C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EAE2-B3F4-4484-A008-F9485A7EFD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04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52135-8574-401E-8000-3AB9B035CB1C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EAE2-B3F4-4484-A008-F9485A7EFD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82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52135-8574-401E-8000-3AB9B035CB1C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EAE2-B3F4-4484-A008-F9485A7EFD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297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52135-8574-401E-8000-3AB9B035CB1C}" type="datetimeFigureOut">
              <a:rPr lang="ru-RU" smtClean="0"/>
              <a:pPr/>
              <a:t>18.12.2025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1EAE2-B3F4-4484-A008-F9485A7EFD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085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nsportal.ru/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332656"/>
            <a:ext cx="8928992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</a:t>
            </a:r>
            <a:r>
              <a:rPr lang="ru-RU" sz="2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Байковский</a:t>
            </a:r>
            <a:r>
              <a:rPr lang="ru-RU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детский сад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1628800"/>
            <a:ext cx="54543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cap="all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ОТЧЕТ О РЕАЛИЗАЦИИ </a:t>
            </a:r>
            <a:br>
              <a:rPr lang="ru-RU" sz="2800" b="1" cap="all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cap="all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ПрограммЫ</a:t>
            </a:r>
            <a:r>
              <a:rPr lang="ru-RU" sz="2800" b="1" cap="all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развития </a:t>
            </a:r>
          </a:p>
          <a:p>
            <a:pPr algn="ctr"/>
            <a:r>
              <a:rPr lang="ru-RU" sz="2800" b="1" cap="all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2025 год</a:t>
            </a:r>
            <a:endParaRPr lang="ru-RU" sz="2800" b="1" cap="all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r1.nubex.ru/s6829-89d/0385ce9d63_fit-in~320x0__f605_3d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845"/>
          <a:stretch/>
        </p:blipFill>
        <p:spPr bwMode="auto">
          <a:xfrm>
            <a:off x="1043608" y="3013793"/>
            <a:ext cx="7405965" cy="3655565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9128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Проект № 4 «Информатизация образовательной деятельности в ДОУ» 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Формирование в ДОУ образовательной среды, основанной на эффективном и систематическом использовании информационных образовательных технологий 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92867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Создание творческой группы педагогов по работе над темой «Использование </a:t>
            </a:r>
            <a:r>
              <a:rPr lang="ru-RU" b="1" dirty="0" err="1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оналайн</a:t>
            </a:r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 платформ </a:t>
            </a:r>
            <a:r>
              <a:rPr lang="en-US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Telegram</a:t>
            </a:r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Googlehttps</a:t>
            </a:r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://</a:t>
            </a:r>
            <a:r>
              <a:rPr lang="ru-RU" b="1" dirty="0" err="1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ru.qaz.wiki</a:t>
            </a:r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b="1" dirty="0" err="1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wiki</a:t>
            </a:r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b="1" dirty="0" err="1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Google_Cloud_Platformд</a:t>
            </a:r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для образовательной деятельности: проведение консультаций, совещаний; -обработка анкет, обратная связь, тестирование , ведение статистики и аналитики; проведение </a:t>
            </a:r>
            <a:r>
              <a:rPr lang="ru-RU" b="1" dirty="0" err="1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оналайн</a:t>
            </a:r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 занятий с воспитанниками </a:t>
            </a:r>
            <a:endParaRPr lang="ru-RU" b="1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107154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Методическое сопровождение для педагогов по ИКТ ( мастер-классы, практикумы)</a:t>
            </a:r>
            <a:endParaRPr lang="ru-RU" b="1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28794" y="3786190"/>
            <a:ext cx="600079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Разработка авторских презентаций по дидактическим темам и педагогическим технологиям: создание авторских разработок с использованием Интернет-ресурсов; создание информационной базы данных ст.воспитателя и специалистов, использование ее в образовательном процессе. Разработка педагогами электронных методических и дидактических материалов по всем образовательным областям, их интеграции с традиционными учебными пособиям </a:t>
            </a:r>
            <a:endParaRPr lang="ru-RU" b="1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3"/>
          <p:cNvSpPr>
            <a:spLocks noChangeArrowheads="1"/>
          </p:cNvSpPr>
          <p:nvPr/>
        </p:nvSpPr>
        <p:spPr bwMode="auto">
          <a:xfrm>
            <a:off x="285720" y="0"/>
            <a:ext cx="86185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cap="all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Оценка результативности реализации программы развития</a:t>
            </a:r>
            <a:endParaRPr lang="ru-RU" sz="2400" cap="all" dirty="0">
              <a:solidFill>
                <a:srgbClr val="C0000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536994"/>
              </p:ext>
            </p:extLst>
          </p:nvPr>
        </p:nvGraphicFramePr>
        <p:xfrm>
          <a:off x="165849" y="830997"/>
          <a:ext cx="8858280" cy="5300771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907703"/>
                <a:gridCol w="3997817"/>
                <a:gridCol w="2952760"/>
              </a:tblGrid>
              <a:tr h="221739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Показатели: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До реализации ПР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По</a:t>
                      </a:r>
                      <a:r>
                        <a:rPr lang="ru-RU" sz="1000" baseline="0" dirty="0" smtClean="0"/>
                        <a:t> окончании реализации ПР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3758">
                <a:tc>
                  <a:txBody>
                    <a:bodyPr/>
                    <a:lstStyle/>
                    <a:p>
                      <a:pPr marL="0" indent="0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Количество педагогов с первой квалификационной категорией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1 чел. (33%)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 чел. (66%)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00224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Участие в мероприятиях муниципального, регионального и всероссийского уровня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2024-2025 </a:t>
                      </a: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гг.</a:t>
                      </a:r>
                    </a:p>
                    <a:p>
                      <a:r>
                        <a:rPr lang="ru-RU" sz="10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районных: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-</a:t>
                      </a:r>
                    </a:p>
                    <a:p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«Безопасный огонек»  (2 место 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Строителева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Е.В. 1 место Пятакова О.В)</a:t>
                      </a:r>
                    </a:p>
                    <a:p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Всероссийский творческий конкурс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«Российские таланты» 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Светофорик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 (2 - Диплома 1 место 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Строителева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Е.В., 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Хайдукова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Е.В.);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-Высшая школа делового администрирования (Диплом 1 место 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Строителева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Е.В.);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Международный творческий конкурс МААМ.</a:t>
                      </a: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ru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«Пожарная безопасность» (Диплом 1 место 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Строителева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Е.В.);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Всероссийский конкурс «Портал образования» «Математика для дошколят» (Диплом 1 место Пятакова О.В.)</a:t>
                      </a:r>
                    </a:p>
                    <a:p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Международный творческий конкурс МААМ.</a:t>
                      </a:r>
                      <a:r>
                        <a:rPr lang="en-US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ru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«День отца» (Диплом Пятакова О.В.)</a:t>
                      </a:r>
                    </a:p>
                    <a:p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 Всероссийский интернет конкурс:</a:t>
                      </a:r>
                      <a:endParaRPr lang="ru-RU" sz="10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Педагоги:</a:t>
                      </a:r>
                      <a:endParaRPr lang="ru-RU" sz="10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- 31.10.2025 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Всероссийская онлайн-викторина для педагогов «Знатоки педагогических технологий» 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Строителева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Е.В.;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II 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Всероссийский конкурс «Российские таланты» (Диплом 1 место) 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Строителева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Е.В.;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19.01.2025 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Всероссийская онлайн-викторина по ППД  «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Светофорик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 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Строителева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Е.В., 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Хайдукова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Е.С  (Диплома 2);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-Высшая школа делового администрирования 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Строителева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Е.В (Свидетельство о публикации);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Всероссийская образовательная сеть 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Строителева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Е.В (2 свидетельства о публикации);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МААМ.</a:t>
                      </a:r>
                      <a:r>
                        <a:rPr lang="en-US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RU 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Международный творческий конкурс для педагогов «Развивающая предметно пространственная среда» 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Строителва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Е.В., Пятакова О.В. (2 Диплома- 1 место);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Всероссийский конкурс Альманах педагога «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Здоровьесбережение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ДОУ» Диплом 2 место) 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Строителева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Е.В.</a:t>
                      </a:r>
                    </a:p>
                    <a:p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Всероссийский конкурс Альманах педагога «Дидактические игры в педагогической системе дошкольного образования» Диплом 2 место) Пятакова О.В.</a:t>
                      </a:r>
                    </a:p>
                    <a:p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Всероссийский конкурс  «БЭБИ-АРТ» «Формирование бережного отношения к природе с ранних лет» (Диплом о публикации) 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Хайдукова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Е.С.;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- Всероссийская образовательная сеть 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Хайдукова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Е.С. (свидетельств о публикации);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МБУ «Центральная библиотечная система» Центральная детская библиотека им. А.П.Гайдара «Школьные истории» акция Единого чтения 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Строителева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Е.В., </a:t>
                      </a:r>
                      <a:r>
                        <a:rPr lang="ru-RU" sz="10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Хайдукова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Е.С  (Благодарность -2)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6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Обобщение опыта работы; публикации</a:t>
                      </a:r>
                    </a:p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2024-2025гг</a:t>
                      </a:r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just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Выступление на МО района «Речевое развитие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детей старшего дошкольного возраста</a:t>
                      </a:r>
                    </a:p>
                    <a:p>
                      <a:pPr algn="just"/>
                      <a:r>
                        <a:rPr lang="ru-RU" sz="10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Публикации на сайте </a:t>
                      </a:r>
                      <a:r>
                        <a:rPr lang="en-US" sz="1000" b="0" i="0" u="none" strike="noStrik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2" tooltip="На главную"/>
                        </a:rPr>
                        <a:t>nsportal.ru</a:t>
                      </a:r>
                      <a:r>
                        <a:rPr lang="ru-RU" sz="1000" b="0" i="0" u="none" strike="noStrik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0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Международный образовательный портал </a:t>
                      </a:r>
                      <a:r>
                        <a:rPr lang="en-US" sz="1000" b="1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MAAM</a:t>
                      </a: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.ru.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0" y="0"/>
            <a:ext cx="9288463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ru-RU" sz="2800" b="1" cap="all" dirty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Критерии физического развития и </a:t>
            </a:r>
            <a:r>
              <a:rPr lang="ru-RU" sz="2800" b="1" cap="all" dirty="0" err="1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2800" b="1" cap="all" dirty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 навыков здорового образа жизни у детей</a:t>
            </a:r>
          </a:p>
          <a:p>
            <a:pPr algn="ctr">
              <a:buFont typeface="Wingdings" pitchFamily="2" charset="2"/>
              <a:buNone/>
            </a:pPr>
            <a:endParaRPr lang="ru-RU" sz="2800" cap="all" dirty="0">
              <a:solidFill>
                <a:srgbClr val="86000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390469"/>
              </p:ext>
            </p:extLst>
          </p:nvPr>
        </p:nvGraphicFramePr>
        <p:xfrm>
          <a:off x="285721" y="1916455"/>
          <a:ext cx="8501121" cy="282107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386607"/>
                <a:gridCol w="2557257"/>
                <a:gridCol w="2557257"/>
              </a:tblGrid>
              <a:tr h="568811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Показатели: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г.</a:t>
                      </a:r>
                    </a:p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2025г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2905">
                <a:tc>
                  <a:txBody>
                    <a:bodyPr/>
                    <a:lstStyle/>
                    <a:p>
                      <a:pPr marL="0" indent="0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Уровень заболеваемости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11,7%</a:t>
                      </a:r>
                    </a:p>
                  </a:txBody>
                  <a:tcPr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10,2%</a:t>
                      </a: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98087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Уровень развития основных физических качеств детей, потребность в здоровом образе жизни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Показатели сформированы полностью у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u="sng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</a:t>
                      </a:r>
                      <a:r>
                        <a:rPr lang="ru-RU" sz="1400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детей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Показатели находятся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стадии формирования у 3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8% детей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Показатели не сформированы у 4%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детей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Показатели сформированы полностью у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65%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детей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Показатели находятся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стадии формирования у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34% детей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Показатели не сформированы у 1%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детей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0" y="0"/>
            <a:ext cx="9288463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ru-RU" sz="2800" b="1" cap="all" dirty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Критерии изменений материально-технической базы,  изменений в информационной предметной среде</a:t>
            </a:r>
            <a:endParaRPr lang="ru-RU" sz="2800" cap="all" dirty="0">
              <a:solidFill>
                <a:srgbClr val="86000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9055661"/>
              </p:ext>
            </p:extLst>
          </p:nvPr>
        </p:nvGraphicFramePr>
        <p:xfrm>
          <a:off x="357158" y="1214422"/>
          <a:ext cx="8572559" cy="4805045"/>
        </p:xfrm>
        <a:graphic>
          <a:graphicData uri="http://schemas.openxmlformats.org/drawingml/2006/table">
            <a:tbl>
              <a:tblPr/>
              <a:tblGrid>
                <a:gridCol w="2496522"/>
                <a:gridCol w="6076037"/>
              </a:tblGrid>
              <a:tr h="568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              Показатели: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- 2024 г.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Пополнение среды средствами  информатизации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планшет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3495" marR="14605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20000"/>
                      </a:schemeClr>
                    </a:solidFill>
                  </a:tcPr>
                </a:tc>
              </a:tr>
              <a:tr h="14459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информационной базы по направлениям развития личности ребенка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ДОУ создана электронная библиотека, включающая в себя 150 презентации по 5 направлениям развития личности ребенка для всех возрастных групп.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Педагоги обеспечивают функционирование собственных сайтов или страниц на официальном сайте ДОУ,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8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Изменения содержания и форм работы с использованием ИКТ технологий.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работе широко используется электронное программное обеспечение: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0" y="0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ru-RU" sz="2800" b="1" cap="all" dirty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Критерии создания условий для детей-инвалидов и детей с ОВЗ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592874"/>
              </p:ext>
            </p:extLst>
          </p:nvPr>
        </p:nvGraphicFramePr>
        <p:xfrm>
          <a:off x="214282" y="1071546"/>
          <a:ext cx="8715404" cy="3863483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537587"/>
                <a:gridCol w="2871496"/>
                <a:gridCol w="3306321"/>
              </a:tblGrid>
              <a:tr h="568811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Показатели: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 реализации ПР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</a:t>
                      </a:r>
                      <a:r>
                        <a:rPr lang="ru-RU" baseline="0" dirty="0" smtClean="0"/>
                        <a:t> окончании реализации ПР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011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Наличие материальной базы для проведения коррекционных занятий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Оборудован логопедический уголок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011647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Реализация адаптированных образовательных программам</a:t>
                      </a:r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не реализовывались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 группе комбинированной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направленности р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азработана и реализуется 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даптированная образовательная программа дошкольного образования для детей с тяжелыми нарушениями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речи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604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Повышение квалификации педагогов для работы с детьми с ОВЗ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нет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Педагоги: </a:t>
                      </a:r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курсовая подготовка по программе «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Психолого-педагогическое сопровождение детей с ОВЗ в соответствии с ФГОС"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75688" y="214290"/>
            <a:ext cx="73687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ru-RU" sz="2400" b="1" cap="all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Критерии взаимодействия ДОУ и семьи</a:t>
            </a:r>
            <a:endParaRPr lang="ru-RU" sz="2400" b="1" cap="all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9" y="928670"/>
          <a:ext cx="8786841" cy="4480560"/>
        </p:xfrm>
        <a:graphic>
          <a:graphicData uri="http://schemas.openxmlformats.org/drawingml/2006/table">
            <a:tbl>
              <a:tblPr/>
              <a:tblGrid>
                <a:gridCol w="2558396"/>
                <a:gridCol w="2894818"/>
                <a:gridCol w="3333627"/>
              </a:tblGrid>
              <a:tr h="568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              Показатели: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До реализации ПР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По окончании реализации ПР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устойчивой системы взаимодействия родителей, детей и педагогов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План мероприятий по взаимодействию с родителями (законными представителями)</a:t>
                      </a:r>
                    </a:p>
                  </a:txBody>
                  <a:tcPr marL="23495" marR="14605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План мероприятий по взаимодействию с родителями (законными представителями)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3495" marR="14605" marT="0" marB="0" horzOverflow="overflow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20000"/>
                      </a:schemeClr>
                    </a:solidFill>
                  </a:tcPr>
                </a:tc>
              </a:tr>
              <a:tr h="1100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родителей, вовлеченных в образовательный процесс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1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Результативность участия родителей в различных мероприятиях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 во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внутрисадовских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мероприятих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Победы семейных коллективов в муниципальных конкурсах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Система управления реализацией программы развития :</a:t>
            </a:r>
            <a:endParaRPr lang="ru-RU" sz="2400" cap="all" dirty="0">
              <a:solidFill>
                <a:srgbClr val="86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928670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Постоянный контроль выполнения Программы осуществляет администрация МБДОУ. 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Творческая группа разрабатывает ежегодные планы мероприятий с указанием ответственных за реализацию отдельных проектов, представляет их на Педагогическом совете. 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Освещение хода реализации Программы (по результатам отчетов) на сайте дошкольного образовательного учреждения, на конференциях и семинарах разного уровня и др. 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Ежегодные отчеты на педагогических советах дошкольного образовательного учреждения, родительских собраниях и сайте ДОУ. </a:t>
            </a:r>
          </a:p>
          <a:p>
            <a:pPr marL="342900" indent="-34290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Результаты контроля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отчѐты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проведѐнных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мероприятиях, публичные доклады руководителя дошкольного образовательного учреждения публикуются на сайте ДОУ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86439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Перспективы развития образовательной организации</a:t>
            </a:r>
            <a:endParaRPr lang="ru-RU" sz="2400" cap="all" dirty="0">
              <a:solidFill>
                <a:srgbClr val="86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1071546"/>
            <a:ext cx="871543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улучшение качества здоровья обучающихся, ведение дневника здоровья воспитанника.</a:t>
            </a:r>
          </a:p>
          <a:p>
            <a:pPr indent="266700" algn="just"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совершенствование предметно-развивающей среды, способствующей формированию общей культуры, развитию физических, интеллектуальных и личностных качеств воспитанников. Обеспечение безопасности образовательной среды, способствующей сохранению и укреплению здоровья всех участников образовательного процесса. </a:t>
            </a:r>
          </a:p>
          <a:p>
            <a:pPr indent="266700" algn="just"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продолжать работу по развитию информационной среды ДОУ, пополнение базы компьютерных дидактических пособий,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мультимедийных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презентаций.</a:t>
            </a:r>
          </a:p>
          <a:p>
            <a:pPr indent="266700" algn="just"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расширение спектра используемых коллективом педагогических технологий с целью повышения качества реализации воспитательной системы в ДОУ</a:t>
            </a:r>
          </a:p>
          <a:p>
            <a:pPr indent="266700" algn="just"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разработка программу повышения профессиональной компетентности педагогов, специалистов в области коррекции нарушения в здоровье и социализации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детей ОВЗ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indent="266700" algn="just">
              <a:buFont typeface="Arial" pitchFamily="34" charset="0"/>
              <a:buChar char="•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Оборудование среды ДОО специальными приспособлениями, обеспечивающими доступ инвалидов и лиц с ограниченными возможностями здоровья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9886" y="116632"/>
            <a:ext cx="8856984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Нормативноправовая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и методическая база для разработки программы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943" y="1310796"/>
            <a:ext cx="906687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Закон «Об образовании в Российской Федерации" 29.12.2012 N 273- ФЗ 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Приказ Минобразования и науки РФ от 30.08.2013г. № 1014 «Об утверждении Порядка организации и осуществления образовательной деятельности по основным общеобразовательным программам – образовательным программам дошкольного образования» 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Санитарно-эпидемиологические правила и нормативы СанПиН 2.4.1.3049-13 «Санитарно-эпидемиологические требования к устройству, содержанию и организации режима работы в дошкольных образовательных организаций» (утв. постановлением Главного государственного санитарного врача РФ от 15 мая 2013 г. № 26); 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Изменения 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введенные в действие с 20 сентября 2015 года постановлением главного государственного санитарного врача Российской Федерации от 27 августа 2015 года № 41 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Приказ Минобразования и науки РФ от 17.10.2013г. № 1155 «Об утверждении Федерального Государственного Образовательного Стандарта Дошкольного Образования» (ФГОС ДО) 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Устав МБ ДОУ Байковского детского сада 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Основная образовательная программа МБ ДОУ Байковского детского сада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56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49178" y="84594"/>
            <a:ext cx="8784976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подходы                                         принципы  </a:t>
            </a:r>
          </a:p>
          <a:p>
            <a:pPr algn="ctr"/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разработки  программы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47713" y="1182878"/>
            <a:ext cx="4308263" cy="2394004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Личностно-ориентированный –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создание условий для развития личности ребенка с учетом ее уникальности и на основе изучения его способностей  </a:t>
            </a:r>
          </a:p>
        </p:txBody>
      </p:sp>
      <p:sp>
        <p:nvSpPr>
          <p:cNvPr id="5" name="Выноска со стрелкой вниз 4"/>
          <p:cNvSpPr/>
          <p:nvPr/>
        </p:nvSpPr>
        <p:spPr>
          <a:xfrm>
            <a:off x="47713" y="2924944"/>
            <a:ext cx="4308263" cy="2394004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Системно-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деятельностный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организация целенаправленной деятельности в общем контексте образовательного процесса: мотивы и цели, виды детской деятельности, методы воспитания, возрастные особенности ребенка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Выноска со стрелкой вниз 9"/>
          <p:cNvSpPr/>
          <p:nvPr/>
        </p:nvSpPr>
        <p:spPr>
          <a:xfrm>
            <a:off x="4625891" y="1198085"/>
            <a:ext cx="4308263" cy="2394004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Развивающего образования – 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определение главной целью ДО развитие ребенка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Выноска со стрелкой вниз 8"/>
          <p:cNvSpPr/>
          <p:nvPr/>
        </p:nvSpPr>
        <p:spPr>
          <a:xfrm>
            <a:off x="4577261" y="2878584"/>
            <a:ext cx="4308263" cy="2394004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Научной обоснованности и практической применимости – 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основанность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на базовых положениях возрастной психологии и дошкольной педагогики</a:t>
            </a:r>
          </a:p>
        </p:txBody>
      </p:sp>
      <p:sp>
        <p:nvSpPr>
          <p:cNvPr id="8" name="Выноска со стрелкой вниз 7"/>
          <p:cNvSpPr/>
          <p:nvPr/>
        </p:nvSpPr>
        <p:spPr>
          <a:xfrm>
            <a:off x="4550356" y="4497799"/>
            <a:ext cx="4308263" cy="2394004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Интеграции содержания ДО – 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учет возрастных и 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психо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-физиологических возможностей ребенка и специфики образовательных областей ОП ДОО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0284" y="4595896"/>
            <a:ext cx="4308263" cy="1353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Средовой –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использование возможностей внутренней и внешней среды Учреждения в воспитании и развитии личности ребенка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625891" y="6181308"/>
            <a:ext cx="4308263" cy="560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Комплексно-тематический</a:t>
            </a:r>
          </a:p>
        </p:txBody>
      </p:sp>
    </p:spTree>
    <p:extLst>
      <p:ext uri="{BB962C8B-B14F-4D97-AF65-F5344CB8AC3E}">
        <p14:creationId xmlns:p14="http://schemas.microsoft.com/office/powerpoint/2010/main" val="339267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5773"/>
            <a:ext cx="7855805" cy="64633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Цель и задачи программы развития 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059848848"/>
              </p:ext>
            </p:extLst>
          </p:nvPr>
        </p:nvGraphicFramePr>
        <p:xfrm>
          <a:off x="0" y="908720"/>
          <a:ext cx="8964488" cy="5949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51984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1670" y="0"/>
            <a:ext cx="5515997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Структура программы развития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571480"/>
            <a:ext cx="864399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Проект № 1 Повышение качества дошкольного образования и конкурентно способности ДОУ </a:t>
            </a: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Повышение качества предоставляемых образовательных услуги конкурентно способности через внедрение в процесс образования и воспитания и инновационных программ и технологий; создание условий для воспитания и обучения детей с ОВЗ; развития социального партнерства ДОУ, повышения эффективности управления ДОУ средствами бережливого производства 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2428868"/>
            <a:ext cx="86439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Проект №2 " Педагог - мастер" Цель: 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Повышение уровня профессиональной компетентности педагогов, создание механизмов мотивации к повышению качества работы и профессиональному развитию с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учѐтом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введения профессиональных стандартов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3500438"/>
            <a:ext cx="864399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Проект №3 «Детский сад - территория детства» </a:t>
            </a:r>
          </a:p>
          <a:p>
            <a:pPr algn="just"/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Совершенствование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материально - технической базы и развивающей предметно пространственной среды в соответствии с ФГОС ДО 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Цель: Совершенствование стратегии и тактики построения развивающей среды учреждения с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учѐтом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ФГОС ДО, учитывающей принцип динамичности и развивающего обучения, возрастные, психологические, физические,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гендерные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особенности воспитанников, способствующей самореализации ребенка в разных видах деятельности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5357826"/>
            <a:ext cx="85725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Проект № 4 «Информатизация образовательной деятельности в ДОУ» Цель: 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Формирование в ДОУ образовательной среды, основанной на эффективном и систематическом использовании информационных образовательных технологий 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SAD\Desktop\Программа развития до 2022\slide37-l.jpg"/>
          <p:cNvPicPr>
            <a:picLocks noChangeAspect="1" noChangeArrowheads="1"/>
          </p:cNvPicPr>
          <p:nvPr/>
        </p:nvPicPr>
        <p:blipFill>
          <a:blip r:embed="rId2" cstate="print"/>
          <a:srcRect t="12500"/>
          <a:stretch>
            <a:fillRect/>
          </a:stretch>
        </p:blipFill>
        <p:spPr bwMode="auto">
          <a:xfrm>
            <a:off x="0" y="857232"/>
            <a:ext cx="9144000" cy="600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65731" y="0"/>
            <a:ext cx="366427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ДОРОЖНАЯ КАРТА</a:t>
            </a:r>
            <a:endParaRPr lang="ru-RU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00166" y="357166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2022</a:t>
            </a:r>
            <a:endParaRPr lang="ru-RU" sz="2400" b="1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86050" y="357166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2022</a:t>
            </a:r>
            <a:endParaRPr lang="ru-RU" sz="2400" b="1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14810" y="357166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2023</a:t>
            </a:r>
            <a:endParaRPr lang="ru-RU" sz="2400" b="1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43636" y="357166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2024</a:t>
            </a:r>
            <a:endParaRPr lang="ru-RU" sz="2400" b="1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15272" y="357166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2025</a:t>
            </a:r>
            <a:endParaRPr lang="ru-RU" sz="2400" b="1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9shmwe07k1x287p8c23v05hw5ot4xdew.jpeg"/>
          <p:cNvPicPr>
            <a:picLocks noChangeAspect="1"/>
          </p:cNvPicPr>
          <p:nvPr/>
        </p:nvPicPr>
        <p:blipFill>
          <a:blip r:embed="rId2" cstate="print"/>
          <a:srcRect l="25454" t="5000" r="26818" b="6666"/>
          <a:stretch>
            <a:fillRect/>
          </a:stretch>
        </p:blipFill>
        <p:spPr>
          <a:xfrm rot="19860885">
            <a:off x="473695" y="2658428"/>
            <a:ext cx="1556809" cy="235745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0" y="0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 № 1 Повышение качества дошкольного образования и конкурентно способности ДОУ 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Повышение качества предоставляемых образовательных услуги конкурентно способности через внедрение в процесс образования и воспитания и инновационных программ и технологий; создание условий для воспитания и обучения детей с ОВЗ; развития социального партнерства ДОУ, повышения эффективности управления ДОУ средствами бережливого производства 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2285992"/>
            <a:ext cx="335758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Обновление образовательной программы в соответствии с актуальным состоянием образовательного процесса, внедрением</a:t>
            </a:r>
            <a:endParaRPr lang="ru-RU" b="1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https://detsad-shop.ru/images/thumbnails/550/450/detailed/101/9shmwe07k1x287p8c23v05hw5ot4xdew.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071934" y="2357430"/>
            <a:ext cx="457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Апробация и внедрение в образовательную деятельность современных педагогических технологий, способствующих повышению личностного потенциала дошкольника и его разностороннему развитию</a:t>
            </a:r>
            <a:endParaRPr lang="ru-RU" b="1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14810" y="421481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Повышение профессиональной компетентности педагогов в вопросах обучения и развития детей с ОВЗ различной специфики и выраженности</a:t>
            </a:r>
            <a:endParaRPr lang="ru-RU" b="1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5500702"/>
            <a:ext cx="40005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Организация консультационной поддержки педагогам и родителям по вопросам организации работы с детьми с ОВЗ</a:t>
            </a:r>
            <a:endParaRPr lang="ru-RU" b="1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57686" y="564357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Внедрение «бережливых инструментов» в деятельность ДОУ для создания проектов бережливого производства</a:t>
            </a:r>
            <a:endParaRPr lang="ru-RU" b="1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 №2 " Педагог - мастер«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Повышение уровня профессиональной компетентности педагогов, создание механизмов мотивации к повышению качества работы и профессиональному развитию 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учѐтом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введения профессиональных стандартов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1500174"/>
            <a:ext cx="307183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Обновление системы методического сопровождения педагогов </a:t>
            </a:r>
            <a:endParaRPr lang="ru-RU" b="1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6248" y="135729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Выявление, обобщение и транслирование передового педагогического опыта педагогов ДОУ на разных уровнях через конкурсы профессионального мастерства, участие в конференциях, публикации в СМИ, официальном сайте ДОУ, проектную деятельность и </a:t>
            </a:r>
            <a:r>
              <a:rPr lang="ru-RU" b="1" dirty="0" err="1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т.д</a:t>
            </a:r>
            <a:endParaRPr lang="ru-RU" b="1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2643182"/>
            <a:ext cx="32861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Своевременное прохождение курсовой подготовки педагогами</a:t>
            </a:r>
            <a:endParaRPr lang="ru-RU" b="1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3786190"/>
            <a:ext cx="36433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Повышение компетентности педагогов в области использования педагогических технологий , ИКТ технологий </a:t>
            </a:r>
            <a:endParaRPr lang="ru-RU" b="1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 №3 «Детский сад - территория детства» 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Совершенствование материально - технической базы и развивающей предметно пространственной среды в соответствии с ФГОС ДО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Цель: Совершенствование стратегии и тактики построения развивающей среды учреждения 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учѐтом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ФГОС ДО, учитывающей принцип динамичности и развивающего обучения, возрастные, психологические, физические,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гендерные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особенности воспитанников, способствующей самореализации ребенка в разных видах деятельности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2214554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Пополнение ДОУ оборудованием для реализации образовательных областей в соответствии с возрастными и </a:t>
            </a:r>
            <a:r>
              <a:rPr lang="ru-RU" b="1" dirty="0" err="1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гендерными</a:t>
            </a:r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 особенностями дошкольников в соответствии направлениями Программы развития, в том числе для детей с ОВЗ </a:t>
            </a:r>
            <a:endParaRPr lang="ru-RU" b="1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596" y="2214554"/>
            <a:ext cx="41434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Пополнение цифровой образовательной среды ДОУ</a:t>
            </a:r>
            <a:endParaRPr lang="ru-RU" b="1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14942" y="4143380"/>
            <a:ext cx="37275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Модернизация развивающей среды группы</a:t>
            </a:r>
            <a:endParaRPr lang="ru-RU" b="1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5857892"/>
            <a:ext cx="36154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860000"/>
                </a:solidFill>
                <a:latin typeface="Times New Roman" pitchFamily="18" charset="0"/>
                <a:cs typeface="Times New Roman" pitchFamily="18" charset="0"/>
              </a:rPr>
              <a:t>Проведение ежегодного ремонта </a:t>
            </a:r>
            <a:endParaRPr lang="ru-RU" b="1" dirty="0">
              <a:solidFill>
                <a:srgbClr val="8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1616</Words>
  <Application>Microsoft Office PowerPoint</Application>
  <PresentationFormat>Экран (4:3)</PresentationFormat>
  <Paragraphs>163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SAD</cp:lastModifiedBy>
  <cp:revision>22</cp:revision>
  <dcterms:created xsi:type="dcterms:W3CDTF">2023-12-20T16:24:51Z</dcterms:created>
  <dcterms:modified xsi:type="dcterms:W3CDTF">2025-12-18T10:14:55Z</dcterms:modified>
</cp:coreProperties>
</file>